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4.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5.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6.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7.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8.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9.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10.xml" ContentType="application/vnd.openxmlformats-officedocument.drawingml.chartshapes+xml"/>
  <Override PartName="/ppt/notesSlides/notesSlide4.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6"/>
  </p:notesMasterIdLst>
  <p:handoutMasterIdLst>
    <p:handoutMasterId r:id="rId57"/>
  </p:handoutMasterIdLst>
  <p:sldIdLst>
    <p:sldId id="283" r:id="rId5"/>
    <p:sldId id="1112" r:id="rId6"/>
    <p:sldId id="1113" r:id="rId7"/>
    <p:sldId id="1114" r:id="rId8"/>
    <p:sldId id="1142" r:id="rId9"/>
    <p:sldId id="1157" r:id="rId10"/>
    <p:sldId id="1172" r:id="rId11"/>
    <p:sldId id="1171" r:id="rId12"/>
    <p:sldId id="1116" r:id="rId13"/>
    <p:sldId id="1073" r:id="rId14"/>
    <p:sldId id="1164" r:id="rId15"/>
    <p:sldId id="1118" r:id="rId16"/>
    <p:sldId id="1119" r:id="rId17"/>
    <p:sldId id="1165" r:id="rId18"/>
    <p:sldId id="1122" r:id="rId19"/>
    <p:sldId id="1123" r:id="rId20"/>
    <p:sldId id="1124" r:id="rId21"/>
    <p:sldId id="1125" r:id="rId22"/>
    <p:sldId id="1126" r:id="rId23"/>
    <p:sldId id="1127" r:id="rId24"/>
    <p:sldId id="1103" r:id="rId25"/>
    <p:sldId id="1128" r:id="rId26"/>
    <p:sldId id="1166" r:id="rId27"/>
    <p:sldId id="1146" r:id="rId28"/>
    <p:sldId id="1129" r:id="rId29"/>
    <p:sldId id="1145" r:id="rId30"/>
    <p:sldId id="1130" r:id="rId31"/>
    <p:sldId id="1131" r:id="rId32"/>
    <p:sldId id="1137" r:id="rId33"/>
    <p:sldId id="1163" r:id="rId34"/>
    <p:sldId id="1144" r:id="rId35"/>
    <p:sldId id="1140" r:id="rId36"/>
    <p:sldId id="1134" r:id="rId37"/>
    <p:sldId id="1136" r:id="rId38"/>
    <p:sldId id="1135" r:id="rId39"/>
    <p:sldId id="1138" r:id="rId40"/>
    <p:sldId id="1139" r:id="rId41"/>
    <p:sldId id="1147" r:id="rId42"/>
    <p:sldId id="1170" r:id="rId43"/>
    <p:sldId id="1154" r:id="rId44"/>
    <p:sldId id="1156" r:id="rId45"/>
    <p:sldId id="1158" r:id="rId46"/>
    <p:sldId id="1159" r:id="rId47"/>
    <p:sldId id="1160" r:id="rId48"/>
    <p:sldId id="1151" r:id="rId49"/>
    <p:sldId id="1173" r:id="rId50"/>
    <p:sldId id="1152" r:id="rId51"/>
    <p:sldId id="1153" r:id="rId52"/>
    <p:sldId id="1148" r:id="rId53"/>
    <p:sldId id="1167" r:id="rId54"/>
    <p:sldId id="1168" r:id="rId55"/>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A09B"/>
    <a:srgbClr val="652581"/>
    <a:srgbClr val="929397"/>
    <a:srgbClr val="0B3753"/>
    <a:srgbClr val="207AB3"/>
    <a:srgbClr val="002D59"/>
    <a:srgbClr val="765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EB1641-358C-4243-8C42-A467CC21A09A}" v="1" dt="2022-11-01T14:31:18.1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007" autoAdjust="0"/>
  </p:normalViewPr>
  <p:slideViewPr>
    <p:cSldViewPr snapToGrid="0">
      <p:cViewPr varScale="1">
        <p:scale>
          <a:sx n="80" d="100"/>
          <a:sy n="80" d="100"/>
        </p:scale>
        <p:origin x="100" y="44"/>
      </p:cViewPr>
      <p:guideLst/>
    </p:cSldViewPr>
  </p:slideViewPr>
  <p:notesTextViewPr>
    <p:cViewPr>
      <p:scale>
        <a:sx n="1" d="1"/>
        <a:sy n="1" d="1"/>
      </p:scale>
      <p:origin x="0" y="0"/>
    </p:cViewPr>
  </p:notesTextViewPr>
  <p:notesViewPr>
    <p:cSldViewPr snapToGrid="0">
      <p:cViewPr varScale="1">
        <p:scale>
          <a:sx n="86" d="100"/>
          <a:sy n="86" d="100"/>
        </p:scale>
        <p:origin x="2088"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4.xml"/></Relationships>
</file>

<file path=ppt/charts/_rels/chart7.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5.xml"/></Relationships>
</file>

<file path=ppt/charts/_rels/chart8.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6.xml"/></Relationships>
</file>

<file path=ppt/charts/_rels/chart10.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7.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8.xml"/></Relationships>
</file>

<file path=ppt/charts/_rels/chart13.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9.xml"/></Relationships>
</file>

<file path=ppt/charts/_rels/chart15.xml.rels><?xml version="1.0" encoding="UTF-8" standalone="yes"?>
<Relationships xmlns="http://schemas.openxmlformats.org/package/2006/relationships"><Relationship Id="rId3" Type="http://schemas.openxmlformats.org/officeDocument/2006/relationships/oleObject" Target="https://omfif-my.sharepoint.com/personal/taylor_pearce_omfif_org/Documents/Charts%20for%20DM%20NBP.xlsx" TargetMode="Externa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10.xml"/></Relationships>
</file>

<file path=ppt/charts/_rels/chart16.xml.rels><?xml version="1.0" encoding="UTF-8" standalone="yes"?>
<Relationships xmlns="http://schemas.openxmlformats.org/package/2006/relationships"><Relationship Id="rId3" Type="http://schemas.openxmlformats.org/officeDocument/2006/relationships/oleObject" Target="file:///\\OMFIF-FILESRV\OMFIF\OMFIF%20Analysis\Presentations\2022\Charts%20for%20DM%20NBP.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OMFIF-FILESRV\OMFIF\OMFIF%20Analysis\Presentations\2022\Charts%20for%20DM%20NBP.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997318503302908E-2"/>
          <c:y val="4.2950269210681007E-2"/>
          <c:w val="0.93865344536243378"/>
          <c:h val="0.90819844968974139"/>
        </c:manualLayout>
      </c:layout>
      <c:barChart>
        <c:barDir val="col"/>
        <c:grouping val="clustered"/>
        <c:varyColors val="0"/>
        <c:dLbls>
          <c:showLegendKey val="0"/>
          <c:showVal val="0"/>
          <c:showCatName val="0"/>
          <c:showSerName val="0"/>
          <c:showPercent val="0"/>
          <c:showBubbleSize val="0"/>
        </c:dLbls>
        <c:gapWidth val="500"/>
        <c:axId val="2119238335"/>
        <c:axId val="2119233343"/>
        <c:extLst>
          <c:ext xmlns:c15="http://schemas.microsoft.com/office/drawing/2012/chart" uri="{02D57815-91ED-43cb-92C2-25804820EDAC}">
            <c15:filteredBarSeries>
              <c15:ser>
                <c:idx val="1"/>
                <c:order val="1"/>
                <c:spPr>
                  <a:solidFill>
                    <a:schemeClr val="accent3">
                      <a:alpha val="50000"/>
                    </a:schemeClr>
                  </a:solidFill>
                  <a:ln>
                    <a:noFill/>
                  </a:ln>
                  <a:effectLst/>
                </c:spPr>
                <c:invertIfNegative val="0"/>
                <c:dPt>
                  <c:idx val="24"/>
                  <c:invertIfNegative val="0"/>
                  <c:bubble3D val="0"/>
                  <c:spPr>
                    <a:solidFill>
                      <a:schemeClr val="accent3">
                        <a:alpha val="50000"/>
                      </a:schemeClr>
                    </a:solidFill>
                    <a:ln>
                      <a:noFill/>
                    </a:ln>
                    <a:effectLst/>
                  </c:spPr>
                  <c:extLst>
                    <c:ext xmlns:c16="http://schemas.microsoft.com/office/drawing/2014/chart" uri="{C3380CC4-5D6E-409C-BE32-E72D297353CC}">
                      <c16:uniqueId val="{00000002-D45B-4A24-A145-9A69F71E483A}"/>
                    </c:ext>
                  </c:extLst>
                </c:dPt>
                <c:val>
                  <c:numRef>
                    <c:extLst>
                      <c:ext uri="{02D57815-91ED-43cb-92C2-25804820EDAC}">
                        <c15:formulaRef>
                          <c15:sqref>'Data Analysis'!$J$39:$J$65</c15:sqref>
                        </c15:formulaRef>
                      </c:ext>
                    </c:extLst>
                    <c:numCache>
                      <c:formatCode>General</c:formatCode>
                      <c:ptCount val="27"/>
                      <c:pt idx="0">
                        <c:v>0</c:v>
                      </c:pt>
                      <c:pt idx="1">
                        <c:v>0</c:v>
                      </c:pt>
                      <c:pt idx="2">
                        <c:v>0</c:v>
                      </c:pt>
                      <c:pt idx="3">
                        <c:v>0</c:v>
                      </c:pt>
                      <c:pt idx="4">
                        <c:v>1</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1</c:v>
                      </c:pt>
                      <c:pt idx="26">
                        <c:v>0</c:v>
                      </c:pt>
                    </c:numCache>
                  </c:numRef>
                </c:val>
                <c:extLst>
                  <c:ext xmlns:c16="http://schemas.microsoft.com/office/drawing/2014/chart" uri="{C3380CC4-5D6E-409C-BE32-E72D297353CC}">
                    <c16:uniqueId val="{00000003-D45B-4A24-A145-9A69F71E483A}"/>
                  </c:ext>
                </c:extLst>
              </c15:ser>
            </c15:filteredBarSeries>
          </c:ext>
        </c:extLst>
      </c:barChart>
      <c:lineChart>
        <c:grouping val="standard"/>
        <c:varyColors val="0"/>
        <c:ser>
          <c:idx val="0"/>
          <c:order val="0"/>
          <c:spPr>
            <a:ln w="28575" cap="rnd">
              <a:solidFill>
                <a:srgbClr val="002060"/>
              </a:solidFill>
              <a:round/>
            </a:ln>
            <a:effectLst/>
          </c:spPr>
          <c:marker>
            <c:symbol val="none"/>
          </c:marker>
          <c:cat>
            <c:numRef>
              <c:f>'Data Analysis'!$G$39:$G$65</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'Data Analysis'!$H$39:$H$65</c:f>
              <c:numCache>
                <c:formatCode>0.0</c:formatCode>
                <c:ptCount val="27"/>
                <c:pt idx="0">
                  <c:v>1.4780180681478843</c:v>
                </c:pt>
                <c:pt idx="1">
                  <c:v>1.6280918974536385</c:v>
                </c:pt>
                <c:pt idx="2">
                  <c:v>1.7165088559633415</c:v>
                </c:pt>
                <c:pt idx="3">
                  <c:v>1.8055828505726179</c:v>
                </c:pt>
                <c:pt idx="4">
                  <c:v>1.7710566252292406</c:v>
                </c:pt>
                <c:pt idx="5">
                  <c:v>1.9316187375468548</c:v>
                </c:pt>
                <c:pt idx="6">
                  <c:v>2.1130047513914865</c:v>
                </c:pt>
                <c:pt idx="7">
                  <c:v>2.0192738765597134</c:v>
                </c:pt>
                <c:pt idx="8">
                  <c:v>1.819477444959019</c:v>
                </c:pt>
                <c:pt idx="9">
                  <c:v>1.85547504933894</c:v>
                </c:pt>
                <c:pt idx="10">
                  <c:v>2.1229006108916701</c:v>
                </c:pt>
                <c:pt idx="11">
                  <c:v>2.2372465738883962</c:v>
                </c:pt>
                <c:pt idx="12">
                  <c:v>2.4145811007836495</c:v>
                </c:pt>
                <c:pt idx="13">
                  <c:v>2.7982349243441265</c:v>
                </c:pt>
                <c:pt idx="14">
                  <c:v>2.5722038070076718</c:v>
                </c:pt>
                <c:pt idx="15">
                  <c:v>2.8180800021972363</c:v>
                </c:pt>
                <c:pt idx="16">
                  <c:v>2.8697182485437742</c:v>
                </c:pt>
                <c:pt idx="17">
                  <c:v>2.8730260655960764</c:v>
                </c:pt>
                <c:pt idx="18">
                  <c:v>2.8811423398309564</c:v>
                </c:pt>
                <c:pt idx="19">
                  <c:v>2.9015177324668575</c:v>
                </c:pt>
                <c:pt idx="20">
                  <c:v>2.8968910650207365</c:v>
                </c:pt>
                <c:pt idx="21">
                  <c:v>2.8497875298836979</c:v>
                </c:pt>
                <c:pt idx="22">
                  <c:v>3.0280190537074607</c:v>
                </c:pt>
                <c:pt idx="23">
                  <c:v>3.1211271085353203</c:v>
                </c:pt>
                <c:pt idx="24">
                  <c:v>3.2254924340762123</c:v>
                </c:pt>
                <c:pt idx="25">
                  <c:v>3.5155779355960606</c:v>
                </c:pt>
                <c:pt idx="26">
                  <c:v>3.6089105403651551</c:v>
                </c:pt>
              </c:numCache>
            </c:numRef>
          </c:val>
          <c:smooth val="0"/>
          <c:extLst>
            <c:ext xmlns:c16="http://schemas.microsoft.com/office/drawing/2014/chart" uri="{C3380CC4-5D6E-409C-BE32-E72D297353CC}">
              <c16:uniqueId val="{00000000-D45B-4A24-A145-9A69F71E483A}"/>
            </c:ext>
          </c:extLst>
        </c:ser>
        <c:dLbls>
          <c:showLegendKey val="0"/>
          <c:showVal val="0"/>
          <c:showCatName val="0"/>
          <c:showSerName val="0"/>
          <c:showPercent val="0"/>
          <c:showBubbleSize val="0"/>
        </c:dLbls>
        <c:marker val="1"/>
        <c:smooth val="0"/>
        <c:axId val="564223151"/>
        <c:axId val="564223567"/>
      </c:lineChart>
      <c:catAx>
        <c:axId val="5642231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crossAx val="564223567"/>
        <c:crosses val="autoZero"/>
        <c:auto val="1"/>
        <c:lblAlgn val="ctr"/>
        <c:lblOffset val="100"/>
        <c:tickLblSkip val="2"/>
        <c:noMultiLvlLbl val="0"/>
      </c:catAx>
      <c:valAx>
        <c:axId val="564223567"/>
        <c:scaling>
          <c:orientation val="minMax"/>
        </c:scaling>
        <c:delete val="0"/>
        <c:axPos val="l"/>
        <c:majorGridlines>
          <c:spPr>
            <a:ln w="9525" cap="flat" cmpd="sng" algn="ctr">
              <a:solidFill>
                <a:schemeClr val="tx1">
                  <a:lumMod val="15000"/>
                  <a:lumOff val="85000"/>
                  <a:alpha val="7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crossAx val="564223151"/>
        <c:crosses val="autoZero"/>
        <c:crossBetween val="between"/>
      </c:valAx>
      <c:valAx>
        <c:axId val="2119233343"/>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2119238335"/>
        <c:crosses val="max"/>
        <c:crossBetween val="between"/>
      </c:valAx>
      <c:catAx>
        <c:axId val="2119238335"/>
        <c:scaling>
          <c:orientation val="minMax"/>
        </c:scaling>
        <c:delete val="1"/>
        <c:axPos val="b"/>
        <c:majorTickMark val="out"/>
        <c:minorTickMark val="none"/>
        <c:tickLblPos val="nextTo"/>
        <c:crossAx val="2119233343"/>
        <c:crosses val="autoZero"/>
        <c:auto val="1"/>
        <c:lblAlgn val="ctr"/>
        <c:lblOffset val="100"/>
        <c:noMultiLvlLbl val="0"/>
      </c:catAx>
      <c:spPr>
        <a:solidFill>
          <a:schemeClr val="bg1"/>
        </a:solidFill>
        <a:ln>
          <a:noFill/>
        </a:ln>
        <a:effectLst/>
      </c:spPr>
    </c:plotArea>
    <c:plotVisOnly val="1"/>
    <c:dispBlanksAs val="gap"/>
    <c:showDLblsOverMax val="0"/>
  </c:chart>
  <c:spPr>
    <a:solidFill>
      <a:schemeClr val="bg1"/>
    </a:solidFill>
    <a:ln>
      <a:noFill/>
    </a:ln>
    <a:effectLst/>
  </c:spPr>
  <c:txPr>
    <a:bodyPr/>
    <a:lstStyle/>
    <a:p>
      <a:pPr>
        <a:defRPr/>
      </a:pPr>
      <a:endParaRPr lang="de-DE"/>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'DM Extra'!$AG$10</c:f>
              <c:strCache>
                <c:ptCount val="1"/>
                <c:pt idx="0">
                  <c:v>Poland</c:v>
                </c:pt>
              </c:strCache>
            </c:strRef>
          </c:tx>
          <c:spPr>
            <a:ln w="28575" cap="rnd">
              <a:solidFill>
                <a:schemeClr val="accent6"/>
              </a:solidFill>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Extra'!$AG$11:$AG$18</c:f>
              <c:numCache>
                <c:formatCode>General</c:formatCode>
                <c:ptCount val="8"/>
                <c:pt idx="0">
                  <c:v>4.2698761694986764</c:v>
                </c:pt>
                <c:pt idx="1">
                  <c:v>3.2460806120358177</c:v>
                </c:pt>
                <c:pt idx="2">
                  <c:v>4.814789911020112</c:v>
                </c:pt>
                <c:pt idx="3">
                  <c:v>5.3433508446742328</c:v>
                </c:pt>
                <c:pt idx="4">
                  <c:v>4.7556334369208031</c:v>
                </c:pt>
                <c:pt idx="5">
                  <c:v>-2.1621032317137856</c:v>
                </c:pt>
                <c:pt idx="6">
                  <c:v>6.2103310770297737</c:v>
                </c:pt>
                <c:pt idx="7">
                  <c:v>4.3427159995041542</c:v>
                </c:pt>
              </c:numCache>
            </c:numRef>
          </c:val>
          <c:smooth val="0"/>
          <c:extLst>
            <c:ext xmlns:c16="http://schemas.microsoft.com/office/drawing/2014/chart" uri="{C3380CC4-5D6E-409C-BE32-E72D297353CC}">
              <c16:uniqueId val="{00000000-2542-46C6-AC4F-D30D042F8725}"/>
            </c:ext>
          </c:extLst>
        </c:ser>
        <c:ser>
          <c:idx val="1"/>
          <c:order val="1"/>
          <c:tx>
            <c:strRef>
              <c:f>'DM Extra'!$AH$10</c:f>
              <c:strCache>
                <c:ptCount val="1"/>
                <c:pt idx="0">
                  <c:v>Germany</c:v>
                </c:pt>
              </c:strCache>
            </c:strRef>
          </c:tx>
          <c:spPr>
            <a:ln w="28575" cap="rnd">
              <a:solidFill>
                <a:schemeClr val="accent5"/>
              </a:solidFill>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Extra'!$AH$11:$AH$18</c:f>
              <c:numCache>
                <c:formatCode>General</c:formatCode>
                <c:ptCount val="8"/>
                <c:pt idx="0">
                  <c:v>0.61300174223837267</c:v>
                </c:pt>
                <c:pt idx="1">
                  <c:v>1.4077572412363404</c:v>
                </c:pt>
                <c:pt idx="2">
                  <c:v>2.2976931234508058</c:v>
                </c:pt>
                <c:pt idx="3">
                  <c:v>0.68075482027858403</c:v>
                </c:pt>
                <c:pt idx="4">
                  <c:v>0.82625853234052915</c:v>
                </c:pt>
                <c:pt idx="5">
                  <c:v>-3.7710008076962676</c:v>
                </c:pt>
                <c:pt idx="6">
                  <c:v>2.5814681745630841</c:v>
                </c:pt>
                <c:pt idx="7">
                  <c:v>4.3427159995041542</c:v>
                </c:pt>
              </c:numCache>
            </c:numRef>
          </c:val>
          <c:smooth val="0"/>
          <c:extLst>
            <c:ext xmlns:c16="http://schemas.microsoft.com/office/drawing/2014/chart" uri="{C3380CC4-5D6E-409C-BE32-E72D297353CC}">
              <c16:uniqueId val="{00000001-2542-46C6-AC4F-D30D042F8725}"/>
            </c:ext>
          </c:extLst>
        </c:ser>
        <c:ser>
          <c:idx val="2"/>
          <c:order val="2"/>
          <c:tx>
            <c:strRef>
              <c:f>'DM Extra'!$AI$10</c:f>
              <c:strCache>
                <c:ptCount val="1"/>
                <c:pt idx="0">
                  <c:v>Hungary</c:v>
                </c:pt>
              </c:strCache>
            </c:strRef>
          </c:tx>
          <c:spPr>
            <a:ln w="28575" cap="rnd">
              <a:solidFill>
                <a:schemeClr val="accent2"/>
              </a:solidFill>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Extra'!$AI$11:$AI$18</c:f>
              <c:numCache>
                <c:formatCode>General</c:formatCode>
                <c:ptCount val="8"/>
                <c:pt idx="0">
                  <c:v>4.0406346812697391</c:v>
                </c:pt>
                <c:pt idx="1">
                  <c:v>2.5736988159771101</c:v>
                </c:pt>
                <c:pt idx="2">
                  <c:v>4.6090955455944327</c:v>
                </c:pt>
                <c:pt idx="3">
                  <c:v>5.5750023040044727</c:v>
                </c:pt>
                <c:pt idx="4">
                  <c:v>4.6075516032910491</c:v>
                </c:pt>
                <c:pt idx="5">
                  <c:v>-4.4292483762709223</c:v>
                </c:pt>
                <c:pt idx="6">
                  <c:v>7.5231376808832628</c:v>
                </c:pt>
                <c:pt idx="7">
                  <c:v>5.7375864362498419</c:v>
                </c:pt>
              </c:numCache>
            </c:numRef>
          </c:val>
          <c:smooth val="0"/>
          <c:extLst>
            <c:ext xmlns:c16="http://schemas.microsoft.com/office/drawing/2014/chart" uri="{C3380CC4-5D6E-409C-BE32-E72D297353CC}">
              <c16:uniqueId val="{00000002-2542-46C6-AC4F-D30D042F8725}"/>
            </c:ext>
          </c:extLst>
        </c:ser>
        <c:ser>
          <c:idx val="3"/>
          <c:order val="3"/>
          <c:tx>
            <c:strRef>
              <c:f>'DM Extra'!$AJ$10</c:f>
              <c:strCache>
                <c:ptCount val="1"/>
                <c:pt idx="0">
                  <c:v>UK</c:v>
                </c:pt>
              </c:strCache>
            </c:strRef>
          </c:tx>
          <c:spPr>
            <a:ln w="28575" cap="rnd">
              <a:solidFill>
                <a:srgbClr val="7030A0"/>
              </a:solidFill>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Extra'!$AJ$11:$AJ$18</c:f>
              <c:numCache>
                <c:formatCode>General</c:formatCode>
                <c:ptCount val="8"/>
                <c:pt idx="0">
                  <c:v>1.8140235583189668</c:v>
                </c:pt>
                <c:pt idx="1">
                  <c:v>1.4254060657433731</c:v>
                </c:pt>
                <c:pt idx="2">
                  <c:v>1.528216091850898</c:v>
                </c:pt>
                <c:pt idx="3">
                  <c:v>1.0449969070754683</c:v>
                </c:pt>
                <c:pt idx="4">
                  <c:v>1.122483636561844</c:v>
                </c:pt>
                <c:pt idx="5">
                  <c:v>-9.6545236772300207</c:v>
                </c:pt>
                <c:pt idx="6">
                  <c:v>7.0110177303895016</c:v>
                </c:pt>
                <c:pt idx="7">
                  <c:v>3.2290132671939586</c:v>
                </c:pt>
              </c:numCache>
            </c:numRef>
          </c:val>
          <c:smooth val="0"/>
          <c:extLst>
            <c:ext xmlns:c16="http://schemas.microsoft.com/office/drawing/2014/chart" uri="{C3380CC4-5D6E-409C-BE32-E72D297353CC}">
              <c16:uniqueId val="{00000003-2542-46C6-AC4F-D30D042F8725}"/>
            </c:ext>
          </c:extLst>
        </c:ser>
        <c:ser>
          <c:idx val="4"/>
          <c:order val="4"/>
          <c:tx>
            <c:strRef>
              <c:f>'DM Extra'!$AK$10</c:f>
              <c:strCache>
                <c:ptCount val="1"/>
                <c:pt idx="0">
                  <c:v>Czechia </c:v>
                </c:pt>
              </c:strCache>
            </c:strRef>
          </c:tx>
          <c:spPr>
            <a:ln w="28575" cap="rnd">
              <a:solidFill>
                <a:srgbClr val="C00000"/>
              </a:solidFill>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Extra'!$AK$11:$AK$18</c:f>
              <c:numCache>
                <c:formatCode>General</c:formatCode>
                <c:ptCount val="8"/>
                <c:pt idx="0">
                  <c:v>5.1298056980441098</c:v>
                </c:pt>
                <c:pt idx="1">
                  <c:v>2.3860327434470197</c:v>
                </c:pt>
                <c:pt idx="2">
                  <c:v>4.9204152058178074</c:v>
                </c:pt>
                <c:pt idx="3">
                  <c:v>2.9162192613797933</c:v>
                </c:pt>
                <c:pt idx="4">
                  <c:v>2.6453719967494571</c:v>
                </c:pt>
                <c:pt idx="5">
                  <c:v>-5.8930031885456424</c:v>
                </c:pt>
                <c:pt idx="6">
                  <c:v>5.4510004078246688</c:v>
                </c:pt>
                <c:pt idx="7">
                  <c:v>1.6018589088611312</c:v>
                </c:pt>
              </c:numCache>
            </c:numRef>
          </c:val>
          <c:smooth val="0"/>
          <c:extLst>
            <c:ext xmlns:c16="http://schemas.microsoft.com/office/drawing/2014/chart" uri="{C3380CC4-5D6E-409C-BE32-E72D297353CC}">
              <c16:uniqueId val="{00000004-2542-46C6-AC4F-D30D042F8725}"/>
            </c:ext>
          </c:extLst>
        </c:ser>
        <c:ser>
          <c:idx val="5"/>
          <c:order val="5"/>
          <c:tx>
            <c:v>Poland forecast</c:v>
          </c:tx>
          <c:spPr>
            <a:ln w="28575" cap="rnd">
              <a:solidFill>
                <a:schemeClr val="accent6"/>
              </a:solidFill>
              <a:prstDash val="sysDash"/>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Extra'!$AG$20:$AG$30</c:f>
              <c:numCache>
                <c:formatCode>General</c:formatCode>
                <c:ptCount val="11"/>
                <c:pt idx="7">
                  <c:v>4.3427159995041542</c:v>
                </c:pt>
                <c:pt idx="8">
                  <c:v>0.61504048664806632</c:v>
                </c:pt>
                <c:pt idx="9">
                  <c:v>3.2822515401067509</c:v>
                </c:pt>
                <c:pt idx="10">
                  <c:v>3.5666533996870475</c:v>
                </c:pt>
              </c:numCache>
            </c:numRef>
          </c:val>
          <c:smooth val="0"/>
          <c:extLst>
            <c:ext xmlns:c16="http://schemas.microsoft.com/office/drawing/2014/chart" uri="{C3380CC4-5D6E-409C-BE32-E72D297353CC}">
              <c16:uniqueId val="{00000005-2542-46C6-AC4F-D30D042F8725}"/>
            </c:ext>
          </c:extLst>
        </c:ser>
        <c:ser>
          <c:idx val="6"/>
          <c:order val="6"/>
          <c:tx>
            <c:v>Germany forecast</c:v>
          </c:tx>
          <c:spPr>
            <a:ln w="28575" cap="rnd">
              <a:solidFill>
                <a:schemeClr val="accent1"/>
              </a:solidFill>
              <a:prstDash val="sysDash"/>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Extra'!$AH$20:$AH$30</c:f>
              <c:numCache>
                <c:formatCode>General</c:formatCode>
                <c:ptCount val="11"/>
                <c:pt idx="7">
                  <c:v>4.3427159995041542</c:v>
                </c:pt>
                <c:pt idx="8">
                  <c:v>-0.36908946752245431</c:v>
                </c:pt>
                <c:pt idx="9">
                  <c:v>1.4689021353748943</c:v>
                </c:pt>
                <c:pt idx="10">
                  <c:v>2.1696966228369918</c:v>
                </c:pt>
              </c:numCache>
            </c:numRef>
          </c:val>
          <c:smooth val="0"/>
          <c:extLst>
            <c:ext xmlns:c16="http://schemas.microsoft.com/office/drawing/2014/chart" uri="{C3380CC4-5D6E-409C-BE32-E72D297353CC}">
              <c16:uniqueId val="{00000006-2542-46C6-AC4F-D30D042F8725}"/>
            </c:ext>
          </c:extLst>
        </c:ser>
        <c:ser>
          <c:idx val="7"/>
          <c:order val="7"/>
          <c:tx>
            <c:v>Hungary forecast</c:v>
          </c:tx>
          <c:spPr>
            <a:ln w="28575" cap="rnd">
              <a:solidFill>
                <a:schemeClr val="accent2"/>
              </a:solidFill>
              <a:prstDash val="sysDash"/>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Extra'!$AI$20:$AI$30</c:f>
              <c:numCache>
                <c:formatCode>General</c:formatCode>
                <c:ptCount val="11"/>
                <c:pt idx="7">
                  <c:v>5.7375864362498419</c:v>
                </c:pt>
                <c:pt idx="8">
                  <c:v>1.836199725067944</c:v>
                </c:pt>
                <c:pt idx="9">
                  <c:v>2.8365551343416229</c:v>
                </c:pt>
                <c:pt idx="10">
                  <c:v>2.9966121696493042</c:v>
                </c:pt>
              </c:numCache>
            </c:numRef>
          </c:val>
          <c:smooth val="0"/>
          <c:extLst>
            <c:ext xmlns:c16="http://schemas.microsoft.com/office/drawing/2014/chart" uri="{C3380CC4-5D6E-409C-BE32-E72D297353CC}">
              <c16:uniqueId val="{00000007-2542-46C6-AC4F-D30D042F8725}"/>
            </c:ext>
          </c:extLst>
        </c:ser>
        <c:ser>
          <c:idx val="8"/>
          <c:order val="8"/>
          <c:tx>
            <c:v>UK</c:v>
          </c:tx>
          <c:spPr>
            <a:ln w="28575" cap="rnd">
              <a:solidFill>
                <a:srgbClr val="7030A0"/>
              </a:solidFill>
              <a:prstDash val="sysDash"/>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Extra'!$AJ$20:$AJ$30</c:f>
              <c:numCache>
                <c:formatCode>General</c:formatCode>
                <c:ptCount val="11"/>
                <c:pt idx="7">
                  <c:v>3.2290132671939586</c:v>
                </c:pt>
                <c:pt idx="8">
                  <c:v>-5.2795286351370319E-2</c:v>
                </c:pt>
                <c:pt idx="9">
                  <c:v>0.21141146847829528</c:v>
                </c:pt>
                <c:pt idx="10">
                  <c:v>2.0114905065541588</c:v>
                </c:pt>
              </c:numCache>
            </c:numRef>
          </c:val>
          <c:smooth val="0"/>
          <c:extLst>
            <c:ext xmlns:c16="http://schemas.microsoft.com/office/drawing/2014/chart" uri="{C3380CC4-5D6E-409C-BE32-E72D297353CC}">
              <c16:uniqueId val="{00000008-2542-46C6-AC4F-D30D042F8725}"/>
            </c:ext>
          </c:extLst>
        </c:ser>
        <c:ser>
          <c:idx val="9"/>
          <c:order val="9"/>
          <c:tx>
            <c:v>Czechia forecast</c:v>
          </c:tx>
          <c:spPr>
            <a:ln w="28575" cap="rnd">
              <a:solidFill>
                <a:srgbClr val="C00000"/>
              </a:solidFill>
              <a:prstDash val="sysDash"/>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Extra'!$AK$20:$AK$30</c:f>
              <c:numCache>
                <c:formatCode>General</c:formatCode>
                <c:ptCount val="11"/>
                <c:pt idx="7">
                  <c:v>1.6018589088611312</c:v>
                </c:pt>
                <c:pt idx="8">
                  <c:v>1.3167567720408835</c:v>
                </c:pt>
                <c:pt idx="9">
                  <c:v>3.7567191593575355</c:v>
                </c:pt>
                <c:pt idx="10">
                  <c:v>3.3464189952834733</c:v>
                </c:pt>
              </c:numCache>
            </c:numRef>
          </c:val>
          <c:smooth val="0"/>
          <c:extLst>
            <c:ext xmlns:c16="http://schemas.microsoft.com/office/drawing/2014/chart" uri="{C3380CC4-5D6E-409C-BE32-E72D297353CC}">
              <c16:uniqueId val="{00000009-2542-46C6-AC4F-D30D042F8725}"/>
            </c:ext>
          </c:extLst>
        </c:ser>
        <c:dLbls>
          <c:showLegendKey val="0"/>
          <c:showVal val="0"/>
          <c:showCatName val="0"/>
          <c:showSerName val="0"/>
          <c:showPercent val="0"/>
          <c:showBubbleSize val="0"/>
        </c:dLbls>
        <c:smooth val="0"/>
        <c:axId val="720014656"/>
        <c:axId val="720013824"/>
      </c:lineChart>
      <c:catAx>
        <c:axId val="72001465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720013824"/>
        <c:crosses val="autoZero"/>
        <c:auto val="1"/>
        <c:lblAlgn val="ctr"/>
        <c:lblOffset val="100"/>
        <c:noMultiLvlLbl val="0"/>
      </c:catAx>
      <c:valAx>
        <c:axId val="720013824"/>
        <c:scaling>
          <c:orientation val="minMax"/>
        </c:scaling>
        <c:delete val="0"/>
        <c:axPos val="l"/>
        <c:majorGridlines>
          <c:spPr>
            <a:ln w="6350" cap="flat" cmpd="sng" algn="ctr">
              <a:solidFill>
                <a:schemeClr val="tx1">
                  <a:lumMod val="15000"/>
                  <a:lumOff val="85000"/>
                  <a:alpha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720014656"/>
        <c:crosses val="autoZero"/>
        <c:crossBetween val="between"/>
      </c:valAx>
      <c:spPr>
        <a:noFill/>
        <a:ln>
          <a:noFill/>
        </a:ln>
        <a:effectLst/>
      </c:spPr>
    </c:plotArea>
    <c:legend>
      <c:legendPos val="b"/>
      <c:legendEntry>
        <c:idx val="5"/>
        <c:delete val="1"/>
      </c:legendEntry>
      <c:legendEntry>
        <c:idx val="6"/>
        <c:delete val="1"/>
      </c:legendEntry>
      <c:legendEntry>
        <c:idx val="7"/>
        <c:delete val="1"/>
      </c:legendEntry>
      <c:legendEntry>
        <c:idx val="8"/>
        <c:delete val="1"/>
      </c:legendEntry>
      <c:legendEntry>
        <c:idx val="9"/>
        <c:delete val="1"/>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chemeClr val="bg1"/>
    </a:solidFill>
    <a:ln>
      <a:noFill/>
    </a:ln>
    <a:effectLst/>
  </c:spPr>
  <c:txPr>
    <a:bodyPr/>
    <a:lstStyle/>
    <a:p>
      <a:pPr>
        <a:defRPr sz="1400"/>
      </a:pPr>
      <a:endParaRPr lang="de-DE"/>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500"/>
        <c:axId val="214408624"/>
        <c:axId val="214401968"/>
        <c:extLst>
          <c:ext xmlns:c15="http://schemas.microsoft.com/office/drawing/2012/chart" uri="{02D57815-91ED-43cb-92C2-25804820EDAC}">
            <c15:filteredBarSeries>
              <c15:ser>
                <c:idx val="5"/>
                <c:order val="5"/>
                <c:spPr>
                  <a:solidFill>
                    <a:schemeClr val="accent4">
                      <a:lumMod val="60000"/>
                    </a:schemeClr>
                  </a:solidFill>
                  <a:ln>
                    <a:noFill/>
                  </a:ln>
                  <a:effectLst/>
                </c:spPr>
                <c:invertIfNegative val="0"/>
                <c:dPt>
                  <c:idx val="4"/>
                  <c:invertIfNegative val="0"/>
                  <c:bubble3D val="0"/>
                  <c:spPr>
                    <a:solidFill>
                      <a:schemeClr val="accent4">
                        <a:lumMod val="60000"/>
                      </a:schemeClr>
                    </a:solidFill>
                    <a:ln>
                      <a:noFill/>
                    </a:ln>
                    <a:effectLst/>
                  </c:spPr>
                  <c:extLst>
                    <c:ext xmlns:c16="http://schemas.microsoft.com/office/drawing/2014/chart" uri="{C3380CC4-5D6E-409C-BE32-E72D297353CC}">
                      <c16:uniqueId val="{00000006-6E6C-4228-90A9-83A450D172D3}"/>
                    </c:ext>
                  </c:extLst>
                </c:dPt>
                <c:dPt>
                  <c:idx val="21"/>
                  <c:invertIfNegative val="0"/>
                  <c:bubble3D val="0"/>
                  <c:extLst>
                    <c:ext xmlns:c16="http://schemas.microsoft.com/office/drawing/2014/chart" uri="{C3380CC4-5D6E-409C-BE32-E72D297353CC}">
                      <c16:uniqueId val="{00000007-6E6C-4228-90A9-83A450D172D3}"/>
                    </c:ext>
                  </c:extLst>
                </c:dPt>
                <c:dPt>
                  <c:idx val="25"/>
                  <c:invertIfNegative val="0"/>
                  <c:bubble3D val="0"/>
                  <c:spPr>
                    <a:solidFill>
                      <a:schemeClr val="accent4">
                        <a:lumMod val="60000"/>
                      </a:schemeClr>
                    </a:solidFill>
                    <a:ln>
                      <a:noFill/>
                    </a:ln>
                    <a:effectLst/>
                  </c:spPr>
                  <c:extLst>
                    <c:ext xmlns:c16="http://schemas.microsoft.com/office/drawing/2014/chart" uri="{C3380CC4-5D6E-409C-BE32-E72D297353CC}">
                      <c16:uniqueId val="{00000009-6E6C-4228-90A9-83A450D172D3}"/>
                    </c:ext>
                  </c:extLst>
                </c:dPt>
                <c:val>
                  <c:numRef>
                    <c:extLst>
                      <c:ext uri="{02D57815-91ED-43cb-92C2-25804820EDAC}">
                        <c15:formulaRef>
                          <c15:sqref>'Data Analysis'!$O$6:$O$33</c15:sqref>
                        </c15:formulaRef>
                      </c:ext>
                    </c:extLst>
                    <c:numCache>
                      <c:formatCode>General</c:formatCode>
                      <c:ptCount val="28"/>
                      <c:pt idx="0">
                        <c:v>0</c:v>
                      </c:pt>
                      <c:pt idx="1">
                        <c:v>0</c:v>
                      </c:pt>
                      <c:pt idx="2">
                        <c:v>0</c:v>
                      </c:pt>
                      <c:pt idx="3">
                        <c:v>0</c:v>
                      </c:pt>
                      <c:pt idx="4">
                        <c:v>1</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1</c:v>
                      </c:pt>
                      <c:pt idx="26">
                        <c:v>0</c:v>
                      </c:pt>
                    </c:numCache>
                  </c:numRef>
                </c:val>
                <c:extLst>
                  <c:ext xmlns:c16="http://schemas.microsoft.com/office/drawing/2014/chart" uri="{C3380CC4-5D6E-409C-BE32-E72D297353CC}">
                    <c16:uniqueId val="{0000000A-6E6C-4228-90A9-83A450D172D3}"/>
                  </c:ext>
                </c:extLst>
              </c15:ser>
            </c15:filteredBarSeries>
          </c:ext>
        </c:extLst>
      </c:barChart>
      <c:lineChart>
        <c:grouping val="standard"/>
        <c:varyColors val="0"/>
        <c:ser>
          <c:idx val="0"/>
          <c:order val="0"/>
          <c:tx>
            <c:strRef>
              <c:f>'Data Analysis'!$H$5</c:f>
              <c:strCache>
                <c:ptCount val="1"/>
                <c:pt idx="0">
                  <c:v>Poland</c:v>
                </c:pt>
              </c:strCache>
            </c:strRef>
          </c:tx>
          <c:spPr>
            <a:ln w="28575" cap="rnd">
              <a:solidFill>
                <a:schemeClr val="accent6"/>
              </a:solidFill>
              <a:round/>
            </a:ln>
            <a:effectLst/>
          </c:spPr>
          <c:marker>
            <c:symbol val="none"/>
          </c:marker>
          <c:cat>
            <c:numRef>
              <c:f>'Data Analysis'!$A$6:$A$33</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'Data Analysis'!$H$6:$H$32</c:f>
              <c:numCache>
                <c:formatCode>General</c:formatCode>
                <c:ptCount val="27"/>
                <c:pt idx="2">
                  <c:v>25.559267635436676</c:v>
                </c:pt>
                <c:pt idx="3">
                  <c:v>18.941372945569125</c:v>
                </c:pt>
                <c:pt idx="4">
                  <c:v>16.189543721924714</c:v>
                </c:pt>
                <c:pt idx="5">
                  <c:v>11.006652889765366</c:v>
                </c:pt>
                <c:pt idx="6">
                  <c:v>7.4589618644788747</c:v>
                </c:pt>
                <c:pt idx="7">
                  <c:v>5.2191646185810736</c:v>
                </c:pt>
                <c:pt idx="8">
                  <c:v>5.413368535138674</c:v>
                </c:pt>
                <c:pt idx="9">
                  <c:v>5.7975074601919863</c:v>
                </c:pt>
                <c:pt idx="10">
                  <c:v>8.5958730058783637</c:v>
                </c:pt>
                <c:pt idx="11">
                  <c:v>8.8472856949681535</c:v>
                </c:pt>
                <c:pt idx="12">
                  <c:v>8.9120225923005947</c:v>
                </c:pt>
                <c:pt idx="13">
                  <c:v>8.0731602636762823</c:v>
                </c:pt>
                <c:pt idx="14">
                  <c:v>6.8368888210036838</c:v>
                </c:pt>
                <c:pt idx="15">
                  <c:v>7.6676035179009672</c:v>
                </c:pt>
                <c:pt idx="16">
                  <c:v>6.4870462258714623</c:v>
                </c:pt>
                <c:pt idx="17">
                  <c:v>4.6388783270651768</c:v>
                </c:pt>
                <c:pt idx="18">
                  <c:v>3.5138191970261579</c:v>
                </c:pt>
                <c:pt idx="19">
                  <c:v>3.693770343777647</c:v>
                </c:pt>
                <c:pt idx="20">
                  <c:v>4.7803063923924416</c:v>
                </c:pt>
                <c:pt idx="21">
                  <c:v>4.1464060715211692</c:v>
                </c:pt>
                <c:pt idx="22">
                  <c:v>5.1573169704341115</c:v>
                </c:pt>
                <c:pt idx="23">
                  <c:v>7.3129136697258179</c:v>
                </c:pt>
                <c:pt idx="24">
                  <c:v>6.0036183599976534</c:v>
                </c:pt>
                <c:pt idx="25">
                  <c:v>0.97518168528452076</c:v>
                </c:pt>
                <c:pt idx="26">
                  <c:v>10.430887397680589</c:v>
                </c:pt>
              </c:numCache>
            </c:numRef>
          </c:val>
          <c:smooth val="0"/>
          <c:extLst>
            <c:ext xmlns:c16="http://schemas.microsoft.com/office/drawing/2014/chart" uri="{C3380CC4-5D6E-409C-BE32-E72D297353CC}">
              <c16:uniqueId val="{00000000-6E6C-4228-90A9-83A450D172D3}"/>
            </c:ext>
          </c:extLst>
        </c:ser>
        <c:ser>
          <c:idx val="1"/>
          <c:order val="1"/>
          <c:tx>
            <c:strRef>
              <c:f>'Data Analysis'!$I$5</c:f>
              <c:strCache>
                <c:ptCount val="1"/>
                <c:pt idx="0">
                  <c:v>Germany</c:v>
                </c:pt>
              </c:strCache>
            </c:strRef>
          </c:tx>
          <c:spPr>
            <a:ln w="28575" cap="rnd">
              <a:solidFill>
                <a:schemeClr val="accent5"/>
              </a:solidFill>
              <a:round/>
            </a:ln>
            <a:effectLst/>
          </c:spPr>
          <c:marker>
            <c:symbol val="none"/>
          </c:marker>
          <c:cat>
            <c:numRef>
              <c:f>'Data Analysis'!$A$6:$A$33</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'Data Analysis'!$I$6:$I$32</c:f>
              <c:numCache>
                <c:formatCode>General</c:formatCode>
                <c:ptCount val="27"/>
                <c:pt idx="1">
                  <c:v>0.81562705356339471</c:v>
                </c:pt>
                <c:pt idx="2">
                  <c:v>1.7854860560823971</c:v>
                </c:pt>
                <c:pt idx="3">
                  <c:v>2.0203669056618079</c:v>
                </c:pt>
                <c:pt idx="4">
                  <c:v>1.8868156754627607</c:v>
                </c:pt>
                <c:pt idx="5">
                  <c:v>2.9032426925663435</c:v>
                </c:pt>
                <c:pt idx="6">
                  <c:v>1.6877125292992012</c:v>
                </c:pt>
                <c:pt idx="7">
                  <c:v>-0.20087275749808287</c:v>
                </c:pt>
                <c:pt idx="8">
                  <c:v>-0.70331297427356221</c:v>
                </c:pt>
                <c:pt idx="9">
                  <c:v>1.1839857098477902</c:v>
                </c:pt>
                <c:pt idx="10">
                  <c:v>0.72610325863782244</c:v>
                </c:pt>
                <c:pt idx="11">
                  <c:v>3.8135189609122655</c:v>
                </c:pt>
                <c:pt idx="12">
                  <c:v>2.981979667486323</c:v>
                </c:pt>
                <c:pt idx="13">
                  <c:v>0.95974625349704024</c:v>
                </c:pt>
                <c:pt idx="14">
                  <c:v>-5.6963231764141087</c:v>
                </c:pt>
                <c:pt idx="15">
                  <c:v>4.1856478171520939</c:v>
                </c:pt>
                <c:pt idx="16">
                  <c:v>3.9140166634930029</c:v>
                </c:pt>
                <c:pt idx="17">
                  <c:v>0.42630874710867239</c:v>
                </c:pt>
                <c:pt idx="18">
                  <c:v>0.43241754458445136</c:v>
                </c:pt>
                <c:pt idx="19">
                  <c:v>2.2175677713941022</c:v>
                </c:pt>
                <c:pt idx="20">
                  <c:v>1.4866609655079799</c:v>
                </c:pt>
                <c:pt idx="21">
                  <c:v>2.2298739665188361</c:v>
                </c:pt>
                <c:pt idx="22">
                  <c:v>2.6803203971994316</c:v>
                </c:pt>
                <c:pt idx="23">
                  <c:v>0.98376241114657148</c:v>
                </c:pt>
                <c:pt idx="24">
                  <c:v>1.0539835340401371</c:v>
                </c:pt>
                <c:pt idx="25">
                  <c:v>-3.6919583914314935</c:v>
                </c:pt>
                <c:pt idx="26">
                  <c:v>2.6243129316198655</c:v>
                </c:pt>
              </c:numCache>
            </c:numRef>
          </c:val>
          <c:smooth val="0"/>
          <c:extLst>
            <c:ext xmlns:c16="http://schemas.microsoft.com/office/drawing/2014/chart" uri="{C3380CC4-5D6E-409C-BE32-E72D297353CC}">
              <c16:uniqueId val="{00000001-6E6C-4228-90A9-83A450D172D3}"/>
            </c:ext>
          </c:extLst>
        </c:ser>
        <c:ser>
          <c:idx val="2"/>
          <c:order val="2"/>
          <c:tx>
            <c:strRef>
              <c:f>'Data Analysis'!$J$5</c:f>
              <c:strCache>
                <c:ptCount val="1"/>
                <c:pt idx="0">
                  <c:v>Hungary</c:v>
                </c:pt>
              </c:strCache>
            </c:strRef>
          </c:tx>
          <c:spPr>
            <a:ln w="28575" cap="rnd">
              <a:solidFill>
                <a:schemeClr val="accent2"/>
              </a:solidFill>
              <a:round/>
            </a:ln>
            <a:effectLst/>
          </c:spPr>
          <c:marker>
            <c:symbol val="none"/>
          </c:marker>
          <c:cat>
            <c:numRef>
              <c:f>'Data Analysis'!$A$6:$A$33</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'Data Analysis'!$J$6:$J$32</c:f>
              <c:numCache>
                <c:formatCode>General</c:formatCode>
                <c:ptCount val="27"/>
                <c:pt idx="1">
                  <c:v>8.2414522976459459E-2</c:v>
                </c:pt>
                <c:pt idx="2">
                  <c:v>3.1431236955314246</c:v>
                </c:pt>
                <c:pt idx="3">
                  <c:v>3.900000721539687</c:v>
                </c:pt>
                <c:pt idx="4">
                  <c:v>3.07103130657711</c:v>
                </c:pt>
                <c:pt idx="5">
                  <c:v>4.4791938086524707</c:v>
                </c:pt>
                <c:pt idx="6">
                  <c:v>4.0740876085717304</c:v>
                </c:pt>
                <c:pt idx="7">
                  <c:v>4.741285863368172</c:v>
                </c:pt>
                <c:pt idx="8">
                  <c:v>4.0845233380051971</c:v>
                </c:pt>
                <c:pt idx="9">
                  <c:v>5.0004448791311829</c:v>
                </c:pt>
                <c:pt idx="10">
                  <c:v>4.2952818981324192</c:v>
                </c:pt>
                <c:pt idx="11">
                  <c:v>3.9477728681174717</c:v>
                </c:pt>
                <c:pt idx="12">
                  <c:v>0.27698074885145196</c:v>
                </c:pt>
                <c:pt idx="13">
                  <c:v>1.0064587128588043</c:v>
                </c:pt>
                <c:pt idx="14">
                  <c:v>-6.5954713384932191</c:v>
                </c:pt>
                <c:pt idx="15">
                  <c:v>1.0831154695071454</c:v>
                </c:pt>
                <c:pt idx="16">
                  <c:v>1.860158295482317</c:v>
                </c:pt>
                <c:pt idx="17">
                  <c:v>-1.2577495071259603</c:v>
                </c:pt>
                <c:pt idx="18">
                  <c:v>1.806360781994254</c:v>
                </c:pt>
                <c:pt idx="19">
                  <c:v>4.2237287597151729</c:v>
                </c:pt>
                <c:pt idx="20">
                  <c:v>3.7032599358026941</c:v>
                </c:pt>
                <c:pt idx="21">
                  <c:v>2.1919603693039136</c:v>
                </c:pt>
                <c:pt idx="22">
                  <c:v>4.2685574192661724</c:v>
                </c:pt>
                <c:pt idx="23">
                  <c:v>5.3594991727940577</c:v>
                </c:pt>
                <c:pt idx="24">
                  <c:v>4.5540604093489812</c:v>
                </c:pt>
                <c:pt idx="25">
                  <c:v>-4.4632208703779046</c:v>
                </c:pt>
                <c:pt idx="26">
                  <c:v>7.0966122322568159</c:v>
                </c:pt>
              </c:numCache>
            </c:numRef>
          </c:val>
          <c:smooth val="0"/>
          <c:extLst>
            <c:ext xmlns:c16="http://schemas.microsoft.com/office/drawing/2014/chart" uri="{C3380CC4-5D6E-409C-BE32-E72D297353CC}">
              <c16:uniqueId val="{00000002-6E6C-4228-90A9-83A450D172D3}"/>
            </c:ext>
          </c:extLst>
        </c:ser>
        <c:ser>
          <c:idx val="3"/>
          <c:order val="3"/>
          <c:tx>
            <c:strRef>
              <c:f>'Data Analysis'!$K$5</c:f>
              <c:strCache>
                <c:ptCount val="1"/>
                <c:pt idx="0">
                  <c:v>UK</c:v>
                </c:pt>
              </c:strCache>
            </c:strRef>
          </c:tx>
          <c:spPr>
            <a:ln w="28575" cap="rnd">
              <a:solidFill>
                <a:srgbClr val="7030A0"/>
              </a:solidFill>
              <a:round/>
            </a:ln>
            <a:effectLst/>
          </c:spPr>
          <c:marker>
            <c:symbol val="none"/>
          </c:marker>
          <c:cat>
            <c:numRef>
              <c:f>'Data Analysis'!$A$6:$A$33</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'Data Analysis'!$K$6:$K$32</c:f>
              <c:numCache>
                <c:formatCode>General</c:formatCode>
                <c:ptCount val="27"/>
                <c:pt idx="1">
                  <c:v>1.9077157872712247</c:v>
                </c:pt>
                <c:pt idx="2">
                  <c:v>4.524067142044208</c:v>
                </c:pt>
                <c:pt idx="3">
                  <c:v>3.1572873102905463</c:v>
                </c:pt>
                <c:pt idx="4">
                  <c:v>3.0140704941309826</c:v>
                </c:pt>
                <c:pt idx="5">
                  <c:v>4.0926534737057541</c:v>
                </c:pt>
                <c:pt idx="6">
                  <c:v>2.1574281681676855</c:v>
                </c:pt>
                <c:pt idx="7">
                  <c:v>1.7707652905943672</c:v>
                </c:pt>
                <c:pt idx="8">
                  <c:v>3.1230533369424718</c:v>
                </c:pt>
                <c:pt idx="9">
                  <c:v>2.344971458701095</c:v>
                </c:pt>
                <c:pt idx="10">
                  <c:v>2.6683376676320814</c:v>
                </c:pt>
                <c:pt idx="11">
                  <c:v>2.1604052784816918</c:v>
                </c:pt>
                <c:pt idx="12">
                  <c:v>2.5634605168671998</c:v>
                </c:pt>
                <c:pt idx="13">
                  <c:v>-0.15434436440053823</c:v>
                </c:pt>
                <c:pt idx="14">
                  <c:v>-4.5104855729527271</c:v>
                </c:pt>
                <c:pt idx="15">
                  <c:v>2.4300728890830126</c:v>
                </c:pt>
                <c:pt idx="16">
                  <c:v>1.0676109160804303</c:v>
                </c:pt>
                <c:pt idx="17">
                  <c:v>1.4484567427549555</c:v>
                </c:pt>
                <c:pt idx="18">
                  <c:v>1.8198633672827036</c:v>
                </c:pt>
                <c:pt idx="19">
                  <c:v>3.1997026382178273</c:v>
                </c:pt>
                <c:pt idx="20">
                  <c:v>2.39310319237096</c:v>
                </c:pt>
                <c:pt idx="21">
                  <c:v>2.1652062360026925</c:v>
                </c:pt>
                <c:pt idx="22">
                  <c:v>2.44357044011414</c:v>
                </c:pt>
                <c:pt idx="23">
                  <c:v>1.7050210219138551</c:v>
                </c:pt>
                <c:pt idx="24">
                  <c:v>1.6043086602163914</c:v>
                </c:pt>
                <c:pt idx="25">
                  <c:v>-11.030858472409111</c:v>
                </c:pt>
                <c:pt idx="26">
                  <c:v>7.5249103788767924</c:v>
                </c:pt>
              </c:numCache>
            </c:numRef>
          </c:val>
          <c:smooth val="0"/>
          <c:extLst>
            <c:ext xmlns:c16="http://schemas.microsoft.com/office/drawing/2014/chart" uri="{C3380CC4-5D6E-409C-BE32-E72D297353CC}">
              <c16:uniqueId val="{00000003-6E6C-4228-90A9-83A450D172D3}"/>
            </c:ext>
          </c:extLst>
        </c:ser>
        <c:ser>
          <c:idx val="4"/>
          <c:order val="4"/>
          <c:tx>
            <c:strRef>
              <c:f>'Data Analysis'!$L$5</c:f>
              <c:strCache>
                <c:ptCount val="1"/>
                <c:pt idx="0">
                  <c:v>Czechia </c:v>
                </c:pt>
              </c:strCache>
            </c:strRef>
          </c:tx>
          <c:spPr>
            <a:ln w="28575" cap="rnd">
              <a:solidFill>
                <a:srgbClr val="C00000"/>
              </a:solidFill>
              <a:round/>
            </a:ln>
            <a:effectLst/>
          </c:spPr>
          <c:marker>
            <c:symbol val="none"/>
          </c:marker>
          <c:cat>
            <c:numRef>
              <c:f>'Data Analysis'!$A$6:$A$33</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'Data Analysis'!$L$6:$L$32</c:f>
              <c:numCache>
                <c:formatCode>General</c:formatCode>
                <c:ptCount val="27"/>
                <c:pt idx="2">
                  <c:v>-0.51833104336205249</c:v>
                </c:pt>
                <c:pt idx="3">
                  <c:v>-0.35656659619450748</c:v>
                </c:pt>
                <c:pt idx="4">
                  <c:v>1.384148943429242</c:v>
                </c:pt>
                <c:pt idx="5">
                  <c:v>4.0010286350294466</c:v>
                </c:pt>
                <c:pt idx="6">
                  <c:v>3.0429765625704208</c:v>
                </c:pt>
                <c:pt idx="7">
                  <c:v>1.5698553282220251</c:v>
                </c:pt>
                <c:pt idx="8">
                  <c:v>3.5836884588041684</c:v>
                </c:pt>
                <c:pt idx="9">
                  <c:v>4.8142610012695819</c:v>
                </c:pt>
                <c:pt idx="10">
                  <c:v>6.601617529889503</c:v>
                </c:pt>
                <c:pt idx="11">
                  <c:v>6.7669326812542785</c:v>
                </c:pt>
                <c:pt idx="12">
                  <c:v>5.5703388592102554</c:v>
                </c:pt>
                <c:pt idx="13">
                  <c:v>2.686411950927603</c:v>
                </c:pt>
                <c:pt idx="14">
                  <c:v>-4.6573310917175537</c:v>
                </c:pt>
                <c:pt idx="15">
                  <c:v>2.4349021590451825</c:v>
                </c:pt>
                <c:pt idx="16">
                  <c:v>1.7603596244522235</c:v>
                </c:pt>
                <c:pt idx="17">
                  <c:v>-0.78500429900361102</c:v>
                </c:pt>
                <c:pt idx="18">
                  <c:v>-4.5903673551528357E-2</c:v>
                </c:pt>
                <c:pt idx="19">
                  <c:v>2.2621028970807755</c:v>
                </c:pt>
                <c:pt idx="20">
                  <c:v>5.3883808381530729</c:v>
                </c:pt>
                <c:pt idx="21">
                  <c:v>2.5372845203138095</c:v>
                </c:pt>
                <c:pt idx="22">
                  <c:v>5.1687243041307118</c:v>
                </c:pt>
                <c:pt idx="23">
                  <c:v>3.2200880695510303</c:v>
                </c:pt>
                <c:pt idx="24">
                  <c:v>3.0298786634527897</c:v>
                </c:pt>
                <c:pt idx="25">
                  <c:v>-5.502967961250893</c:v>
                </c:pt>
                <c:pt idx="26">
                  <c:v>3.5442234426629415</c:v>
                </c:pt>
              </c:numCache>
            </c:numRef>
          </c:val>
          <c:smooth val="0"/>
          <c:extLst>
            <c:ext xmlns:c16="http://schemas.microsoft.com/office/drawing/2014/chart" uri="{C3380CC4-5D6E-409C-BE32-E72D297353CC}">
              <c16:uniqueId val="{00000004-6E6C-4228-90A9-83A450D172D3}"/>
            </c:ext>
          </c:extLst>
        </c:ser>
        <c:dLbls>
          <c:showLegendKey val="0"/>
          <c:showVal val="0"/>
          <c:showCatName val="0"/>
          <c:showSerName val="0"/>
          <c:showPercent val="0"/>
          <c:showBubbleSize val="0"/>
        </c:dLbls>
        <c:marker val="1"/>
        <c:smooth val="0"/>
        <c:axId val="1247645935"/>
        <c:axId val="1247655087"/>
      </c:lineChart>
      <c:catAx>
        <c:axId val="1247645935"/>
        <c:scaling>
          <c:orientation val="minMax"/>
        </c:scaling>
        <c:delete val="0"/>
        <c:axPos val="b"/>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247655087"/>
        <c:crosses val="autoZero"/>
        <c:auto val="1"/>
        <c:lblAlgn val="ctr"/>
        <c:lblOffset val="100"/>
        <c:tickLblSkip val="2"/>
        <c:tickMarkSkip val="5"/>
        <c:noMultiLvlLbl val="0"/>
      </c:catAx>
      <c:valAx>
        <c:axId val="1247655087"/>
        <c:scaling>
          <c:orientation val="minMax"/>
        </c:scaling>
        <c:delete val="0"/>
        <c:axPos val="l"/>
        <c:majorGridlines>
          <c:spPr>
            <a:ln w="9525" cap="flat" cmpd="sng" algn="ctr">
              <a:solidFill>
                <a:schemeClr val="bg2">
                  <a:alpha val="7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247645935"/>
        <c:crosses val="autoZero"/>
        <c:crossBetween val="between"/>
      </c:valAx>
      <c:valAx>
        <c:axId val="214401968"/>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214408624"/>
        <c:crosses val="max"/>
        <c:crossBetween val="between"/>
      </c:valAx>
      <c:catAx>
        <c:axId val="214408624"/>
        <c:scaling>
          <c:orientation val="minMax"/>
        </c:scaling>
        <c:delete val="1"/>
        <c:axPos val="t"/>
        <c:majorTickMark val="out"/>
        <c:minorTickMark val="none"/>
        <c:tickLblPos val="nextTo"/>
        <c:crossAx val="214401968"/>
        <c:crosses val="max"/>
        <c:auto val="1"/>
        <c:lblAlgn val="ctr"/>
        <c:lblOffset val="100"/>
        <c:noMultiLvlLbl val="0"/>
      </c:catAx>
      <c:spPr>
        <a:noFill/>
        <a:ln>
          <a:noFill/>
        </a:ln>
        <a:effectLst/>
      </c:spPr>
    </c:plotArea>
    <c:legend>
      <c:legendPos val="b"/>
      <c:layout>
        <c:manualLayout>
          <c:xMode val="edge"/>
          <c:yMode val="edge"/>
          <c:x val="0.22975801923211905"/>
          <c:y val="0.92793446301454663"/>
          <c:w val="0.46917070260405702"/>
          <c:h val="6.22388579387186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chemeClr val="bg1"/>
    </a:solid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v>Poland</c:v>
          </c:tx>
          <c:spPr>
            <a:ln w="28575" cap="rnd">
              <a:solidFill>
                <a:schemeClr val="accent6"/>
              </a:solidFill>
              <a:round/>
            </a:ln>
            <a:effectLst/>
          </c:spPr>
          <c:marker>
            <c:symbol val="none"/>
          </c:marker>
          <c:cat>
            <c:numRef>
              <c:f>'DM Extra'!$AC$58:$AC$68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Extra'!$O$58:$O$68</c:f>
              <c:numCache>
                <c:formatCode>General</c:formatCode>
                <c:ptCount val="11"/>
                <c:pt idx="0">
                  <c:v>-0.93300000000000005</c:v>
                </c:pt>
                <c:pt idx="1">
                  <c:v>-0.58299999999999996</c:v>
                </c:pt>
                <c:pt idx="2">
                  <c:v>1.9750000000000001</c:v>
                </c:pt>
                <c:pt idx="3">
                  <c:v>1.667</c:v>
                </c:pt>
                <c:pt idx="4">
                  <c:v>2.3079999999999998</c:v>
                </c:pt>
                <c:pt idx="5">
                  <c:v>3.4</c:v>
                </c:pt>
                <c:pt idx="6">
                  <c:v>5.0999999999999996</c:v>
                </c:pt>
                <c:pt idx="7">
                  <c:v>14.266999999999999</c:v>
                </c:pt>
              </c:numCache>
            </c:numRef>
          </c:val>
          <c:smooth val="0"/>
          <c:extLst>
            <c:ext xmlns:c16="http://schemas.microsoft.com/office/drawing/2014/chart" uri="{C3380CC4-5D6E-409C-BE32-E72D297353CC}">
              <c16:uniqueId val="{00000000-1A21-40C7-81E0-769BAE7C8D7B}"/>
            </c:ext>
          </c:extLst>
        </c:ser>
        <c:ser>
          <c:idx val="1"/>
          <c:order val="1"/>
          <c:tx>
            <c:v>Germany</c:v>
          </c:tx>
          <c:spPr>
            <a:ln w="28575" cap="rnd">
              <a:solidFill>
                <a:schemeClr val="accent5"/>
              </a:solidFill>
              <a:round/>
            </a:ln>
            <a:effectLst/>
          </c:spPr>
          <c:marker>
            <c:symbol val="none"/>
          </c:marker>
          <c:cat>
            <c:numRef>
              <c:f>'DM Extra'!$AC$58:$AC$68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Extra'!$W$58:$W$68</c:f>
              <c:numCache>
                <c:formatCode>General</c:formatCode>
                <c:ptCount val="11"/>
                <c:pt idx="0">
                  <c:v>0.53570300000000004</c:v>
                </c:pt>
                <c:pt idx="1">
                  <c:v>0.49195899999999998</c:v>
                </c:pt>
                <c:pt idx="2">
                  <c:v>1.510257</c:v>
                </c:pt>
                <c:pt idx="3">
                  <c:v>1.73078</c:v>
                </c:pt>
                <c:pt idx="4">
                  <c:v>1.4461379999999999</c:v>
                </c:pt>
                <c:pt idx="5">
                  <c:v>0.512575</c:v>
                </c:pt>
                <c:pt idx="6">
                  <c:v>3.14391</c:v>
                </c:pt>
                <c:pt idx="7">
                  <c:v>7.9670909999999999</c:v>
                </c:pt>
              </c:numCache>
            </c:numRef>
          </c:val>
          <c:smooth val="0"/>
          <c:extLst>
            <c:ext xmlns:c16="http://schemas.microsoft.com/office/drawing/2014/chart" uri="{C3380CC4-5D6E-409C-BE32-E72D297353CC}">
              <c16:uniqueId val="{00000001-1A21-40C7-81E0-769BAE7C8D7B}"/>
            </c:ext>
          </c:extLst>
        </c:ser>
        <c:ser>
          <c:idx val="2"/>
          <c:order val="2"/>
          <c:tx>
            <c:v>Hungary</c:v>
          </c:tx>
          <c:spPr>
            <a:ln w="28575" cap="rnd">
              <a:solidFill>
                <a:schemeClr val="accent2"/>
              </a:solidFill>
              <a:round/>
            </a:ln>
            <a:effectLst/>
          </c:spPr>
          <c:marker>
            <c:symbol val="none"/>
          </c:marker>
          <c:cat>
            <c:numRef>
              <c:f>'DM Extra'!$AC$58:$AC$68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Extra'!$S$58:$S$68</c:f>
              <c:numCache>
                <c:formatCode>General</c:formatCode>
                <c:ptCount val="11"/>
                <c:pt idx="0">
                  <c:v>-5.8333000000000003E-2</c:v>
                </c:pt>
                <c:pt idx="1">
                  <c:v>0.408333</c:v>
                </c:pt>
                <c:pt idx="2">
                  <c:v>2.3416670000000002</c:v>
                </c:pt>
                <c:pt idx="3">
                  <c:v>2.85</c:v>
                </c:pt>
                <c:pt idx="4">
                  <c:v>3.35</c:v>
                </c:pt>
                <c:pt idx="5">
                  <c:v>3.3333330000000001</c:v>
                </c:pt>
                <c:pt idx="6">
                  <c:v>5.108333</c:v>
                </c:pt>
                <c:pt idx="7">
                  <c:v>13.858333</c:v>
                </c:pt>
              </c:numCache>
            </c:numRef>
          </c:val>
          <c:smooth val="0"/>
          <c:extLst>
            <c:ext xmlns:c16="http://schemas.microsoft.com/office/drawing/2014/chart" uri="{C3380CC4-5D6E-409C-BE32-E72D297353CC}">
              <c16:uniqueId val="{00000002-1A21-40C7-81E0-769BAE7C8D7B}"/>
            </c:ext>
          </c:extLst>
        </c:ser>
        <c:ser>
          <c:idx val="3"/>
          <c:order val="3"/>
          <c:tx>
            <c:v>UK</c:v>
          </c:tx>
          <c:spPr>
            <a:ln w="28575" cap="rnd">
              <a:solidFill>
                <a:srgbClr val="7030A0"/>
              </a:solidFill>
              <a:round/>
            </a:ln>
            <a:effectLst/>
          </c:spPr>
          <c:marker>
            <c:symbol val="none"/>
          </c:marker>
          <c:cat>
            <c:numRef>
              <c:f>'DM Extra'!$AC$58:$AC$68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Extra'!$AA$58:$AA$68</c:f>
              <c:numCache>
                <c:formatCode>General</c:formatCode>
                <c:ptCount val="11"/>
                <c:pt idx="0">
                  <c:v>0</c:v>
                </c:pt>
                <c:pt idx="1">
                  <c:v>0.7</c:v>
                </c:pt>
                <c:pt idx="2">
                  <c:v>2.7</c:v>
                </c:pt>
                <c:pt idx="3">
                  <c:v>2.5</c:v>
                </c:pt>
                <c:pt idx="4">
                  <c:v>1.8</c:v>
                </c:pt>
                <c:pt idx="5">
                  <c:v>0.9</c:v>
                </c:pt>
                <c:pt idx="6">
                  <c:v>2.6</c:v>
                </c:pt>
                <c:pt idx="7">
                  <c:v>8.8000000000000007</c:v>
                </c:pt>
              </c:numCache>
            </c:numRef>
          </c:val>
          <c:smooth val="0"/>
          <c:extLst>
            <c:ext xmlns:c16="http://schemas.microsoft.com/office/drawing/2014/chart" uri="{C3380CC4-5D6E-409C-BE32-E72D297353CC}">
              <c16:uniqueId val="{00000003-1A21-40C7-81E0-769BAE7C8D7B}"/>
            </c:ext>
          </c:extLst>
        </c:ser>
        <c:ser>
          <c:idx val="4"/>
          <c:order val="4"/>
          <c:tx>
            <c:v>Czechia</c:v>
          </c:tx>
          <c:spPr>
            <a:ln w="28575" cap="rnd">
              <a:solidFill>
                <a:srgbClr val="C00000"/>
              </a:solidFill>
              <a:round/>
            </a:ln>
            <a:effectLst/>
          </c:spPr>
          <c:marker>
            <c:symbol val="none"/>
          </c:marker>
          <c:cat>
            <c:numRef>
              <c:f>'DM Extra'!$AC$58:$AC$68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Extra'!$K$58:$K$68</c:f>
              <c:numCache>
                <c:formatCode>General</c:formatCode>
                <c:ptCount val="11"/>
                <c:pt idx="0">
                  <c:v>0.33</c:v>
                </c:pt>
                <c:pt idx="1">
                  <c:v>0.68</c:v>
                </c:pt>
                <c:pt idx="2">
                  <c:v>2.4700000000000002</c:v>
                </c:pt>
                <c:pt idx="3">
                  <c:v>2.14</c:v>
                </c:pt>
                <c:pt idx="4">
                  <c:v>2.84</c:v>
                </c:pt>
                <c:pt idx="5">
                  <c:v>3.16</c:v>
                </c:pt>
                <c:pt idx="6">
                  <c:v>3.85</c:v>
                </c:pt>
                <c:pt idx="7">
                  <c:v>15.65</c:v>
                </c:pt>
              </c:numCache>
            </c:numRef>
          </c:val>
          <c:smooth val="0"/>
          <c:extLst>
            <c:ext xmlns:c16="http://schemas.microsoft.com/office/drawing/2014/chart" uri="{C3380CC4-5D6E-409C-BE32-E72D297353CC}">
              <c16:uniqueId val="{00000004-1A21-40C7-81E0-769BAE7C8D7B}"/>
            </c:ext>
          </c:extLst>
        </c:ser>
        <c:ser>
          <c:idx val="5"/>
          <c:order val="5"/>
          <c:tx>
            <c:v>Poland Forecast</c:v>
          </c:tx>
          <c:spPr>
            <a:ln w="28575" cap="rnd">
              <a:solidFill>
                <a:schemeClr val="accent6"/>
              </a:solidFill>
              <a:prstDash val="sysDash"/>
              <a:round/>
            </a:ln>
            <a:effectLst/>
          </c:spPr>
          <c:marker>
            <c:symbol val="none"/>
          </c:marker>
          <c:cat>
            <c:numRef>
              <c:f>'DM Extra'!$AC$58:$AC$68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Extra'!$AE$58:$AE$68</c:f>
              <c:numCache>
                <c:formatCode>General</c:formatCode>
                <c:ptCount val="11"/>
                <c:pt idx="7">
                  <c:v>14.266999999999999</c:v>
                </c:pt>
                <c:pt idx="8">
                  <c:v>14.292</c:v>
                </c:pt>
                <c:pt idx="9">
                  <c:v>4.26</c:v>
                </c:pt>
                <c:pt idx="10">
                  <c:v>3.2090000000000001</c:v>
                </c:pt>
              </c:numCache>
            </c:numRef>
          </c:val>
          <c:smooth val="0"/>
          <c:extLst>
            <c:ext xmlns:c16="http://schemas.microsoft.com/office/drawing/2014/chart" uri="{C3380CC4-5D6E-409C-BE32-E72D297353CC}">
              <c16:uniqueId val="{00000005-1A21-40C7-81E0-769BAE7C8D7B}"/>
            </c:ext>
          </c:extLst>
        </c:ser>
        <c:ser>
          <c:idx val="6"/>
          <c:order val="6"/>
          <c:tx>
            <c:v>Germany Forecast</c:v>
          </c:tx>
          <c:spPr>
            <a:ln w="28575" cap="rnd">
              <a:solidFill>
                <a:schemeClr val="accent5"/>
              </a:solidFill>
              <a:prstDash val="sysDash"/>
              <a:round/>
            </a:ln>
            <a:effectLst/>
          </c:spPr>
          <c:marker>
            <c:symbol val="none"/>
          </c:marker>
          <c:cat>
            <c:numRef>
              <c:f>'DM Extra'!$AC$58:$AC$68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Extra'!$AF$58:$AF$68</c:f>
              <c:numCache>
                <c:formatCode>General</c:formatCode>
                <c:ptCount val="11"/>
                <c:pt idx="7">
                  <c:v>7.9670909999999999</c:v>
                </c:pt>
                <c:pt idx="8">
                  <c:v>7.1870000000000003</c:v>
                </c:pt>
                <c:pt idx="9">
                  <c:v>3.5310000000000001</c:v>
                </c:pt>
                <c:pt idx="10">
                  <c:v>2.56</c:v>
                </c:pt>
              </c:numCache>
            </c:numRef>
          </c:val>
          <c:smooth val="0"/>
          <c:extLst>
            <c:ext xmlns:c16="http://schemas.microsoft.com/office/drawing/2014/chart" uri="{C3380CC4-5D6E-409C-BE32-E72D297353CC}">
              <c16:uniqueId val="{00000006-1A21-40C7-81E0-769BAE7C8D7B}"/>
            </c:ext>
          </c:extLst>
        </c:ser>
        <c:ser>
          <c:idx val="7"/>
          <c:order val="7"/>
          <c:tx>
            <c:v>Hungary forecast</c:v>
          </c:tx>
          <c:spPr>
            <a:ln w="28575" cap="rnd">
              <a:solidFill>
                <a:schemeClr val="accent2"/>
              </a:solidFill>
              <a:prstDash val="sysDash"/>
              <a:round/>
            </a:ln>
            <a:effectLst/>
          </c:spPr>
          <c:marker>
            <c:symbol val="none"/>
          </c:marker>
          <c:cat>
            <c:numRef>
              <c:f>'DM Extra'!$AC$58:$AC$68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Extra'!$AH$58:$AH$68</c:f>
              <c:numCache>
                <c:formatCode>General</c:formatCode>
                <c:ptCount val="11"/>
                <c:pt idx="7">
                  <c:v>13.858333</c:v>
                </c:pt>
                <c:pt idx="8">
                  <c:v>13.316000000000001</c:v>
                </c:pt>
                <c:pt idx="9">
                  <c:v>5.6379999999999999</c:v>
                </c:pt>
                <c:pt idx="10">
                  <c:v>3.9710000000000001</c:v>
                </c:pt>
              </c:numCache>
            </c:numRef>
          </c:val>
          <c:smooth val="0"/>
          <c:extLst>
            <c:ext xmlns:c16="http://schemas.microsoft.com/office/drawing/2014/chart" uri="{C3380CC4-5D6E-409C-BE32-E72D297353CC}">
              <c16:uniqueId val="{00000007-1A21-40C7-81E0-769BAE7C8D7B}"/>
            </c:ext>
          </c:extLst>
        </c:ser>
        <c:ser>
          <c:idx val="8"/>
          <c:order val="8"/>
          <c:tx>
            <c:v>Czechia Forecast</c:v>
          </c:tx>
          <c:spPr>
            <a:ln w="28575" cap="rnd">
              <a:solidFill>
                <a:srgbClr val="C00000"/>
              </a:solidFill>
              <a:prstDash val="sysDash"/>
              <a:round/>
            </a:ln>
            <a:effectLst/>
          </c:spPr>
          <c:marker>
            <c:symbol val="none"/>
          </c:marker>
          <c:cat>
            <c:numRef>
              <c:f>'DM Extra'!$AC$58:$AC$68</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Extra'!$AD$58:$AD$68</c:f>
              <c:numCache>
                <c:formatCode>General</c:formatCode>
                <c:ptCount val="11"/>
                <c:pt idx="7">
                  <c:v>15.65</c:v>
                </c:pt>
                <c:pt idx="8">
                  <c:v>8.577</c:v>
                </c:pt>
                <c:pt idx="9">
                  <c:v>2.5</c:v>
                </c:pt>
                <c:pt idx="10">
                  <c:v>2</c:v>
                </c:pt>
              </c:numCache>
            </c:numRef>
          </c:val>
          <c:smooth val="0"/>
          <c:extLst>
            <c:ext xmlns:c16="http://schemas.microsoft.com/office/drawing/2014/chart" uri="{C3380CC4-5D6E-409C-BE32-E72D297353CC}">
              <c16:uniqueId val="{00000008-1A21-40C7-81E0-769BAE7C8D7B}"/>
            </c:ext>
          </c:extLst>
        </c:ser>
        <c:ser>
          <c:idx val="9"/>
          <c:order val="9"/>
          <c:tx>
            <c:v>UK Forecast</c:v>
          </c:tx>
          <c:spPr>
            <a:ln w="28575" cap="rnd">
              <a:solidFill>
                <a:srgbClr val="7030A0"/>
              </a:solidFill>
              <a:prstDash val="sysDash"/>
              <a:round/>
            </a:ln>
            <a:effectLst/>
          </c:spPr>
          <c:marker>
            <c:symbol val="none"/>
          </c:marker>
          <c:val>
            <c:numRef>
              <c:f>'DM Extra'!$AG$58:$AG$68</c:f>
              <c:numCache>
                <c:formatCode>General</c:formatCode>
                <c:ptCount val="11"/>
                <c:pt idx="7">
                  <c:v>8.8000000000000007</c:v>
                </c:pt>
                <c:pt idx="8">
                  <c:v>8.99</c:v>
                </c:pt>
                <c:pt idx="9">
                  <c:v>3.7349999999999999</c:v>
                </c:pt>
                <c:pt idx="10">
                  <c:v>1.825</c:v>
                </c:pt>
              </c:numCache>
            </c:numRef>
          </c:val>
          <c:smooth val="0"/>
          <c:extLst>
            <c:ext xmlns:c16="http://schemas.microsoft.com/office/drawing/2014/chart" uri="{C3380CC4-5D6E-409C-BE32-E72D297353CC}">
              <c16:uniqueId val="{00000009-1A21-40C7-81E0-769BAE7C8D7B}"/>
            </c:ext>
          </c:extLst>
        </c:ser>
        <c:dLbls>
          <c:showLegendKey val="0"/>
          <c:showVal val="0"/>
          <c:showCatName val="0"/>
          <c:showSerName val="0"/>
          <c:showPercent val="0"/>
          <c:showBubbleSize val="0"/>
        </c:dLbls>
        <c:smooth val="0"/>
        <c:axId val="1717813471"/>
        <c:axId val="1717816799"/>
      </c:lineChart>
      <c:catAx>
        <c:axId val="1717813471"/>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717816799"/>
        <c:crosses val="autoZero"/>
        <c:auto val="1"/>
        <c:lblAlgn val="ctr"/>
        <c:lblOffset val="100"/>
        <c:noMultiLvlLbl val="0"/>
      </c:catAx>
      <c:valAx>
        <c:axId val="1717816799"/>
        <c:scaling>
          <c:orientation val="minMax"/>
        </c:scaling>
        <c:delete val="0"/>
        <c:axPos val="l"/>
        <c:majorGridlines>
          <c:spPr>
            <a:ln w="317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717813471"/>
        <c:crosses val="autoZero"/>
        <c:crossBetween val="between"/>
      </c:valAx>
      <c:spPr>
        <a:noFill/>
        <a:ln>
          <a:noFill/>
        </a:ln>
        <a:effectLst/>
      </c:spPr>
    </c:plotArea>
    <c:legend>
      <c:legendPos val="b"/>
      <c:legendEntry>
        <c:idx val="5"/>
        <c:delete val="1"/>
      </c:legendEntry>
      <c:legendEntry>
        <c:idx val="6"/>
        <c:delete val="1"/>
      </c:legendEntry>
      <c:legendEntry>
        <c:idx val="7"/>
        <c:delete val="1"/>
      </c:legendEntry>
      <c:legendEntry>
        <c:idx val="8"/>
        <c:delete val="1"/>
      </c:legendEntry>
      <c:legendEntry>
        <c:idx val="9"/>
        <c:delete val="1"/>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chemeClr val="bg1"/>
    </a:solidFill>
    <a:ln>
      <a:noFill/>
    </a:ln>
    <a:effectLst/>
  </c:spPr>
  <c:txPr>
    <a:bodyPr/>
    <a:lstStyle/>
    <a:p>
      <a:pPr>
        <a:defRPr/>
      </a:pPr>
      <a:endParaRPr lang="de-DE"/>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100"/>
        <c:axId val="1279936351"/>
        <c:axId val="1279934687"/>
        <c:extLst>
          <c:ext xmlns:c15="http://schemas.microsoft.com/office/drawing/2012/chart" uri="{02D57815-91ED-43cb-92C2-25804820EDAC}">
            <c15:filteredBarSeries>
              <c15:ser>
                <c:idx val="5"/>
                <c:order val="5"/>
                <c:spPr>
                  <a:solidFill>
                    <a:schemeClr val="accent3">
                      <a:alpha val="50000"/>
                    </a:schemeClr>
                  </a:solidFill>
                  <a:ln>
                    <a:noFill/>
                  </a:ln>
                  <a:effectLst/>
                </c:spPr>
                <c:invertIfNegative val="0"/>
                <c:val>
                  <c:numRef>
                    <c:extLst>
                      <c:ext uri="{02D57815-91ED-43cb-92C2-25804820EDAC}">
                        <c15:formulaRef>
                          <c15:sqref>'Raw data Eikon'!$CM$10:$CM$121</c15:sqref>
                        </c15:formulaRef>
                      </c:ext>
                    </c:extLst>
                    <c:numCache>
                      <c:formatCode>General</c:formatCode>
                      <c:ptCount val="11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1</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1</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1</c:v>
                      </c:pt>
                      <c:pt idx="101">
                        <c:v>0</c:v>
                      </c:pt>
                      <c:pt idx="102">
                        <c:v>0</c:v>
                      </c:pt>
                      <c:pt idx="103">
                        <c:v>0</c:v>
                      </c:pt>
                      <c:pt idx="104">
                        <c:v>0</c:v>
                      </c:pt>
                      <c:pt idx="105">
                        <c:v>0</c:v>
                      </c:pt>
                      <c:pt idx="106">
                        <c:v>0</c:v>
                      </c:pt>
                      <c:pt idx="107">
                        <c:v>0</c:v>
                      </c:pt>
                      <c:pt idx="108">
                        <c:v>0</c:v>
                      </c:pt>
                      <c:pt idx="109">
                        <c:v>0</c:v>
                      </c:pt>
                    </c:numCache>
                  </c:numRef>
                </c:val>
                <c:extLst>
                  <c:ext xmlns:c16="http://schemas.microsoft.com/office/drawing/2014/chart" uri="{C3380CC4-5D6E-409C-BE32-E72D297353CC}">
                    <c16:uniqueId val="{00000005-1BE3-4F8F-8227-7BA98369A44E}"/>
                  </c:ext>
                </c:extLst>
              </c15:ser>
            </c15:filteredBarSeries>
          </c:ext>
        </c:extLst>
      </c:barChart>
      <c:lineChart>
        <c:grouping val="standard"/>
        <c:varyColors val="0"/>
        <c:ser>
          <c:idx val="0"/>
          <c:order val="0"/>
          <c:tx>
            <c:strRef>
              <c:f>'Raw data Eikon'!$AF$3:$AF$4</c:f>
              <c:strCache>
                <c:ptCount val="2"/>
                <c:pt idx="0">
                  <c:v>Poland</c:v>
                </c:pt>
              </c:strCache>
            </c:strRef>
          </c:tx>
          <c:spPr>
            <a:ln w="28575" cap="rnd">
              <a:solidFill>
                <a:schemeClr val="accent6"/>
              </a:solidFill>
              <a:round/>
            </a:ln>
            <a:effectLst/>
          </c:spPr>
          <c:marker>
            <c:symbol val="none"/>
          </c:marker>
          <c:cat>
            <c:numRef>
              <c:f>'Raw data Eikon'!$AD$10:$AD$121</c:f>
              <c:numCache>
                <c:formatCode>General</c:formatCode>
                <c:ptCount val="112"/>
                <c:pt idx="0">
                  <c:v>1995</c:v>
                </c:pt>
                <c:pt idx="1">
                  <c:v>1995</c:v>
                </c:pt>
                <c:pt idx="2">
                  <c:v>1995</c:v>
                </c:pt>
                <c:pt idx="3">
                  <c:v>1995</c:v>
                </c:pt>
                <c:pt idx="4">
                  <c:v>1996</c:v>
                </c:pt>
                <c:pt idx="5">
                  <c:v>1996</c:v>
                </c:pt>
                <c:pt idx="6">
                  <c:v>1996</c:v>
                </c:pt>
                <c:pt idx="7">
                  <c:v>1996</c:v>
                </c:pt>
                <c:pt idx="8">
                  <c:v>1997</c:v>
                </c:pt>
                <c:pt idx="9">
                  <c:v>1997</c:v>
                </c:pt>
                <c:pt idx="10">
                  <c:v>1997</c:v>
                </c:pt>
                <c:pt idx="11">
                  <c:v>1997</c:v>
                </c:pt>
                <c:pt idx="12">
                  <c:v>1998</c:v>
                </c:pt>
                <c:pt idx="13">
                  <c:v>1998</c:v>
                </c:pt>
                <c:pt idx="14">
                  <c:v>1998</c:v>
                </c:pt>
                <c:pt idx="15">
                  <c:v>1998</c:v>
                </c:pt>
                <c:pt idx="16">
                  <c:v>1999</c:v>
                </c:pt>
                <c:pt idx="17">
                  <c:v>1999</c:v>
                </c:pt>
                <c:pt idx="18">
                  <c:v>1999</c:v>
                </c:pt>
                <c:pt idx="19">
                  <c:v>1999</c:v>
                </c:pt>
                <c:pt idx="20">
                  <c:v>2000</c:v>
                </c:pt>
                <c:pt idx="21">
                  <c:v>2000</c:v>
                </c:pt>
                <c:pt idx="22">
                  <c:v>2000</c:v>
                </c:pt>
                <c:pt idx="23">
                  <c:v>2000</c:v>
                </c:pt>
                <c:pt idx="24">
                  <c:v>2001</c:v>
                </c:pt>
                <c:pt idx="25">
                  <c:v>2001</c:v>
                </c:pt>
                <c:pt idx="26">
                  <c:v>2001</c:v>
                </c:pt>
                <c:pt idx="27">
                  <c:v>2001</c:v>
                </c:pt>
                <c:pt idx="28">
                  <c:v>2002</c:v>
                </c:pt>
                <c:pt idx="29">
                  <c:v>2002</c:v>
                </c:pt>
                <c:pt idx="30">
                  <c:v>2002</c:v>
                </c:pt>
                <c:pt idx="31">
                  <c:v>2002</c:v>
                </c:pt>
                <c:pt idx="32">
                  <c:v>2003</c:v>
                </c:pt>
                <c:pt idx="33">
                  <c:v>2003</c:v>
                </c:pt>
                <c:pt idx="34">
                  <c:v>2003</c:v>
                </c:pt>
                <c:pt idx="35">
                  <c:v>2003</c:v>
                </c:pt>
                <c:pt idx="36">
                  <c:v>2004</c:v>
                </c:pt>
                <c:pt idx="37">
                  <c:v>2004</c:v>
                </c:pt>
                <c:pt idx="38">
                  <c:v>2004</c:v>
                </c:pt>
                <c:pt idx="39">
                  <c:v>2004</c:v>
                </c:pt>
                <c:pt idx="40">
                  <c:v>2005</c:v>
                </c:pt>
                <c:pt idx="41">
                  <c:v>2005</c:v>
                </c:pt>
                <c:pt idx="42">
                  <c:v>2005</c:v>
                </c:pt>
                <c:pt idx="43">
                  <c:v>2005</c:v>
                </c:pt>
                <c:pt idx="44">
                  <c:v>2006</c:v>
                </c:pt>
                <c:pt idx="45">
                  <c:v>2006</c:v>
                </c:pt>
                <c:pt idx="46">
                  <c:v>2006</c:v>
                </c:pt>
                <c:pt idx="47">
                  <c:v>2006</c:v>
                </c:pt>
                <c:pt idx="48">
                  <c:v>2007</c:v>
                </c:pt>
                <c:pt idx="49">
                  <c:v>2007</c:v>
                </c:pt>
                <c:pt idx="50">
                  <c:v>2007</c:v>
                </c:pt>
                <c:pt idx="51">
                  <c:v>2007</c:v>
                </c:pt>
                <c:pt idx="52">
                  <c:v>2008</c:v>
                </c:pt>
                <c:pt idx="53">
                  <c:v>2008</c:v>
                </c:pt>
                <c:pt idx="54">
                  <c:v>2008</c:v>
                </c:pt>
                <c:pt idx="55">
                  <c:v>2008</c:v>
                </c:pt>
                <c:pt idx="56">
                  <c:v>2009</c:v>
                </c:pt>
                <c:pt idx="57">
                  <c:v>2009</c:v>
                </c:pt>
                <c:pt idx="58">
                  <c:v>2009</c:v>
                </c:pt>
                <c:pt idx="59">
                  <c:v>2009</c:v>
                </c:pt>
                <c:pt idx="60">
                  <c:v>2010</c:v>
                </c:pt>
                <c:pt idx="61">
                  <c:v>2010</c:v>
                </c:pt>
                <c:pt idx="62">
                  <c:v>2010</c:v>
                </c:pt>
                <c:pt idx="63">
                  <c:v>2010</c:v>
                </c:pt>
                <c:pt idx="64">
                  <c:v>2011</c:v>
                </c:pt>
                <c:pt idx="65">
                  <c:v>2011</c:v>
                </c:pt>
                <c:pt idx="66">
                  <c:v>2011</c:v>
                </c:pt>
                <c:pt idx="67">
                  <c:v>2011</c:v>
                </c:pt>
                <c:pt idx="68">
                  <c:v>2012</c:v>
                </c:pt>
                <c:pt idx="69">
                  <c:v>2012</c:v>
                </c:pt>
                <c:pt idx="70">
                  <c:v>2012</c:v>
                </c:pt>
                <c:pt idx="71">
                  <c:v>2012</c:v>
                </c:pt>
                <c:pt idx="72">
                  <c:v>2013</c:v>
                </c:pt>
                <c:pt idx="73">
                  <c:v>2013</c:v>
                </c:pt>
                <c:pt idx="74">
                  <c:v>2013</c:v>
                </c:pt>
                <c:pt idx="75">
                  <c:v>2013</c:v>
                </c:pt>
                <c:pt idx="76">
                  <c:v>2014</c:v>
                </c:pt>
                <c:pt idx="77">
                  <c:v>2014</c:v>
                </c:pt>
                <c:pt idx="78">
                  <c:v>2014</c:v>
                </c:pt>
                <c:pt idx="79">
                  <c:v>2014</c:v>
                </c:pt>
                <c:pt idx="80">
                  <c:v>2015</c:v>
                </c:pt>
                <c:pt idx="81">
                  <c:v>2015</c:v>
                </c:pt>
                <c:pt idx="82">
                  <c:v>2015</c:v>
                </c:pt>
                <c:pt idx="83">
                  <c:v>2015</c:v>
                </c:pt>
                <c:pt idx="84">
                  <c:v>2016</c:v>
                </c:pt>
                <c:pt idx="85">
                  <c:v>2016</c:v>
                </c:pt>
                <c:pt idx="86">
                  <c:v>2016</c:v>
                </c:pt>
                <c:pt idx="87">
                  <c:v>2016</c:v>
                </c:pt>
                <c:pt idx="88">
                  <c:v>2017</c:v>
                </c:pt>
                <c:pt idx="89">
                  <c:v>2017</c:v>
                </c:pt>
                <c:pt idx="90">
                  <c:v>2017</c:v>
                </c:pt>
                <c:pt idx="91">
                  <c:v>2017</c:v>
                </c:pt>
                <c:pt idx="92">
                  <c:v>2018</c:v>
                </c:pt>
                <c:pt idx="93">
                  <c:v>2018</c:v>
                </c:pt>
                <c:pt idx="94">
                  <c:v>2018</c:v>
                </c:pt>
                <c:pt idx="95">
                  <c:v>2018</c:v>
                </c:pt>
                <c:pt idx="96">
                  <c:v>2019</c:v>
                </c:pt>
                <c:pt idx="97">
                  <c:v>2019</c:v>
                </c:pt>
                <c:pt idx="98">
                  <c:v>2019</c:v>
                </c:pt>
                <c:pt idx="99">
                  <c:v>2019</c:v>
                </c:pt>
                <c:pt idx="100">
                  <c:v>2020</c:v>
                </c:pt>
                <c:pt idx="101">
                  <c:v>2020</c:v>
                </c:pt>
                <c:pt idx="102">
                  <c:v>2020</c:v>
                </c:pt>
                <c:pt idx="103">
                  <c:v>2020</c:v>
                </c:pt>
                <c:pt idx="104">
                  <c:v>2021</c:v>
                </c:pt>
                <c:pt idx="105">
                  <c:v>2021</c:v>
                </c:pt>
                <c:pt idx="106">
                  <c:v>2021</c:v>
                </c:pt>
                <c:pt idx="107">
                  <c:v>2021</c:v>
                </c:pt>
                <c:pt idx="108">
                  <c:v>2022</c:v>
                </c:pt>
                <c:pt idx="109">
                  <c:v>2022</c:v>
                </c:pt>
                <c:pt idx="110">
                  <c:v>2022</c:v>
                </c:pt>
                <c:pt idx="111">
                  <c:v>2022</c:v>
                </c:pt>
              </c:numCache>
            </c:numRef>
          </c:cat>
          <c:val>
            <c:numRef>
              <c:f>'Raw data Eikon'!$AF$10:$AF$120</c:f>
              <c:numCache>
                <c:formatCode>General</c:formatCode>
                <c:ptCount val="111"/>
                <c:pt idx="13">
                  <c:v>22</c:v>
                </c:pt>
                <c:pt idx="14">
                  <c:v>18.670000000000002</c:v>
                </c:pt>
                <c:pt idx="15">
                  <c:v>16.5</c:v>
                </c:pt>
                <c:pt idx="16">
                  <c:v>13</c:v>
                </c:pt>
                <c:pt idx="17">
                  <c:v>13</c:v>
                </c:pt>
                <c:pt idx="18">
                  <c:v>13.33</c:v>
                </c:pt>
                <c:pt idx="19">
                  <c:v>15.67</c:v>
                </c:pt>
                <c:pt idx="20">
                  <c:v>17.170000000000002</c:v>
                </c:pt>
                <c:pt idx="21">
                  <c:v>17.5</c:v>
                </c:pt>
                <c:pt idx="22">
                  <c:v>18.5</c:v>
                </c:pt>
                <c:pt idx="23">
                  <c:v>19</c:v>
                </c:pt>
                <c:pt idx="24">
                  <c:v>18.329999999999998</c:v>
                </c:pt>
                <c:pt idx="25">
                  <c:v>16.5</c:v>
                </c:pt>
                <c:pt idx="26">
                  <c:v>14.83</c:v>
                </c:pt>
                <c:pt idx="27">
                  <c:v>12</c:v>
                </c:pt>
                <c:pt idx="28">
                  <c:v>10</c:v>
                </c:pt>
                <c:pt idx="29">
                  <c:v>9</c:v>
                </c:pt>
                <c:pt idx="30">
                  <c:v>8</c:v>
                </c:pt>
                <c:pt idx="31">
                  <c:v>6.83</c:v>
                </c:pt>
                <c:pt idx="32">
                  <c:v>6.25</c:v>
                </c:pt>
                <c:pt idx="33">
                  <c:v>5.5</c:v>
                </c:pt>
                <c:pt idx="34">
                  <c:v>5.25</c:v>
                </c:pt>
                <c:pt idx="35">
                  <c:v>5.25</c:v>
                </c:pt>
                <c:pt idx="36">
                  <c:v>5.25</c:v>
                </c:pt>
                <c:pt idx="37">
                  <c:v>5.42</c:v>
                </c:pt>
                <c:pt idx="38">
                  <c:v>6.33</c:v>
                </c:pt>
                <c:pt idx="39">
                  <c:v>6.5</c:v>
                </c:pt>
                <c:pt idx="40">
                  <c:v>6.33</c:v>
                </c:pt>
                <c:pt idx="41">
                  <c:v>5.33</c:v>
                </c:pt>
                <c:pt idx="42">
                  <c:v>4.58</c:v>
                </c:pt>
                <c:pt idx="43">
                  <c:v>4.5</c:v>
                </c:pt>
                <c:pt idx="44">
                  <c:v>4.08</c:v>
                </c:pt>
                <c:pt idx="45">
                  <c:v>4</c:v>
                </c:pt>
                <c:pt idx="46">
                  <c:v>4</c:v>
                </c:pt>
                <c:pt idx="47">
                  <c:v>4</c:v>
                </c:pt>
                <c:pt idx="48">
                  <c:v>4</c:v>
                </c:pt>
                <c:pt idx="49">
                  <c:v>4.33</c:v>
                </c:pt>
                <c:pt idx="50">
                  <c:v>4.67</c:v>
                </c:pt>
                <c:pt idx="51">
                  <c:v>4.92</c:v>
                </c:pt>
                <c:pt idx="52">
                  <c:v>5.5</c:v>
                </c:pt>
                <c:pt idx="53">
                  <c:v>5.83</c:v>
                </c:pt>
                <c:pt idx="54">
                  <c:v>6</c:v>
                </c:pt>
                <c:pt idx="55">
                  <c:v>5.58</c:v>
                </c:pt>
                <c:pt idx="56">
                  <c:v>4</c:v>
                </c:pt>
                <c:pt idx="57">
                  <c:v>3.67</c:v>
                </c:pt>
                <c:pt idx="58">
                  <c:v>3.5</c:v>
                </c:pt>
                <c:pt idx="59">
                  <c:v>3.5</c:v>
                </c:pt>
                <c:pt idx="60">
                  <c:v>3.5</c:v>
                </c:pt>
                <c:pt idx="61">
                  <c:v>3.5</c:v>
                </c:pt>
                <c:pt idx="62">
                  <c:v>3.5</c:v>
                </c:pt>
                <c:pt idx="63">
                  <c:v>3.5</c:v>
                </c:pt>
                <c:pt idx="64">
                  <c:v>3.75</c:v>
                </c:pt>
                <c:pt idx="65">
                  <c:v>4.25</c:v>
                </c:pt>
                <c:pt idx="66">
                  <c:v>4.5</c:v>
                </c:pt>
                <c:pt idx="67">
                  <c:v>4.5</c:v>
                </c:pt>
                <c:pt idx="68">
                  <c:v>4.5</c:v>
                </c:pt>
                <c:pt idx="69">
                  <c:v>4.67</c:v>
                </c:pt>
                <c:pt idx="70">
                  <c:v>4.75</c:v>
                </c:pt>
                <c:pt idx="71">
                  <c:v>4.5</c:v>
                </c:pt>
                <c:pt idx="72">
                  <c:v>3.67</c:v>
                </c:pt>
                <c:pt idx="73">
                  <c:v>3</c:v>
                </c:pt>
                <c:pt idx="74">
                  <c:v>2.5</c:v>
                </c:pt>
                <c:pt idx="75">
                  <c:v>2.5</c:v>
                </c:pt>
                <c:pt idx="76">
                  <c:v>2.5</c:v>
                </c:pt>
                <c:pt idx="77">
                  <c:v>2.5</c:v>
                </c:pt>
                <c:pt idx="78">
                  <c:v>2.5</c:v>
                </c:pt>
                <c:pt idx="79">
                  <c:v>2</c:v>
                </c:pt>
                <c:pt idx="80">
                  <c:v>1.83</c:v>
                </c:pt>
                <c:pt idx="81">
                  <c:v>1.5</c:v>
                </c:pt>
                <c:pt idx="82">
                  <c:v>1.5</c:v>
                </c:pt>
                <c:pt idx="83">
                  <c:v>1.5</c:v>
                </c:pt>
                <c:pt idx="84">
                  <c:v>1.5</c:v>
                </c:pt>
                <c:pt idx="85">
                  <c:v>1.5</c:v>
                </c:pt>
                <c:pt idx="86">
                  <c:v>1.5</c:v>
                </c:pt>
                <c:pt idx="87">
                  <c:v>1.5</c:v>
                </c:pt>
                <c:pt idx="88">
                  <c:v>1.5</c:v>
                </c:pt>
                <c:pt idx="89">
                  <c:v>1.5</c:v>
                </c:pt>
                <c:pt idx="90">
                  <c:v>1.5</c:v>
                </c:pt>
                <c:pt idx="91">
                  <c:v>1.5</c:v>
                </c:pt>
                <c:pt idx="92">
                  <c:v>1.5</c:v>
                </c:pt>
                <c:pt idx="93">
                  <c:v>1.5</c:v>
                </c:pt>
                <c:pt idx="94">
                  <c:v>1.5</c:v>
                </c:pt>
                <c:pt idx="95">
                  <c:v>1.5</c:v>
                </c:pt>
                <c:pt idx="96">
                  <c:v>1.5</c:v>
                </c:pt>
                <c:pt idx="97">
                  <c:v>1.5</c:v>
                </c:pt>
                <c:pt idx="98">
                  <c:v>1.5</c:v>
                </c:pt>
                <c:pt idx="99">
                  <c:v>1.5</c:v>
                </c:pt>
                <c:pt idx="100">
                  <c:v>1.33</c:v>
                </c:pt>
                <c:pt idx="101">
                  <c:v>0.23</c:v>
                </c:pt>
                <c:pt idx="102">
                  <c:v>0.1</c:v>
                </c:pt>
                <c:pt idx="103">
                  <c:v>0.1</c:v>
                </c:pt>
                <c:pt idx="104">
                  <c:v>0.1</c:v>
                </c:pt>
                <c:pt idx="105">
                  <c:v>0.1</c:v>
                </c:pt>
                <c:pt idx="106">
                  <c:v>0.1</c:v>
                </c:pt>
                <c:pt idx="107">
                  <c:v>1.17</c:v>
                </c:pt>
                <c:pt idx="108">
                  <c:v>2.83</c:v>
                </c:pt>
                <c:pt idx="109">
                  <c:v>5.25</c:v>
                </c:pt>
                <c:pt idx="110">
                  <c:v>6.58</c:v>
                </c:pt>
              </c:numCache>
            </c:numRef>
          </c:val>
          <c:smooth val="0"/>
          <c:extLst>
            <c:ext xmlns:c16="http://schemas.microsoft.com/office/drawing/2014/chart" uri="{C3380CC4-5D6E-409C-BE32-E72D297353CC}">
              <c16:uniqueId val="{00000000-1BE3-4F8F-8227-7BA98369A44E}"/>
            </c:ext>
          </c:extLst>
        </c:ser>
        <c:ser>
          <c:idx val="1"/>
          <c:order val="1"/>
          <c:tx>
            <c:strRef>
              <c:f>'Raw data Eikon'!$AG$3:$AG$4</c:f>
              <c:strCache>
                <c:ptCount val="2"/>
                <c:pt idx="0">
                  <c:v>Germany</c:v>
                </c:pt>
              </c:strCache>
            </c:strRef>
          </c:tx>
          <c:spPr>
            <a:ln w="28575" cap="rnd">
              <a:solidFill>
                <a:schemeClr val="accent5"/>
              </a:solidFill>
              <a:round/>
            </a:ln>
            <a:effectLst/>
          </c:spPr>
          <c:marker>
            <c:symbol val="none"/>
          </c:marker>
          <c:cat>
            <c:numRef>
              <c:f>'Raw data Eikon'!$AD$10:$AD$121</c:f>
              <c:numCache>
                <c:formatCode>General</c:formatCode>
                <c:ptCount val="112"/>
                <c:pt idx="0">
                  <c:v>1995</c:v>
                </c:pt>
                <c:pt idx="1">
                  <c:v>1995</c:v>
                </c:pt>
                <c:pt idx="2">
                  <c:v>1995</c:v>
                </c:pt>
                <c:pt idx="3">
                  <c:v>1995</c:v>
                </c:pt>
                <c:pt idx="4">
                  <c:v>1996</c:v>
                </c:pt>
                <c:pt idx="5">
                  <c:v>1996</c:v>
                </c:pt>
                <c:pt idx="6">
                  <c:v>1996</c:v>
                </c:pt>
                <c:pt idx="7">
                  <c:v>1996</c:v>
                </c:pt>
                <c:pt idx="8">
                  <c:v>1997</c:v>
                </c:pt>
                <c:pt idx="9">
                  <c:v>1997</c:v>
                </c:pt>
                <c:pt idx="10">
                  <c:v>1997</c:v>
                </c:pt>
                <c:pt idx="11">
                  <c:v>1997</c:v>
                </c:pt>
                <c:pt idx="12">
                  <c:v>1998</c:v>
                </c:pt>
                <c:pt idx="13">
                  <c:v>1998</c:v>
                </c:pt>
                <c:pt idx="14">
                  <c:v>1998</c:v>
                </c:pt>
                <c:pt idx="15">
                  <c:v>1998</c:v>
                </c:pt>
                <c:pt idx="16">
                  <c:v>1999</c:v>
                </c:pt>
                <c:pt idx="17">
                  <c:v>1999</c:v>
                </c:pt>
                <c:pt idx="18">
                  <c:v>1999</c:v>
                </c:pt>
                <c:pt idx="19">
                  <c:v>1999</c:v>
                </c:pt>
                <c:pt idx="20">
                  <c:v>2000</c:v>
                </c:pt>
                <c:pt idx="21">
                  <c:v>2000</c:v>
                </c:pt>
                <c:pt idx="22">
                  <c:v>2000</c:v>
                </c:pt>
                <c:pt idx="23">
                  <c:v>2000</c:v>
                </c:pt>
                <c:pt idx="24">
                  <c:v>2001</c:v>
                </c:pt>
                <c:pt idx="25">
                  <c:v>2001</c:v>
                </c:pt>
                <c:pt idx="26">
                  <c:v>2001</c:v>
                </c:pt>
                <c:pt idx="27">
                  <c:v>2001</c:v>
                </c:pt>
                <c:pt idx="28">
                  <c:v>2002</c:v>
                </c:pt>
                <c:pt idx="29">
                  <c:v>2002</c:v>
                </c:pt>
                <c:pt idx="30">
                  <c:v>2002</c:v>
                </c:pt>
                <c:pt idx="31">
                  <c:v>2002</c:v>
                </c:pt>
                <c:pt idx="32">
                  <c:v>2003</c:v>
                </c:pt>
                <c:pt idx="33">
                  <c:v>2003</c:v>
                </c:pt>
                <c:pt idx="34">
                  <c:v>2003</c:v>
                </c:pt>
                <c:pt idx="35">
                  <c:v>2003</c:v>
                </c:pt>
                <c:pt idx="36">
                  <c:v>2004</c:v>
                </c:pt>
                <c:pt idx="37">
                  <c:v>2004</c:v>
                </c:pt>
                <c:pt idx="38">
                  <c:v>2004</c:v>
                </c:pt>
                <c:pt idx="39">
                  <c:v>2004</c:v>
                </c:pt>
                <c:pt idx="40">
                  <c:v>2005</c:v>
                </c:pt>
                <c:pt idx="41">
                  <c:v>2005</c:v>
                </c:pt>
                <c:pt idx="42">
                  <c:v>2005</c:v>
                </c:pt>
                <c:pt idx="43">
                  <c:v>2005</c:v>
                </c:pt>
                <c:pt idx="44">
                  <c:v>2006</c:v>
                </c:pt>
                <c:pt idx="45">
                  <c:v>2006</c:v>
                </c:pt>
                <c:pt idx="46">
                  <c:v>2006</c:v>
                </c:pt>
                <c:pt idx="47">
                  <c:v>2006</c:v>
                </c:pt>
                <c:pt idx="48">
                  <c:v>2007</c:v>
                </c:pt>
                <c:pt idx="49">
                  <c:v>2007</c:v>
                </c:pt>
                <c:pt idx="50">
                  <c:v>2007</c:v>
                </c:pt>
                <c:pt idx="51">
                  <c:v>2007</c:v>
                </c:pt>
                <c:pt idx="52">
                  <c:v>2008</c:v>
                </c:pt>
                <c:pt idx="53">
                  <c:v>2008</c:v>
                </c:pt>
                <c:pt idx="54">
                  <c:v>2008</c:v>
                </c:pt>
                <c:pt idx="55">
                  <c:v>2008</c:v>
                </c:pt>
                <c:pt idx="56">
                  <c:v>2009</c:v>
                </c:pt>
                <c:pt idx="57">
                  <c:v>2009</c:v>
                </c:pt>
                <c:pt idx="58">
                  <c:v>2009</c:v>
                </c:pt>
                <c:pt idx="59">
                  <c:v>2009</c:v>
                </c:pt>
                <c:pt idx="60">
                  <c:v>2010</c:v>
                </c:pt>
                <c:pt idx="61">
                  <c:v>2010</c:v>
                </c:pt>
                <c:pt idx="62">
                  <c:v>2010</c:v>
                </c:pt>
                <c:pt idx="63">
                  <c:v>2010</c:v>
                </c:pt>
                <c:pt idx="64">
                  <c:v>2011</c:v>
                </c:pt>
                <c:pt idx="65">
                  <c:v>2011</c:v>
                </c:pt>
                <c:pt idx="66">
                  <c:v>2011</c:v>
                </c:pt>
                <c:pt idx="67">
                  <c:v>2011</c:v>
                </c:pt>
                <c:pt idx="68">
                  <c:v>2012</c:v>
                </c:pt>
                <c:pt idx="69">
                  <c:v>2012</c:v>
                </c:pt>
                <c:pt idx="70">
                  <c:v>2012</c:v>
                </c:pt>
                <c:pt idx="71">
                  <c:v>2012</c:v>
                </c:pt>
                <c:pt idx="72">
                  <c:v>2013</c:v>
                </c:pt>
                <c:pt idx="73">
                  <c:v>2013</c:v>
                </c:pt>
                <c:pt idx="74">
                  <c:v>2013</c:v>
                </c:pt>
                <c:pt idx="75">
                  <c:v>2013</c:v>
                </c:pt>
                <c:pt idx="76">
                  <c:v>2014</c:v>
                </c:pt>
                <c:pt idx="77">
                  <c:v>2014</c:v>
                </c:pt>
                <c:pt idx="78">
                  <c:v>2014</c:v>
                </c:pt>
                <c:pt idx="79">
                  <c:v>2014</c:v>
                </c:pt>
                <c:pt idx="80">
                  <c:v>2015</c:v>
                </c:pt>
                <c:pt idx="81">
                  <c:v>2015</c:v>
                </c:pt>
                <c:pt idx="82">
                  <c:v>2015</c:v>
                </c:pt>
                <c:pt idx="83">
                  <c:v>2015</c:v>
                </c:pt>
                <c:pt idx="84">
                  <c:v>2016</c:v>
                </c:pt>
                <c:pt idx="85">
                  <c:v>2016</c:v>
                </c:pt>
                <c:pt idx="86">
                  <c:v>2016</c:v>
                </c:pt>
                <c:pt idx="87">
                  <c:v>2016</c:v>
                </c:pt>
                <c:pt idx="88">
                  <c:v>2017</c:v>
                </c:pt>
                <c:pt idx="89">
                  <c:v>2017</c:v>
                </c:pt>
                <c:pt idx="90">
                  <c:v>2017</c:v>
                </c:pt>
                <c:pt idx="91">
                  <c:v>2017</c:v>
                </c:pt>
                <c:pt idx="92">
                  <c:v>2018</c:v>
                </c:pt>
                <c:pt idx="93">
                  <c:v>2018</c:v>
                </c:pt>
                <c:pt idx="94">
                  <c:v>2018</c:v>
                </c:pt>
                <c:pt idx="95">
                  <c:v>2018</c:v>
                </c:pt>
                <c:pt idx="96">
                  <c:v>2019</c:v>
                </c:pt>
                <c:pt idx="97">
                  <c:v>2019</c:v>
                </c:pt>
                <c:pt idx="98">
                  <c:v>2019</c:v>
                </c:pt>
                <c:pt idx="99">
                  <c:v>2019</c:v>
                </c:pt>
                <c:pt idx="100">
                  <c:v>2020</c:v>
                </c:pt>
                <c:pt idx="101">
                  <c:v>2020</c:v>
                </c:pt>
                <c:pt idx="102">
                  <c:v>2020</c:v>
                </c:pt>
                <c:pt idx="103">
                  <c:v>2020</c:v>
                </c:pt>
                <c:pt idx="104">
                  <c:v>2021</c:v>
                </c:pt>
                <c:pt idx="105">
                  <c:v>2021</c:v>
                </c:pt>
                <c:pt idx="106">
                  <c:v>2021</c:v>
                </c:pt>
                <c:pt idx="107">
                  <c:v>2021</c:v>
                </c:pt>
                <c:pt idx="108">
                  <c:v>2022</c:v>
                </c:pt>
                <c:pt idx="109">
                  <c:v>2022</c:v>
                </c:pt>
                <c:pt idx="110">
                  <c:v>2022</c:v>
                </c:pt>
                <c:pt idx="111">
                  <c:v>2022</c:v>
                </c:pt>
              </c:numCache>
            </c:numRef>
          </c:cat>
          <c:val>
            <c:numRef>
              <c:f>'Raw data Eikon'!$AG$10:$AG$120</c:f>
              <c:numCache>
                <c:formatCode>General</c:formatCode>
                <c:ptCount val="111"/>
                <c:pt idx="0">
                  <c:v>4</c:v>
                </c:pt>
                <c:pt idx="1">
                  <c:v>4</c:v>
                </c:pt>
                <c:pt idx="2">
                  <c:v>3.5</c:v>
                </c:pt>
                <c:pt idx="3">
                  <c:v>3</c:v>
                </c:pt>
                <c:pt idx="4">
                  <c:v>3</c:v>
                </c:pt>
                <c:pt idx="5">
                  <c:v>2.5</c:v>
                </c:pt>
                <c:pt idx="6">
                  <c:v>2.5</c:v>
                </c:pt>
                <c:pt idx="7">
                  <c:v>2.5</c:v>
                </c:pt>
                <c:pt idx="8">
                  <c:v>2.5</c:v>
                </c:pt>
                <c:pt idx="9">
                  <c:v>2.5</c:v>
                </c:pt>
                <c:pt idx="10">
                  <c:v>2.5</c:v>
                </c:pt>
                <c:pt idx="11">
                  <c:v>2.5</c:v>
                </c:pt>
                <c:pt idx="12">
                  <c:v>2.5</c:v>
                </c:pt>
                <c:pt idx="13">
                  <c:v>2.5</c:v>
                </c:pt>
                <c:pt idx="14">
                  <c:v>2.5</c:v>
                </c:pt>
                <c:pt idx="15">
                  <c:v>2.5</c:v>
                </c:pt>
                <c:pt idx="16">
                  <c:v>3</c:v>
                </c:pt>
                <c:pt idx="17">
                  <c:v>2.5</c:v>
                </c:pt>
                <c:pt idx="18">
                  <c:v>2.5</c:v>
                </c:pt>
                <c:pt idx="19">
                  <c:v>3</c:v>
                </c:pt>
                <c:pt idx="20">
                  <c:v>3.5</c:v>
                </c:pt>
                <c:pt idx="21">
                  <c:v>4.25</c:v>
                </c:pt>
                <c:pt idx="22">
                  <c:v>4.5</c:v>
                </c:pt>
                <c:pt idx="23">
                  <c:v>4.75</c:v>
                </c:pt>
                <c:pt idx="24">
                  <c:v>4.75</c:v>
                </c:pt>
                <c:pt idx="25">
                  <c:v>4.5</c:v>
                </c:pt>
                <c:pt idx="26">
                  <c:v>3.75</c:v>
                </c:pt>
                <c:pt idx="27">
                  <c:v>3.25</c:v>
                </c:pt>
                <c:pt idx="28">
                  <c:v>3.25</c:v>
                </c:pt>
                <c:pt idx="29">
                  <c:v>3.25</c:v>
                </c:pt>
                <c:pt idx="30">
                  <c:v>3.25</c:v>
                </c:pt>
                <c:pt idx="31">
                  <c:v>2.75</c:v>
                </c:pt>
                <c:pt idx="32">
                  <c:v>2.5</c:v>
                </c:pt>
                <c:pt idx="33">
                  <c:v>2</c:v>
                </c:pt>
                <c:pt idx="34">
                  <c:v>2</c:v>
                </c:pt>
                <c:pt idx="35">
                  <c:v>2</c:v>
                </c:pt>
                <c:pt idx="36">
                  <c:v>2</c:v>
                </c:pt>
                <c:pt idx="37">
                  <c:v>2</c:v>
                </c:pt>
                <c:pt idx="38">
                  <c:v>2</c:v>
                </c:pt>
                <c:pt idx="39">
                  <c:v>2</c:v>
                </c:pt>
                <c:pt idx="40">
                  <c:v>2</c:v>
                </c:pt>
                <c:pt idx="41">
                  <c:v>2</c:v>
                </c:pt>
                <c:pt idx="42">
                  <c:v>2</c:v>
                </c:pt>
                <c:pt idx="43">
                  <c:v>2.25</c:v>
                </c:pt>
                <c:pt idx="44">
                  <c:v>2.5</c:v>
                </c:pt>
                <c:pt idx="45">
                  <c:v>2.75</c:v>
                </c:pt>
                <c:pt idx="46">
                  <c:v>3</c:v>
                </c:pt>
                <c:pt idx="47">
                  <c:v>3.5</c:v>
                </c:pt>
                <c:pt idx="48">
                  <c:v>3.75</c:v>
                </c:pt>
                <c:pt idx="49">
                  <c:v>4</c:v>
                </c:pt>
                <c:pt idx="50">
                  <c:v>4</c:v>
                </c:pt>
                <c:pt idx="51">
                  <c:v>4</c:v>
                </c:pt>
                <c:pt idx="52">
                  <c:v>4</c:v>
                </c:pt>
                <c:pt idx="53">
                  <c:v>4</c:v>
                </c:pt>
                <c:pt idx="54">
                  <c:v>4.25</c:v>
                </c:pt>
                <c:pt idx="55">
                  <c:v>2.5</c:v>
                </c:pt>
                <c:pt idx="56">
                  <c:v>1.5</c:v>
                </c:pt>
                <c:pt idx="57">
                  <c:v>1</c:v>
                </c:pt>
                <c:pt idx="58">
                  <c:v>1</c:v>
                </c:pt>
                <c:pt idx="59">
                  <c:v>1</c:v>
                </c:pt>
                <c:pt idx="60">
                  <c:v>1</c:v>
                </c:pt>
                <c:pt idx="61">
                  <c:v>1</c:v>
                </c:pt>
                <c:pt idx="62">
                  <c:v>1</c:v>
                </c:pt>
                <c:pt idx="63">
                  <c:v>1</c:v>
                </c:pt>
                <c:pt idx="64">
                  <c:v>1</c:v>
                </c:pt>
                <c:pt idx="65">
                  <c:v>1.25</c:v>
                </c:pt>
                <c:pt idx="66">
                  <c:v>1.5</c:v>
                </c:pt>
                <c:pt idx="67">
                  <c:v>1</c:v>
                </c:pt>
                <c:pt idx="68">
                  <c:v>1</c:v>
                </c:pt>
                <c:pt idx="69">
                  <c:v>1</c:v>
                </c:pt>
                <c:pt idx="70">
                  <c:v>0.75</c:v>
                </c:pt>
                <c:pt idx="71">
                  <c:v>0.75</c:v>
                </c:pt>
                <c:pt idx="72">
                  <c:v>0.75</c:v>
                </c:pt>
                <c:pt idx="73">
                  <c:v>0.5</c:v>
                </c:pt>
                <c:pt idx="74">
                  <c:v>0.5</c:v>
                </c:pt>
                <c:pt idx="75">
                  <c:v>0.25</c:v>
                </c:pt>
                <c:pt idx="76">
                  <c:v>0.25</c:v>
                </c:pt>
                <c:pt idx="77">
                  <c:v>0.15</c:v>
                </c:pt>
                <c:pt idx="78">
                  <c:v>0.05</c:v>
                </c:pt>
                <c:pt idx="79">
                  <c:v>0.05</c:v>
                </c:pt>
                <c:pt idx="80">
                  <c:v>0.05</c:v>
                </c:pt>
                <c:pt idx="81">
                  <c:v>0.05</c:v>
                </c:pt>
                <c:pt idx="82">
                  <c:v>0.05</c:v>
                </c:pt>
                <c:pt idx="83">
                  <c:v>0.05</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1.25</c:v>
                </c:pt>
              </c:numCache>
            </c:numRef>
          </c:val>
          <c:smooth val="0"/>
          <c:extLst>
            <c:ext xmlns:c16="http://schemas.microsoft.com/office/drawing/2014/chart" uri="{C3380CC4-5D6E-409C-BE32-E72D297353CC}">
              <c16:uniqueId val="{00000001-1BE3-4F8F-8227-7BA98369A44E}"/>
            </c:ext>
          </c:extLst>
        </c:ser>
        <c:ser>
          <c:idx val="2"/>
          <c:order val="2"/>
          <c:tx>
            <c:strRef>
              <c:f>'Raw data Eikon'!$AH$3:$AH$4</c:f>
              <c:strCache>
                <c:ptCount val="2"/>
                <c:pt idx="0">
                  <c:v>Hungary</c:v>
                </c:pt>
              </c:strCache>
            </c:strRef>
          </c:tx>
          <c:spPr>
            <a:ln w="28575" cap="rnd">
              <a:solidFill>
                <a:schemeClr val="accent2"/>
              </a:solidFill>
              <a:round/>
            </a:ln>
            <a:effectLst/>
          </c:spPr>
          <c:marker>
            <c:symbol val="none"/>
          </c:marker>
          <c:cat>
            <c:numRef>
              <c:f>'Raw data Eikon'!$AD$10:$AD$121</c:f>
              <c:numCache>
                <c:formatCode>General</c:formatCode>
                <c:ptCount val="112"/>
                <c:pt idx="0">
                  <c:v>1995</c:v>
                </c:pt>
                <c:pt idx="1">
                  <c:v>1995</c:v>
                </c:pt>
                <c:pt idx="2">
                  <c:v>1995</c:v>
                </c:pt>
                <c:pt idx="3">
                  <c:v>1995</c:v>
                </c:pt>
                <c:pt idx="4">
                  <c:v>1996</c:v>
                </c:pt>
                <c:pt idx="5">
                  <c:v>1996</c:v>
                </c:pt>
                <c:pt idx="6">
                  <c:v>1996</c:v>
                </c:pt>
                <c:pt idx="7">
                  <c:v>1996</c:v>
                </c:pt>
                <c:pt idx="8">
                  <c:v>1997</c:v>
                </c:pt>
                <c:pt idx="9">
                  <c:v>1997</c:v>
                </c:pt>
                <c:pt idx="10">
                  <c:v>1997</c:v>
                </c:pt>
                <c:pt idx="11">
                  <c:v>1997</c:v>
                </c:pt>
                <c:pt idx="12">
                  <c:v>1998</c:v>
                </c:pt>
                <c:pt idx="13">
                  <c:v>1998</c:v>
                </c:pt>
                <c:pt idx="14">
                  <c:v>1998</c:v>
                </c:pt>
                <c:pt idx="15">
                  <c:v>1998</c:v>
                </c:pt>
                <c:pt idx="16">
                  <c:v>1999</c:v>
                </c:pt>
                <c:pt idx="17">
                  <c:v>1999</c:v>
                </c:pt>
                <c:pt idx="18">
                  <c:v>1999</c:v>
                </c:pt>
                <c:pt idx="19">
                  <c:v>1999</c:v>
                </c:pt>
                <c:pt idx="20">
                  <c:v>2000</c:v>
                </c:pt>
                <c:pt idx="21">
                  <c:v>2000</c:v>
                </c:pt>
                <c:pt idx="22">
                  <c:v>2000</c:v>
                </c:pt>
                <c:pt idx="23">
                  <c:v>2000</c:v>
                </c:pt>
                <c:pt idx="24">
                  <c:v>2001</c:v>
                </c:pt>
                <c:pt idx="25">
                  <c:v>2001</c:v>
                </c:pt>
                <c:pt idx="26">
                  <c:v>2001</c:v>
                </c:pt>
                <c:pt idx="27">
                  <c:v>2001</c:v>
                </c:pt>
                <c:pt idx="28">
                  <c:v>2002</c:v>
                </c:pt>
                <c:pt idx="29">
                  <c:v>2002</c:v>
                </c:pt>
                <c:pt idx="30">
                  <c:v>2002</c:v>
                </c:pt>
                <c:pt idx="31">
                  <c:v>2002</c:v>
                </c:pt>
                <c:pt idx="32">
                  <c:v>2003</c:v>
                </c:pt>
                <c:pt idx="33">
                  <c:v>2003</c:v>
                </c:pt>
                <c:pt idx="34">
                  <c:v>2003</c:v>
                </c:pt>
                <c:pt idx="35">
                  <c:v>2003</c:v>
                </c:pt>
                <c:pt idx="36">
                  <c:v>2004</c:v>
                </c:pt>
                <c:pt idx="37">
                  <c:v>2004</c:v>
                </c:pt>
                <c:pt idx="38">
                  <c:v>2004</c:v>
                </c:pt>
                <c:pt idx="39">
                  <c:v>2004</c:v>
                </c:pt>
                <c:pt idx="40">
                  <c:v>2005</c:v>
                </c:pt>
                <c:pt idx="41">
                  <c:v>2005</c:v>
                </c:pt>
                <c:pt idx="42">
                  <c:v>2005</c:v>
                </c:pt>
                <c:pt idx="43">
                  <c:v>2005</c:v>
                </c:pt>
                <c:pt idx="44">
                  <c:v>2006</c:v>
                </c:pt>
                <c:pt idx="45">
                  <c:v>2006</c:v>
                </c:pt>
                <c:pt idx="46">
                  <c:v>2006</c:v>
                </c:pt>
                <c:pt idx="47">
                  <c:v>2006</c:v>
                </c:pt>
                <c:pt idx="48">
                  <c:v>2007</c:v>
                </c:pt>
                <c:pt idx="49">
                  <c:v>2007</c:v>
                </c:pt>
                <c:pt idx="50">
                  <c:v>2007</c:v>
                </c:pt>
                <c:pt idx="51">
                  <c:v>2007</c:v>
                </c:pt>
                <c:pt idx="52">
                  <c:v>2008</c:v>
                </c:pt>
                <c:pt idx="53">
                  <c:v>2008</c:v>
                </c:pt>
                <c:pt idx="54">
                  <c:v>2008</c:v>
                </c:pt>
                <c:pt idx="55">
                  <c:v>2008</c:v>
                </c:pt>
                <c:pt idx="56">
                  <c:v>2009</c:v>
                </c:pt>
                <c:pt idx="57">
                  <c:v>2009</c:v>
                </c:pt>
                <c:pt idx="58">
                  <c:v>2009</c:v>
                </c:pt>
                <c:pt idx="59">
                  <c:v>2009</c:v>
                </c:pt>
                <c:pt idx="60">
                  <c:v>2010</c:v>
                </c:pt>
                <c:pt idx="61">
                  <c:v>2010</c:v>
                </c:pt>
                <c:pt idx="62">
                  <c:v>2010</c:v>
                </c:pt>
                <c:pt idx="63">
                  <c:v>2010</c:v>
                </c:pt>
                <c:pt idx="64">
                  <c:v>2011</c:v>
                </c:pt>
                <c:pt idx="65">
                  <c:v>2011</c:v>
                </c:pt>
                <c:pt idx="66">
                  <c:v>2011</c:v>
                </c:pt>
                <c:pt idx="67">
                  <c:v>2011</c:v>
                </c:pt>
                <c:pt idx="68">
                  <c:v>2012</c:v>
                </c:pt>
                <c:pt idx="69">
                  <c:v>2012</c:v>
                </c:pt>
                <c:pt idx="70">
                  <c:v>2012</c:v>
                </c:pt>
                <c:pt idx="71">
                  <c:v>2012</c:v>
                </c:pt>
                <c:pt idx="72">
                  <c:v>2013</c:v>
                </c:pt>
                <c:pt idx="73">
                  <c:v>2013</c:v>
                </c:pt>
                <c:pt idx="74">
                  <c:v>2013</c:v>
                </c:pt>
                <c:pt idx="75">
                  <c:v>2013</c:v>
                </c:pt>
                <c:pt idx="76">
                  <c:v>2014</c:v>
                </c:pt>
                <c:pt idx="77">
                  <c:v>2014</c:v>
                </c:pt>
                <c:pt idx="78">
                  <c:v>2014</c:v>
                </c:pt>
                <c:pt idx="79">
                  <c:v>2014</c:v>
                </c:pt>
                <c:pt idx="80">
                  <c:v>2015</c:v>
                </c:pt>
                <c:pt idx="81">
                  <c:v>2015</c:v>
                </c:pt>
                <c:pt idx="82">
                  <c:v>2015</c:v>
                </c:pt>
                <c:pt idx="83">
                  <c:v>2015</c:v>
                </c:pt>
                <c:pt idx="84">
                  <c:v>2016</c:v>
                </c:pt>
                <c:pt idx="85">
                  <c:v>2016</c:v>
                </c:pt>
                <c:pt idx="86">
                  <c:v>2016</c:v>
                </c:pt>
                <c:pt idx="87">
                  <c:v>2016</c:v>
                </c:pt>
                <c:pt idx="88">
                  <c:v>2017</c:v>
                </c:pt>
                <c:pt idx="89">
                  <c:v>2017</c:v>
                </c:pt>
                <c:pt idx="90">
                  <c:v>2017</c:v>
                </c:pt>
                <c:pt idx="91">
                  <c:v>2017</c:v>
                </c:pt>
                <c:pt idx="92">
                  <c:v>2018</c:v>
                </c:pt>
                <c:pt idx="93">
                  <c:v>2018</c:v>
                </c:pt>
                <c:pt idx="94">
                  <c:v>2018</c:v>
                </c:pt>
                <c:pt idx="95">
                  <c:v>2018</c:v>
                </c:pt>
                <c:pt idx="96">
                  <c:v>2019</c:v>
                </c:pt>
                <c:pt idx="97">
                  <c:v>2019</c:v>
                </c:pt>
                <c:pt idx="98">
                  <c:v>2019</c:v>
                </c:pt>
                <c:pt idx="99">
                  <c:v>2019</c:v>
                </c:pt>
                <c:pt idx="100">
                  <c:v>2020</c:v>
                </c:pt>
                <c:pt idx="101">
                  <c:v>2020</c:v>
                </c:pt>
                <c:pt idx="102">
                  <c:v>2020</c:v>
                </c:pt>
                <c:pt idx="103">
                  <c:v>2020</c:v>
                </c:pt>
                <c:pt idx="104">
                  <c:v>2021</c:v>
                </c:pt>
                <c:pt idx="105">
                  <c:v>2021</c:v>
                </c:pt>
                <c:pt idx="106">
                  <c:v>2021</c:v>
                </c:pt>
                <c:pt idx="107">
                  <c:v>2021</c:v>
                </c:pt>
                <c:pt idx="108">
                  <c:v>2022</c:v>
                </c:pt>
                <c:pt idx="109">
                  <c:v>2022</c:v>
                </c:pt>
                <c:pt idx="110">
                  <c:v>2022</c:v>
                </c:pt>
                <c:pt idx="111">
                  <c:v>2022</c:v>
                </c:pt>
              </c:numCache>
            </c:numRef>
          </c:cat>
          <c:val>
            <c:numRef>
              <c:f>'Raw data Eikon'!$AH$10:$AH$120</c:f>
              <c:numCache>
                <c:formatCode>General</c:formatCode>
                <c:ptCount val="111"/>
                <c:pt idx="0">
                  <c:v>28</c:v>
                </c:pt>
                <c:pt idx="1">
                  <c:v>28</c:v>
                </c:pt>
                <c:pt idx="2">
                  <c:v>28</c:v>
                </c:pt>
                <c:pt idx="3">
                  <c:v>28</c:v>
                </c:pt>
                <c:pt idx="4">
                  <c:v>27</c:v>
                </c:pt>
                <c:pt idx="5">
                  <c:v>26</c:v>
                </c:pt>
                <c:pt idx="6">
                  <c:v>24.5</c:v>
                </c:pt>
                <c:pt idx="7">
                  <c:v>23</c:v>
                </c:pt>
                <c:pt idx="8">
                  <c:v>21.5</c:v>
                </c:pt>
                <c:pt idx="9">
                  <c:v>21.5</c:v>
                </c:pt>
                <c:pt idx="10">
                  <c:v>20.5</c:v>
                </c:pt>
                <c:pt idx="11">
                  <c:v>20.5</c:v>
                </c:pt>
                <c:pt idx="12">
                  <c:v>20</c:v>
                </c:pt>
                <c:pt idx="13">
                  <c:v>19</c:v>
                </c:pt>
                <c:pt idx="14">
                  <c:v>18</c:v>
                </c:pt>
                <c:pt idx="15">
                  <c:v>17</c:v>
                </c:pt>
                <c:pt idx="16">
                  <c:v>16</c:v>
                </c:pt>
                <c:pt idx="17">
                  <c:v>15.5</c:v>
                </c:pt>
                <c:pt idx="18">
                  <c:v>15.5</c:v>
                </c:pt>
                <c:pt idx="19">
                  <c:v>14.5</c:v>
                </c:pt>
                <c:pt idx="20">
                  <c:v>12</c:v>
                </c:pt>
                <c:pt idx="21">
                  <c:v>11</c:v>
                </c:pt>
                <c:pt idx="22">
                  <c:v>11</c:v>
                </c:pt>
                <c:pt idx="23">
                  <c:v>11</c:v>
                </c:pt>
                <c:pt idx="24">
                  <c:v>11</c:v>
                </c:pt>
                <c:pt idx="25">
                  <c:v>11</c:v>
                </c:pt>
                <c:pt idx="26">
                  <c:v>11</c:v>
                </c:pt>
                <c:pt idx="27">
                  <c:v>9.75</c:v>
                </c:pt>
                <c:pt idx="28">
                  <c:v>8.5</c:v>
                </c:pt>
                <c:pt idx="29">
                  <c:v>9</c:v>
                </c:pt>
                <c:pt idx="30">
                  <c:v>9.5</c:v>
                </c:pt>
                <c:pt idx="31">
                  <c:v>8.5</c:v>
                </c:pt>
                <c:pt idx="32">
                  <c:v>6.5</c:v>
                </c:pt>
                <c:pt idx="33">
                  <c:v>9.5</c:v>
                </c:pt>
                <c:pt idx="34">
                  <c:v>9.5</c:v>
                </c:pt>
                <c:pt idx="35">
                  <c:v>12.5</c:v>
                </c:pt>
                <c:pt idx="36">
                  <c:v>12.25</c:v>
                </c:pt>
                <c:pt idx="37">
                  <c:v>11.5</c:v>
                </c:pt>
                <c:pt idx="38">
                  <c:v>11</c:v>
                </c:pt>
                <c:pt idx="39">
                  <c:v>9.5</c:v>
                </c:pt>
                <c:pt idx="40">
                  <c:v>7.75</c:v>
                </c:pt>
                <c:pt idx="41">
                  <c:v>7</c:v>
                </c:pt>
                <c:pt idx="42">
                  <c:v>6</c:v>
                </c:pt>
                <c:pt idx="43">
                  <c:v>6</c:v>
                </c:pt>
                <c:pt idx="44">
                  <c:v>6</c:v>
                </c:pt>
                <c:pt idx="45">
                  <c:v>6.25</c:v>
                </c:pt>
                <c:pt idx="46">
                  <c:v>7.75</c:v>
                </c:pt>
                <c:pt idx="47">
                  <c:v>8</c:v>
                </c:pt>
                <c:pt idx="48">
                  <c:v>8</c:v>
                </c:pt>
                <c:pt idx="49">
                  <c:v>7.75</c:v>
                </c:pt>
                <c:pt idx="50">
                  <c:v>7.5</c:v>
                </c:pt>
                <c:pt idx="51">
                  <c:v>7.5</c:v>
                </c:pt>
                <c:pt idx="52">
                  <c:v>7.5</c:v>
                </c:pt>
                <c:pt idx="53">
                  <c:v>8.5</c:v>
                </c:pt>
                <c:pt idx="54">
                  <c:v>8.5</c:v>
                </c:pt>
                <c:pt idx="55">
                  <c:v>10</c:v>
                </c:pt>
                <c:pt idx="56">
                  <c:v>9.5</c:v>
                </c:pt>
                <c:pt idx="57">
                  <c:v>9.5</c:v>
                </c:pt>
                <c:pt idx="58">
                  <c:v>7.5</c:v>
                </c:pt>
                <c:pt idx="59">
                  <c:v>6.25</c:v>
                </c:pt>
                <c:pt idx="60">
                  <c:v>5.5</c:v>
                </c:pt>
                <c:pt idx="61">
                  <c:v>5.25</c:v>
                </c:pt>
                <c:pt idx="62">
                  <c:v>5.25</c:v>
                </c:pt>
                <c:pt idx="63">
                  <c:v>5.75</c:v>
                </c:pt>
                <c:pt idx="64">
                  <c:v>6</c:v>
                </c:pt>
                <c:pt idx="65">
                  <c:v>6</c:v>
                </c:pt>
                <c:pt idx="66">
                  <c:v>6</c:v>
                </c:pt>
                <c:pt idx="67">
                  <c:v>7</c:v>
                </c:pt>
                <c:pt idx="68">
                  <c:v>7</c:v>
                </c:pt>
                <c:pt idx="69">
                  <c:v>7</c:v>
                </c:pt>
                <c:pt idx="70">
                  <c:v>6.5</c:v>
                </c:pt>
                <c:pt idx="71">
                  <c:v>5.75</c:v>
                </c:pt>
                <c:pt idx="72">
                  <c:v>5</c:v>
                </c:pt>
                <c:pt idx="73">
                  <c:v>4.25</c:v>
                </c:pt>
                <c:pt idx="74">
                  <c:v>3.6</c:v>
                </c:pt>
                <c:pt idx="75">
                  <c:v>3</c:v>
                </c:pt>
                <c:pt idx="76">
                  <c:v>2.6</c:v>
                </c:pt>
                <c:pt idx="77">
                  <c:v>2.2999999999999998</c:v>
                </c:pt>
                <c:pt idx="78">
                  <c:v>2.1</c:v>
                </c:pt>
                <c:pt idx="79">
                  <c:v>2.1</c:v>
                </c:pt>
                <c:pt idx="80">
                  <c:v>1.95</c:v>
                </c:pt>
                <c:pt idx="81">
                  <c:v>1.5</c:v>
                </c:pt>
                <c:pt idx="82">
                  <c:v>1.35</c:v>
                </c:pt>
                <c:pt idx="83">
                  <c:v>1.35</c:v>
                </c:pt>
                <c:pt idx="84">
                  <c:v>1.2</c:v>
                </c:pt>
                <c:pt idx="85">
                  <c:v>0.9</c:v>
                </c:pt>
                <c:pt idx="86">
                  <c:v>0.9</c:v>
                </c:pt>
                <c:pt idx="87">
                  <c:v>0.9</c:v>
                </c:pt>
                <c:pt idx="88">
                  <c:v>0.9</c:v>
                </c:pt>
                <c:pt idx="89">
                  <c:v>0.9</c:v>
                </c:pt>
                <c:pt idx="90">
                  <c:v>0.9</c:v>
                </c:pt>
                <c:pt idx="91">
                  <c:v>0.9</c:v>
                </c:pt>
                <c:pt idx="92">
                  <c:v>0.9</c:v>
                </c:pt>
                <c:pt idx="93">
                  <c:v>0.9</c:v>
                </c:pt>
                <c:pt idx="94">
                  <c:v>0.9</c:v>
                </c:pt>
                <c:pt idx="95">
                  <c:v>0.9</c:v>
                </c:pt>
                <c:pt idx="96">
                  <c:v>0.9</c:v>
                </c:pt>
                <c:pt idx="97">
                  <c:v>0.9</c:v>
                </c:pt>
                <c:pt idx="98">
                  <c:v>0.9</c:v>
                </c:pt>
                <c:pt idx="99">
                  <c:v>0.9</c:v>
                </c:pt>
                <c:pt idx="100">
                  <c:v>0.9</c:v>
                </c:pt>
                <c:pt idx="101">
                  <c:v>0.75</c:v>
                </c:pt>
                <c:pt idx="102">
                  <c:v>0.6</c:v>
                </c:pt>
                <c:pt idx="103">
                  <c:v>0.6</c:v>
                </c:pt>
                <c:pt idx="104">
                  <c:v>0.6</c:v>
                </c:pt>
                <c:pt idx="105">
                  <c:v>0.9</c:v>
                </c:pt>
                <c:pt idx="106">
                  <c:v>1.65</c:v>
                </c:pt>
                <c:pt idx="107">
                  <c:v>2.4</c:v>
                </c:pt>
                <c:pt idx="108">
                  <c:v>4.4000000000000004</c:v>
                </c:pt>
                <c:pt idx="109">
                  <c:v>7.75</c:v>
                </c:pt>
                <c:pt idx="110">
                  <c:v>13</c:v>
                </c:pt>
              </c:numCache>
            </c:numRef>
          </c:val>
          <c:smooth val="0"/>
          <c:extLst>
            <c:ext xmlns:c16="http://schemas.microsoft.com/office/drawing/2014/chart" uri="{C3380CC4-5D6E-409C-BE32-E72D297353CC}">
              <c16:uniqueId val="{00000002-1BE3-4F8F-8227-7BA98369A44E}"/>
            </c:ext>
          </c:extLst>
        </c:ser>
        <c:ser>
          <c:idx val="3"/>
          <c:order val="3"/>
          <c:tx>
            <c:strRef>
              <c:f>'Raw data Eikon'!$AI$3:$AI$4</c:f>
              <c:strCache>
                <c:ptCount val="2"/>
                <c:pt idx="0">
                  <c:v>UK</c:v>
                </c:pt>
              </c:strCache>
            </c:strRef>
          </c:tx>
          <c:spPr>
            <a:ln w="28575" cap="rnd">
              <a:solidFill>
                <a:srgbClr val="7030A0"/>
              </a:solidFill>
              <a:round/>
            </a:ln>
            <a:effectLst/>
          </c:spPr>
          <c:marker>
            <c:symbol val="none"/>
          </c:marker>
          <c:cat>
            <c:numRef>
              <c:f>'Raw data Eikon'!$AD$10:$AD$121</c:f>
              <c:numCache>
                <c:formatCode>General</c:formatCode>
                <c:ptCount val="112"/>
                <c:pt idx="0">
                  <c:v>1995</c:v>
                </c:pt>
                <c:pt idx="1">
                  <c:v>1995</c:v>
                </c:pt>
                <c:pt idx="2">
                  <c:v>1995</c:v>
                </c:pt>
                <c:pt idx="3">
                  <c:v>1995</c:v>
                </c:pt>
                <c:pt idx="4">
                  <c:v>1996</c:v>
                </c:pt>
                <c:pt idx="5">
                  <c:v>1996</c:v>
                </c:pt>
                <c:pt idx="6">
                  <c:v>1996</c:v>
                </c:pt>
                <c:pt idx="7">
                  <c:v>1996</c:v>
                </c:pt>
                <c:pt idx="8">
                  <c:v>1997</c:v>
                </c:pt>
                <c:pt idx="9">
                  <c:v>1997</c:v>
                </c:pt>
                <c:pt idx="10">
                  <c:v>1997</c:v>
                </c:pt>
                <c:pt idx="11">
                  <c:v>1997</c:v>
                </c:pt>
                <c:pt idx="12">
                  <c:v>1998</c:v>
                </c:pt>
                <c:pt idx="13">
                  <c:v>1998</c:v>
                </c:pt>
                <c:pt idx="14">
                  <c:v>1998</c:v>
                </c:pt>
                <c:pt idx="15">
                  <c:v>1998</c:v>
                </c:pt>
                <c:pt idx="16">
                  <c:v>1999</c:v>
                </c:pt>
                <c:pt idx="17">
                  <c:v>1999</c:v>
                </c:pt>
                <c:pt idx="18">
                  <c:v>1999</c:v>
                </c:pt>
                <c:pt idx="19">
                  <c:v>1999</c:v>
                </c:pt>
                <c:pt idx="20">
                  <c:v>2000</c:v>
                </c:pt>
                <c:pt idx="21">
                  <c:v>2000</c:v>
                </c:pt>
                <c:pt idx="22">
                  <c:v>2000</c:v>
                </c:pt>
                <c:pt idx="23">
                  <c:v>2000</c:v>
                </c:pt>
                <c:pt idx="24">
                  <c:v>2001</c:v>
                </c:pt>
                <c:pt idx="25">
                  <c:v>2001</c:v>
                </c:pt>
                <c:pt idx="26">
                  <c:v>2001</c:v>
                </c:pt>
                <c:pt idx="27">
                  <c:v>2001</c:v>
                </c:pt>
                <c:pt idx="28">
                  <c:v>2002</c:v>
                </c:pt>
                <c:pt idx="29">
                  <c:v>2002</c:v>
                </c:pt>
                <c:pt idx="30">
                  <c:v>2002</c:v>
                </c:pt>
                <c:pt idx="31">
                  <c:v>2002</c:v>
                </c:pt>
                <c:pt idx="32">
                  <c:v>2003</c:v>
                </c:pt>
                <c:pt idx="33">
                  <c:v>2003</c:v>
                </c:pt>
                <c:pt idx="34">
                  <c:v>2003</c:v>
                </c:pt>
                <c:pt idx="35">
                  <c:v>2003</c:v>
                </c:pt>
                <c:pt idx="36">
                  <c:v>2004</c:v>
                </c:pt>
                <c:pt idx="37">
                  <c:v>2004</c:v>
                </c:pt>
                <c:pt idx="38">
                  <c:v>2004</c:v>
                </c:pt>
                <c:pt idx="39">
                  <c:v>2004</c:v>
                </c:pt>
                <c:pt idx="40">
                  <c:v>2005</c:v>
                </c:pt>
                <c:pt idx="41">
                  <c:v>2005</c:v>
                </c:pt>
                <c:pt idx="42">
                  <c:v>2005</c:v>
                </c:pt>
                <c:pt idx="43">
                  <c:v>2005</c:v>
                </c:pt>
                <c:pt idx="44">
                  <c:v>2006</c:v>
                </c:pt>
                <c:pt idx="45">
                  <c:v>2006</c:v>
                </c:pt>
                <c:pt idx="46">
                  <c:v>2006</c:v>
                </c:pt>
                <c:pt idx="47">
                  <c:v>2006</c:v>
                </c:pt>
                <c:pt idx="48">
                  <c:v>2007</c:v>
                </c:pt>
                <c:pt idx="49">
                  <c:v>2007</c:v>
                </c:pt>
                <c:pt idx="50">
                  <c:v>2007</c:v>
                </c:pt>
                <c:pt idx="51">
                  <c:v>2007</c:v>
                </c:pt>
                <c:pt idx="52">
                  <c:v>2008</c:v>
                </c:pt>
                <c:pt idx="53">
                  <c:v>2008</c:v>
                </c:pt>
                <c:pt idx="54">
                  <c:v>2008</c:v>
                </c:pt>
                <c:pt idx="55">
                  <c:v>2008</c:v>
                </c:pt>
                <c:pt idx="56">
                  <c:v>2009</c:v>
                </c:pt>
                <c:pt idx="57">
                  <c:v>2009</c:v>
                </c:pt>
                <c:pt idx="58">
                  <c:v>2009</c:v>
                </c:pt>
                <c:pt idx="59">
                  <c:v>2009</c:v>
                </c:pt>
                <c:pt idx="60">
                  <c:v>2010</c:v>
                </c:pt>
                <c:pt idx="61">
                  <c:v>2010</c:v>
                </c:pt>
                <c:pt idx="62">
                  <c:v>2010</c:v>
                </c:pt>
                <c:pt idx="63">
                  <c:v>2010</c:v>
                </c:pt>
                <c:pt idx="64">
                  <c:v>2011</c:v>
                </c:pt>
                <c:pt idx="65">
                  <c:v>2011</c:v>
                </c:pt>
                <c:pt idx="66">
                  <c:v>2011</c:v>
                </c:pt>
                <c:pt idx="67">
                  <c:v>2011</c:v>
                </c:pt>
                <c:pt idx="68">
                  <c:v>2012</c:v>
                </c:pt>
                <c:pt idx="69">
                  <c:v>2012</c:v>
                </c:pt>
                <c:pt idx="70">
                  <c:v>2012</c:v>
                </c:pt>
                <c:pt idx="71">
                  <c:v>2012</c:v>
                </c:pt>
                <c:pt idx="72">
                  <c:v>2013</c:v>
                </c:pt>
                <c:pt idx="73">
                  <c:v>2013</c:v>
                </c:pt>
                <c:pt idx="74">
                  <c:v>2013</c:v>
                </c:pt>
                <c:pt idx="75">
                  <c:v>2013</c:v>
                </c:pt>
                <c:pt idx="76">
                  <c:v>2014</c:v>
                </c:pt>
                <c:pt idx="77">
                  <c:v>2014</c:v>
                </c:pt>
                <c:pt idx="78">
                  <c:v>2014</c:v>
                </c:pt>
                <c:pt idx="79">
                  <c:v>2014</c:v>
                </c:pt>
                <c:pt idx="80">
                  <c:v>2015</c:v>
                </c:pt>
                <c:pt idx="81">
                  <c:v>2015</c:v>
                </c:pt>
                <c:pt idx="82">
                  <c:v>2015</c:v>
                </c:pt>
                <c:pt idx="83">
                  <c:v>2015</c:v>
                </c:pt>
                <c:pt idx="84">
                  <c:v>2016</c:v>
                </c:pt>
                <c:pt idx="85">
                  <c:v>2016</c:v>
                </c:pt>
                <c:pt idx="86">
                  <c:v>2016</c:v>
                </c:pt>
                <c:pt idx="87">
                  <c:v>2016</c:v>
                </c:pt>
                <c:pt idx="88">
                  <c:v>2017</c:v>
                </c:pt>
                <c:pt idx="89">
                  <c:v>2017</c:v>
                </c:pt>
                <c:pt idx="90">
                  <c:v>2017</c:v>
                </c:pt>
                <c:pt idx="91">
                  <c:v>2017</c:v>
                </c:pt>
                <c:pt idx="92">
                  <c:v>2018</c:v>
                </c:pt>
                <c:pt idx="93">
                  <c:v>2018</c:v>
                </c:pt>
                <c:pt idx="94">
                  <c:v>2018</c:v>
                </c:pt>
                <c:pt idx="95">
                  <c:v>2018</c:v>
                </c:pt>
                <c:pt idx="96">
                  <c:v>2019</c:v>
                </c:pt>
                <c:pt idx="97">
                  <c:v>2019</c:v>
                </c:pt>
                <c:pt idx="98">
                  <c:v>2019</c:v>
                </c:pt>
                <c:pt idx="99">
                  <c:v>2019</c:v>
                </c:pt>
                <c:pt idx="100">
                  <c:v>2020</c:v>
                </c:pt>
                <c:pt idx="101">
                  <c:v>2020</c:v>
                </c:pt>
                <c:pt idx="102">
                  <c:v>2020</c:v>
                </c:pt>
                <c:pt idx="103">
                  <c:v>2020</c:v>
                </c:pt>
                <c:pt idx="104">
                  <c:v>2021</c:v>
                </c:pt>
                <c:pt idx="105">
                  <c:v>2021</c:v>
                </c:pt>
                <c:pt idx="106">
                  <c:v>2021</c:v>
                </c:pt>
                <c:pt idx="107">
                  <c:v>2021</c:v>
                </c:pt>
                <c:pt idx="108">
                  <c:v>2022</c:v>
                </c:pt>
                <c:pt idx="109">
                  <c:v>2022</c:v>
                </c:pt>
                <c:pt idx="110">
                  <c:v>2022</c:v>
                </c:pt>
                <c:pt idx="111">
                  <c:v>2022</c:v>
                </c:pt>
              </c:numCache>
            </c:numRef>
          </c:cat>
          <c:val>
            <c:numRef>
              <c:f>'Raw data Eikon'!$AI$10:$AI$120</c:f>
              <c:numCache>
                <c:formatCode>General</c:formatCode>
                <c:ptCount val="111"/>
                <c:pt idx="0">
                  <c:v>6.63</c:v>
                </c:pt>
                <c:pt idx="1">
                  <c:v>6.63</c:v>
                </c:pt>
                <c:pt idx="2">
                  <c:v>6.63</c:v>
                </c:pt>
                <c:pt idx="3">
                  <c:v>6.38</c:v>
                </c:pt>
                <c:pt idx="4">
                  <c:v>5.94</c:v>
                </c:pt>
                <c:pt idx="5">
                  <c:v>5.69</c:v>
                </c:pt>
                <c:pt idx="6">
                  <c:v>5.69</c:v>
                </c:pt>
                <c:pt idx="7">
                  <c:v>5.94</c:v>
                </c:pt>
                <c:pt idx="8">
                  <c:v>5.94</c:v>
                </c:pt>
                <c:pt idx="9">
                  <c:v>6.5</c:v>
                </c:pt>
                <c:pt idx="10">
                  <c:v>7</c:v>
                </c:pt>
                <c:pt idx="11">
                  <c:v>7.25</c:v>
                </c:pt>
                <c:pt idx="12">
                  <c:v>7.25</c:v>
                </c:pt>
                <c:pt idx="13">
                  <c:v>7.5</c:v>
                </c:pt>
                <c:pt idx="14">
                  <c:v>7.5</c:v>
                </c:pt>
                <c:pt idx="15">
                  <c:v>6.25</c:v>
                </c:pt>
                <c:pt idx="16">
                  <c:v>5.5</c:v>
                </c:pt>
                <c:pt idx="17">
                  <c:v>5</c:v>
                </c:pt>
                <c:pt idx="18">
                  <c:v>5.25</c:v>
                </c:pt>
                <c:pt idx="19">
                  <c:v>5.5</c:v>
                </c:pt>
                <c:pt idx="20">
                  <c:v>6</c:v>
                </c:pt>
                <c:pt idx="21">
                  <c:v>6</c:v>
                </c:pt>
                <c:pt idx="22">
                  <c:v>6</c:v>
                </c:pt>
                <c:pt idx="23">
                  <c:v>6</c:v>
                </c:pt>
                <c:pt idx="24">
                  <c:v>5.75</c:v>
                </c:pt>
                <c:pt idx="25">
                  <c:v>5.25</c:v>
                </c:pt>
                <c:pt idx="26">
                  <c:v>4.75</c:v>
                </c:pt>
                <c:pt idx="27">
                  <c:v>4</c:v>
                </c:pt>
                <c:pt idx="28">
                  <c:v>4</c:v>
                </c:pt>
                <c:pt idx="29">
                  <c:v>4</c:v>
                </c:pt>
                <c:pt idx="30">
                  <c:v>4</c:v>
                </c:pt>
                <c:pt idx="31">
                  <c:v>4</c:v>
                </c:pt>
                <c:pt idx="32">
                  <c:v>3.75</c:v>
                </c:pt>
                <c:pt idx="33">
                  <c:v>3.75</c:v>
                </c:pt>
                <c:pt idx="34">
                  <c:v>3.5</c:v>
                </c:pt>
                <c:pt idx="35">
                  <c:v>3.75</c:v>
                </c:pt>
                <c:pt idx="36">
                  <c:v>4</c:v>
                </c:pt>
                <c:pt idx="37">
                  <c:v>4.5</c:v>
                </c:pt>
                <c:pt idx="38">
                  <c:v>4.75</c:v>
                </c:pt>
                <c:pt idx="39">
                  <c:v>4.75</c:v>
                </c:pt>
                <c:pt idx="40">
                  <c:v>4.75</c:v>
                </c:pt>
                <c:pt idx="41">
                  <c:v>4.75</c:v>
                </c:pt>
                <c:pt idx="42">
                  <c:v>4.5</c:v>
                </c:pt>
                <c:pt idx="43">
                  <c:v>4.5</c:v>
                </c:pt>
                <c:pt idx="44">
                  <c:v>4.5</c:v>
                </c:pt>
                <c:pt idx="45">
                  <c:v>4.5</c:v>
                </c:pt>
                <c:pt idx="46">
                  <c:v>4.75</c:v>
                </c:pt>
                <c:pt idx="47">
                  <c:v>5</c:v>
                </c:pt>
                <c:pt idx="48">
                  <c:v>5.25</c:v>
                </c:pt>
                <c:pt idx="49">
                  <c:v>5.5</c:v>
                </c:pt>
                <c:pt idx="50">
                  <c:v>5.75</c:v>
                </c:pt>
                <c:pt idx="51">
                  <c:v>5.5</c:v>
                </c:pt>
                <c:pt idx="52">
                  <c:v>5.25</c:v>
                </c:pt>
                <c:pt idx="53">
                  <c:v>5</c:v>
                </c:pt>
                <c:pt idx="54">
                  <c:v>5</c:v>
                </c:pt>
                <c:pt idx="55">
                  <c:v>2</c:v>
                </c:pt>
                <c:pt idx="56">
                  <c:v>0.5</c:v>
                </c:pt>
                <c:pt idx="57">
                  <c:v>0.5</c:v>
                </c:pt>
                <c:pt idx="58">
                  <c:v>0.5</c:v>
                </c:pt>
                <c:pt idx="59">
                  <c:v>0.5</c:v>
                </c:pt>
                <c:pt idx="60">
                  <c:v>0.5</c:v>
                </c:pt>
                <c:pt idx="61">
                  <c:v>0.5</c:v>
                </c:pt>
                <c:pt idx="62">
                  <c:v>0.5</c:v>
                </c:pt>
                <c:pt idx="63">
                  <c:v>0.5</c:v>
                </c:pt>
                <c:pt idx="64">
                  <c:v>0.5</c:v>
                </c:pt>
                <c:pt idx="65">
                  <c:v>0.5</c:v>
                </c:pt>
                <c:pt idx="66">
                  <c:v>0.5</c:v>
                </c:pt>
                <c:pt idx="67">
                  <c:v>0.5</c:v>
                </c:pt>
                <c:pt idx="68">
                  <c:v>0.5</c:v>
                </c:pt>
                <c:pt idx="69">
                  <c:v>0.5</c:v>
                </c:pt>
                <c:pt idx="70">
                  <c:v>0.5</c:v>
                </c:pt>
                <c:pt idx="71">
                  <c:v>0.5</c:v>
                </c:pt>
                <c:pt idx="72">
                  <c:v>0.5</c:v>
                </c:pt>
                <c:pt idx="73">
                  <c:v>0.5</c:v>
                </c:pt>
                <c:pt idx="74">
                  <c:v>0.5</c:v>
                </c:pt>
                <c:pt idx="75">
                  <c:v>0.5</c:v>
                </c:pt>
                <c:pt idx="76">
                  <c:v>0.5</c:v>
                </c:pt>
                <c:pt idx="77">
                  <c:v>0.5</c:v>
                </c:pt>
                <c:pt idx="78">
                  <c:v>0.5</c:v>
                </c:pt>
                <c:pt idx="79">
                  <c:v>0.5</c:v>
                </c:pt>
                <c:pt idx="80">
                  <c:v>0.5</c:v>
                </c:pt>
                <c:pt idx="81">
                  <c:v>0.5</c:v>
                </c:pt>
                <c:pt idx="82">
                  <c:v>0.5</c:v>
                </c:pt>
                <c:pt idx="83">
                  <c:v>0.5</c:v>
                </c:pt>
                <c:pt idx="84">
                  <c:v>0.5</c:v>
                </c:pt>
                <c:pt idx="85">
                  <c:v>0.5</c:v>
                </c:pt>
                <c:pt idx="86">
                  <c:v>0.25</c:v>
                </c:pt>
                <c:pt idx="87">
                  <c:v>0.25</c:v>
                </c:pt>
                <c:pt idx="88">
                  <c:v>0.25</c:v>
                </c:pt>
                <c:pt idx="89">
                  <c:v>0.25</c:v>
                </c:pt>
                <c:pt idx="90">
                  <c:v>0.25</c:v>
                </c:pt>
                <c:pt idx="91">
                  <c:v>0.5</c:v>
                </c:pt>
                <c:pt idx="92">
                  <c:v>0.5</c:v>
                </c:pt>
                <c:pt idx="93">
                  <c:v>0.5</c:v>
                </c:pt>
                <c:pt idx="94">
                  <c:v>0.75</c:v>
                </c:pt>
                <c:pt idx="95">
                  <c:v>0.75</c:v>
                </c:pt>
                <c:pt idx="96">
                  <c:v>0.75</c:v>
                </c:pt>
                <c:pt idx="97">
                  <c:v>0.75</c:v>
                </c:pt>
                <c:pt idx="98">
                  <c:v>0.75</c:v>
                </c:pt>
                <c:pt idx="99">
                  <c:v>0.75</c:v>
                </c:pt>
                <c:pt idx="100">
                  <c:v>0.1</c:v>
                </c:pt>
                <c:pt idx="101">
                  <c:v>0.1</c:v>
                </c:pt>
                <c:pt idx="102">
                  <c:v>0.1</c:v>
                </c:pt>
                <c:pt idx="103">
                  <c:v>0.1</c:v>
                </c:pt>
                <c:pt idx="104">
                  <c:v>0.1</c:v>
                </c:pt>
                <c:pt idx="105">
                  <c:v>0.1</c:v>
                </c:pt>
                <c:pt idx="106">
                  <c:v>0.1</c:v>
                </c:pt>
                <c:pt idx="107">
                  <c:v>0.25</c:v>
                </c:pt>
                <c:pt idx="108">
                  <c:v>0.75</c:v>
                </c:pt>
                <c:pt idx="109">
                  <c:v>1.25</c:v>
                </c:pt>
                <c:pt idx="110">
                  <c:v>2.25</c:v>
                </c:pt>
              </c:numCache>
            </c:numRef>
          </c:val>
          <c:smooth val="0"/>
          <c:extLst>
            <c:ext xmlns:c16="http://schemas.microsoft.com/office/drawing/2014/chart" uri="{C3380CC4-5D6E-409C-BE32-E72D297353CC}">
              <c16:uniqueId val="{00000003-1BE3-4F8F-8227-7BA98369A44E}"/>
            </c:ext>
          </c:extLst>
        </c:ser>
        <c:ser>
          <c:idx val="4"/>
          <c:order val="4"/>
          <c:tx>
            <c:strRef>
              <c:f>'Raw data Eikon'!$AJ$3:$AJ$4</c:f>
              <c:strCache>
                <c:ptCount val="2"/>
                <c:pt idx="0">
                  <c:v>Czechia</c:v>
                </c:pt>
              </c:strCache>
            </c:strRef>
          </c:tx>
          <c:spPr>
            <a:ln w="28575" cap="rnd">
              <a:solidFill>
                <a:srgbClr val="C00000"/>
              </a:solidFill>
              <a:round/>
            </a:ln>
            <a:effectLst/>
          </c:spPr>
          <c:marker>
            <c:symbol val="none"/>
          </c:marker>
          <c:cat>
            <c:numRef>
              <c:f>'Raw data Eikon'!$AD$10:$AD$121</c:f>
              <c:numCache>
                <c:formatCode>General</c:formatCode>
                <c:ptCount val="112"/>
                <c:pt idx="0">
                  <c:v>1995</c:v>
                </c:pt>
                <c:pt idx="1">
                  <c:v>1995</c:v>
                </c:pt>
                <c:pt idx="2">
                  <c:v>1995</c:v>
                </c:pt>
                <c:pt idx="3">
                  <c:v>1995</c:v>
                </c:pt>
                <c:pt idx="4">
                  <c:v>1996</c:v>
                </c:pt>
                <c:pt idx="5">
                  <c:v>1996</c:v>
                </c:pt>
                <c:pt idx="6">
                  <c:v>1996</c:v>
                </c:pt>
                <c:pt idx="7">
                  <c:v>1996</c:v>
                </c:pt>
                <c:pt idx="8">
                  <c:v>1997</c:v>
                </c:pt>
                <c:pt idx="9">
                  <c:v>1997</c:v>
                </c:pt>
                <c:pt idx="10">
                  <c:v>1997</c:v>
                </c:pt>
                <c:pt idx="11">
                  <c:v>1997</c:v>
                </c:pt>
                <c:pt idx="12">
                  <c:v>1998</c:v>
                </c:pt>
                <c:pt idx="13">
                  <c:v>1998</c:v>
                </c:pt>
                <c:pt idx="14">
                  <c:v>1998</c:v>
                </c:pt>
                <c:pt idx="15">
                  <c:v>1998</c:v>
                </c:pt>
                <c:pt idx="16">
                  <c:v>1999</c:v>
                </c:pt>
                <c:pt idx="17">
                  <c:v>1999</c:v>
                </c:pt>
                <c:pt idx="18">
                  <c:v>1999</c:v>
                </c:pt>
                <c:pt idx="19">
                  <c:v>1999</c:v>
                </c:pt>
                <c:pt idx="20">
                  <c:v>2000</c:v>
                </c:pt>
                <c:pt idx="21">
                  <c:v>2000</c:v>
                </c:pt>
                <c:pt idx="22">
                  <c:v>2000</c:v>
                </c:pt>
                <c:pt idx="23">
                  <c:v>2000</c:v>
                </c:pt>
                <c:pt idx="24">
                  <c:v>2001</c:v>
                </c:pt>
                <c:pt idx="25">
                  <c:v>2001</c:v>
                </c:pt>
                <c:pt idx="26">
                  <c:v>2001</c:v>
                </c:pt>
                <c:pt idx="27">
                  <c:v>2001</c:v>
                </c:pt>
                <c:pt idx="28">
                  <c:v>2002</c:v>
                </c:pt>
                <c:pt idx="29">
                  <c:v>2002</c:v>
                </c:pt>
                <c:pt idx="30">
                  <c:v>2002</c:v>
                </c:pt>
                <c:pt idx="31">
                  <c:v>2002</c:v>
                </c:pt>
                <c:pt idx="32">
                  <c:v>2003</c:v>
                </c:pt>
                <c:pt idx="33">
                  <c:v>2003</c:v>
                </c:pt>
                <c:pt idx="34">
                  <c:v>2003</c:v>
                </c:pt>
                <c:pt idx="35">
                  <c:v>2003</c:v>
                </c:pt>
                <c:pt idx="36">
                  <c:v>2004</c:v>
                </c:pt>
                <c:pt idx="37">
                  <c:v>2004</c:v>
                </c:pt>
                <c:pt idx="38">
                  <c:v>2004</c:v>
                </c:pt>
                <c:pt idx="39">
                  <c:v>2004</c:v>
                </c:pt>
                <c:pt idx="40">
                  <c:v>2005</c:v>
                </c:pt>
                <c:pt idx="41">
                  <c:v>2005</c:v>
                </c:pt>
                <c:pt idx="42">
                  <c:v>2005</c:v>
                </c:pt>
                <c:pt idx="43">
                  <c:v>2005</c:v>
                </c:pt>
                <c:pt idx="44">
                  <c:v>2006</c:v>
                </c:pt>
                <c:pt idx="45">
                  <c:v>2006</c:v>
                </c:pt>
                <c:pt idx="46">
                  <c:v>2006</c:v>
                </c:pt>
                <c:pt idx="47">
                  <c:v>2006</c:v>
                </c:pt>
                <c:pt idx="48">
                  <c:v>2007</c:v>
                </c:pt>
                <c:pt idx="49">
                  <c:v>2007</c:v>
                </c:pt>
                <c:pt idx="50">
                  <c:v>2007</c:v>
                </c:pt>
                <c:pt idx="51">
                  <c:v>2007</c:v>
                </c:pt>
                <c:pt idx="52">
                  <c:v>2008</c:v>
                </c:pt>
                <c:pt idx="53">
                  <c:v>2008</c:v>
                </c:pt>
                <c:pt idx="54">
                  <c:v>2008</c:v>
                </c:pt>
                <c:pt idx="55">
                  <c:v>2008</c:v>
                </c:pt>
                <c:pt idx="56">
                  <c:v>2009</c:v>
                </c:pt>
                <c:pt idx="57">
                  <c:v>2009</c:v>
                </c:pt>
                <c:pt idx="58">
                  <c:v>2009</c:v>
                </c:pt>
                <c:pt idx="59">
                  <c:v>2009</c:v>
                </c:pt>
                <c:pt idx="60">
                  <c:v>2010</c:v>
                </c:pt>
                <c:pt idx="61">
                  <c:v>2010</c:v>
                </c:pt>
                <c:pt idx="62">
                  <c:v>2010</c:v>
                </c:pt>
                <c:pt idx="63">
                  <c:v>2010</c:v>
                </c:pt>
                <c:pt idx="64">
                  <c:v>2011</c:v>
                </c:pt>
                <c:pt idx="65">
                  <c:v>2011</c:v>
                </c:pt>
                <c:pt idx="66">
                  <c:v>2011</c:v>
                </c:pt>
                <c:pt idx="67">
                  <c:v>2011</c:v>
                </c:pt>
                <c:pt idx="68">
                  <c:v>2012</c:v>
                </c:pt>
                <c:pt idx="69">
                  <c:v>2012</c:v>
                </c:pt>
                <c:pt idx="70">
                  <c:v>2012</c:v>
                </c:pt>
                <c:pt idx="71">
                  <c:v>2012</c:v>
                </c:pt>
                <c:pt idx="72">
                  <c:v>2013</c:v>
                </c:pt>
                <c:pt idx="73">
                  <c:v>2013</c:v>
                </c:pt>
                <c:pt idx="74">
                  <c:v>2013</c:v>
                </c:pt>
                <c:pt idx="75">
                  <c:v>2013</c:v>
                </c:pt>
                <c:pt idx="76">
                  <c:v>2014</c:v>
                </c:pt>
                <c:pt idx="77">
                  <c:v>2014</c:v>
                </c:pt>
                <c:pt idx="78">
                  <c:v>2014</c:v>
                </c:pt>
                <c:pt idx="79">
                  <c:v>2014</c:v>
                </c:pt>
                <c:pt idx="80">
                  <c:v>2015</c:v>
                </c:pt>
                <c:pt idx="81">
                  <c:v>2015</c:v>
                </c:pt>
                <c:pt idx="82">
                  <c:v>2015</c:v>
                </c:pt>
                <c:pt idx="83">
                  <c:v>2015</c:v>
                </c:pt>
                <c:pt idx="84">
                  <c:v>2016</c:v>
                </c:pt>
                <c:pt idx="85">
                  <c:v>2016</c:v>
                </c:pt>
                <c:pt idx="86">
                  <c:v>2016</c:v>
                </c:pt>
                <c:pt idx="87">
                  <c:v>2016</c:v>
                </c:pt>
                <c:pt idx="88">
                  <c:v>2017</c:v>
                </c:pt>
                <c:pt idx="89">
                  <c:v>2017</c:v>
                </c:pt>
                <c:pt idx="90">
                  <c:v>2017</c:v>
                </c:pt>
                <c:pt idx="91">
                  <c:v>2017</c:v>
                </c:pt>
                <c:pt idx="92">
                  <c:v>2018</c:v>
                </c:pt>
                <c:pt idx="93">
                  <c:v>2018</c:v>
                </c:pt>
                <c:pt idx="94">
                  <c:v>2018</c:v>
                </c:pt>
                <c:pt idx="95">
                  <c:v>2018</c:v>
                </c:pt>
                <c:pt idx="96">
                  <c:v>2019</c:v>
                </c:pt>
                <c:pt idx="97">
                  <c:v>2019</c:v>
                </c:pt>
                <c:pt idx="98">
                  <c:v>2019</c:v>
                </c:pt>
                <c:pt idx="99">
                  <c:v>2019</c:v>
                </c:pt>
                <c:pt idx="100">
                  <c:v>2020</c:v>
                </c:pt>
                <c:pt idx="101">
                  <c:v>2020</c:v>
                </c:pt>
                <c:pt idx="102">
                  <c:v>2020</c:v>
                </c:pt>
                <c:pt idx="103">
                  <c:v>2020</c:v>
                </c:pt>
                <c:pt idx="104">
                  <c:v>2021</c:v>
                </c:pt>
                <c:pt idx="105">
                  <c:v>2021</c:v>
                </c:pt>
                <c:pt idx="106">
                  <c:v>2021</c:v>
                </c:pt>
                <c:pt idx="107">
                  <c:v>2021</c:v>
                </c:pt>
                <c:pt idx="108">
                  <c:v>2022</c:v>
                </c:pt>
                <c:pt idx="109">
                  <c:v>2022</c:v>
                </c:pt>
                <c:pt idx="110">
                  <c:v>2022</c:v>
                </c:pt>
                <c:pt idx="111">
                  <c:v>2022</c:v>
                </c:pt>
              </c:numCache>
            </c:numRef>
          </c:cat>
          <c:val>
            <c:numRef>
              <c:f>'Raw data Eikon'!$AJ$10:$AJ$120</c:f>
              <c:numCache>
                <c:formatCode>General</c:formatCode>
                <c:ptCount val="111"/>
                <c:pt idx="4">
                  <c:v>11.5</c:v>
                </c:pt>
                <c:pt idx="5">
                  <c:v>12.4</c:v>
                </c:pt>
                <c:pt idx="6">
                  <c:v>12.4</c:v>
                </c:pt>
                <c:pt idx="7">
                  <c:v>12.4</c:v>
                </c:pt>
                <c:pt idx="8">
                  <c:v>12.4</c:v>
                </c:pt>
                <c:pt idx="9">
                  <c:v>18.2</c:v>
                </c:pt>
                <c:pt idx="10">
                  <c:v>14.5</c:v>
                </c:pt>
                <c:pt idx="11">
                  <c:v>14.75</c:v>
                </c:pt>
                <c:pt idx="12">
                  <c:v>15</c:v>
                </c:pt>
                <c:pt idx="13">
                  <c:v>15</c:v>
                </c:pt>
                <c:pt idx="14">
                  <c:v>13.5</c:v>
                </c:pt>
                <c:pt idx="15">
                  <c:v>9.5</c:v>
                </c:pt>
                <c:pt idx="16">
                  <c:v>7.5</c:v>
                </c:pt>
                <c:pt idx="17">
                  <c:v>6.5</c:v>
                </c:pt>
                <c:pt idx="18">
                  <c:v>6</c:v>
                </c:pt>
                <c:pt idx="19">
                  <c:v>5.25</c:v>
                </c:pt>
                <c:pt idx="20">
                  <c:v>5.25</c:v>
                </c:pt>
                <c:pt idx="21">
                  <c:v>5.25</c:v>
                </c:pt>
                <c:pt idx="22">
                  <c:v>5.25</c:v>
                </c:pt>
                <c:pt idx="23">
                  <c:v>5.25</c:v>
                </c:pt>
                <c:pt idx="24">
                  <c:v>5</c:v>
                </c:pt>
                <c:pt idx="25">
                  <c:v>5</c:v>
                </c:pt>
                <c:pt idx="26">
                  <c:v>5.25</c:v>
                </c:pt>
                <c:pt idx="27">
                  <c:v>4.75</c:v>
                </c:pt>
                <c:pt idx="28">
                  <c:v>4.25</c:v>
                </c:pt>
                <c:pt idx="29">
                  <c:v>3.75</c:v>
                </c:pt>
                <c:pt idx="30">
                  <c:v>3</c:v>
                </c:pt>
                <c:pt idx="31">
                  <c:v>2.75</c:v>
                </c:pt>
                <c:pt idx="32">
                  <c:v>2.5</c:v>
                </c:pt>
                <c:pt idx="33">
                  <c:v>2.25</c:v>
                </c:pt>
                <c:pt idx="34">
                  <c:v>2</c:v>
                </c:pt>
                <c:pt idx="35">
                  <c:v>2</c:v>
                </c:pt>
                <c:pt idx="36">
                  <c:v>2</c:v>
                </c:pt>
                <c:pt idx="37">
                  <c:v>2.25</c:v>
                </c:pt>
                <c:pt idx="38">
                  <c:v>2.5</c:v>
                </c:pt>
                <c:pt idx="39">
                  <c:v>2.5</c:v>
                </c:pt>
                <c:pt idx="40">
                  <c:v>2.25</c:v>
                </c:pt>
                <c:pt idx="41">
                  <c:v>1.75</c:v>
                </c:pt>
                <c:pt idx="42">
                  <c:v>1.75</c:v>
                </c:pt>
                <c:pt idx="43">
                  <c:v>2</c:v>
                </c:pt>
                <c:pt idx="44">
                  <c:v>2</c:v>
                </c:pt>
                <c:pt idx="45">
                  <c:v>2</c:v>
                </c:pt>
                <c:pt idx="46">
                  <c:v>2.5</c:v>
                </c:pt>
                <c:pt idx="47">
                  <c:v>2.5</c:v>
                </c:pt>
                <c:pt idx="48">
                  <c:v>2.5</c:v>
                </c:pt>
                <c:pt idx="49">
                  <c:v>2.75</c:v>
                </c:pt>
                <c:pt idx="50">
                  <c:v>3.25</c:v>
                </c:pt>
                <c:pt idx="51">
                  <c:v>3.5</c:v>
                </c:pt>
                <c:pt idx="52">
                  <c:v>3.75</c:v>
                </c:pt>
                <c:pt idx="53">
                  <c:v>3.75</c:v>
                </c:pt>
                <c:pt idx="54">
                  <c:v>3.5</c:v>
                </c:pt>
                <c:pt idx="55">
                  <c:v>2.25</c:v>
                </c:pt>
                <c:pt idx="56">
                  <c:v>1.75</c:v>
                </c:pt>
                <c:pt idx="57">
                  <c:v>1.5</c:v>
                </c:pt>
                <c:pt idx="58">
                  <c:v>1.25</c:v>
                </c:pt>
                <c:pt idx="59">
                  <c:v>1</c:v>
                </c:pt>
                <c:pt idx="60">
                  <c:v>1</c:v>
                </c:pt>
                <c:pt idx="61">
                  <c:v>0.75</c:v>
                </c:pt>
                <c:pt idx="62">
                  <c:v>0.75</c:v>
                </c:pt>
                <c:pt idx="63">
                  <c:v>0.75</c:v>
                </c:pt>
                <c:pt idx="64">
                  <c:v>0.75</c:v>
                </c:pt>
                <c:pt idx="65">
                  <c:v>0.75</c:v>
                </c:pt>
                <c:pt idx="66">
                  <c:v>0.75</c:v>
                </c:pt>
                <c:pt idx="67">
                  <c:v>0.75</c:v>
                </c:pt>
                <c:pt idx="68">
                  <c:v>0.75</c:v>
                </c:pt>
                <c:pt idx="69">
                  <c:v>0.5</c:v>
                </c:pt>
                <c:pt idx="70">
                  <c:v>0.5</c:v>
                </c:pt>
                <c:pt idx="71">
                  <c:v>0.05</c:v>
                </c:pt>
                <c:pt idx="72">
                  <c:v>0.05</c:v>
                </c:pt>
                <c:pt idx="73">
                  <c:v>0.05</c:v>
                </c:pt>
                <c:pt idx="74">
                  <c:v>0.05</c:v>
                </c:pt>
                <c:pt idx="75">
                  <c:v>0.05</c:v>
                </c:pt>
                <c:pt idx="76">
                  <c:v>0.05</c:v>
                </c:pt>
                <c:pt idx="77">
                  <c:v>0.05</c:v>
                </c:pt>
                <c:pt idx="78">
                  <c:v>0.05</c:v>
                </c:pt>
                <c:pt idx="79">
                  <c:v>0.05</c:v>
                </c:pt>
                <c:pt idx="80">
                  <c:v>0.05</c:v>
                </c:pt>
                <c:pt idx="81">
                  <c:v>0.05</c:v>
                </c:pt>
                <c:pt idx="82">
                  <c:v>0.05</c:v>
                </c:pt>
                <c:pt idx="83">
                  <c:v>0.05</c:v>
                </c:pt>
                <c:pt idx="84">
                  <c:v>0.05</c:v>
                </c:pt>
                <c:pt idx="85">
                  <c:v>0.05</c:v>
                </c:pt>
                <c:pt idx="86">
                  <c:v>0.05</c:v>
                </c:pt>
                <c:pt idx="87">
                  <c:v>0.05</c:v>
                </c:pt>
                <c:pt idx="88">
                  <c:v>0.05</c:v>
                </c:pt>
                <c:pt idx="89">
                  <c:v>0.05</c:v>
                </c:pt>
                <c:pt idx="90">
                  <c:v>0.25</c:v>
                </c:pt>
                <c:pt idx="91">
                  <c:v>0.5</c:v>
                </c:pt>
                <c:pt idx="92">
                  <c:v>0.75</c:v>
                </c:pt>
                <c:pt idx="93">
                  <c:v>1</c:v>
                </c:pt>
                <c:pt idx="94">
                  <c:v>1.5</c:v>
                </c:pt>
                <c:pt idx="95">
                  <c:v>1.75</c:v>
                </c:pt>
                <c:pt idx="96">
                  <c:v>1.75</c:v>
                </c:pt>
                <c:pt idx="97">
                  <c:v>2</c:v>
                </c:pt>
                <c:pt idx="98">
                  <c:v>2</c:v>
                </c:pt>
                <c:pt idx="99">
                  <c:v>2</c:v>
                </c:pt>
                <c:pt idx="100">
                  <c:v>1</c:v>
                </c:pt>
                <c:pt idx="101">
                  <c:v>0.25</c:v>
                </c:pt>
                <c:pt idx="102">
                  <c:v>0.25</c:v>
                </c:pt>
                <c:pt idx="103">
                  <c:v>0.25</c:v>
                </c:pt>
                <c:pt idx="104">
                  <c:v>0.25</c:v>
                </c:pt>
                <c:pt idx="105">
                  <c:v>0.5</c:v>
                </c:pt>
                <c:pt idx="106">
                  <c:v>0.75</c:v>
                </c:pt>
                <c:pt idx="107">
                  <c:v>3.75</c:v>
                </c:pt>
                <c:pt idx="108">
                  <c:v>4.5</c:v>
                </c:pt>
                <c:pt idx="109">
                  <c:v>7</c:v>
                </c:pt>
                <c:pt idx="110">
                  <c:v>7</c:v>
                </c:pt>
              </c:numCache>
            </c:numRef>
          </c:val>
          <c:smooth val="0"/>
          <c:extLst>
            <c:ext xmlns:c16="http://schemas.microsoft.com/office/drawing/2014/chart" uri="{C3380CC4-5D6E-409C-BE32-E72D297353CC}">
              <c16:uniqueId val="{00000004-1BE3-4F8F-8227-7BA98369A44E}"/>
            </c:ext>
          </c:extLst>
        </c:ser>
        <c:dLbls>
          <c:showLegendKey val="0"/>
          <c:showVal val="0"/>
          <c:showCatName val="0"/>
          <c:showSerName val="0"/>
          <c:showPercent val="0"/>
          <c:showBubbleSize val="0"/>
        </c:dLbls>
        <c:marker val="1"/>
        <c:smooth val="0"/>
        <c:axId val="382819728"/>
        <c:axId val="382833040"/>
      </c:lineChart>
      <c:catAx>
        <c:axId val="382819728"/>
        <c:scaling>
          <c:orientation val="minMax"/>
        </c:scaling>
        <c:delete val="0"/>
        <c:axPos val="b"/>
        <c:numFmt formatCode="General"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382833040"/>
        <c:crosses val="autoZero"/>
        <c:auto val="1"/>
        <c:lblAlgn val="ctr"/>
        <c:lblOffset val="100"/>
        <c:tickLblSkip val="8"/>
        <c:tickMarkSkip val="4"/>
        <c:noMultiLvlLbl val="0"/>
      </c:catAx>
      <c:valAx>
        <c:axId val="382833040"/>
        <c:scaling>
          <c:orientation val="minMax"/>
        </c:scaling>
        <c:delete val="0"/>
        <c:axPos val="l"/>
        <c:majorGridlines>
          <c:spPr>
            <a:ln w="9525" cap="flat" cmpd="sng" algn="ctr">
              <a:solidFill>
                <a:schemeClr val="bg2">
                  <a:alpha val="75000"/>
                </a:schemeClr>
              </a:solidFill>
              <a:round/>
            </a:ln>
            <a:effectLst/>
          </c:spPr>
        </c:majorGridlines>
        <c:numFmt formatCode="General" sourceLinked="0"/>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382819728"/>
        <c:crosses val="autoZero"/>
        <c:crossBetween val="between"/>
      </c:valAx>
      <c:valAx>
        <c:axId val="1279934687"/>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1279936351"/>
        <c:crosses val="max"/>
        <c:crossBetween val="between"/>
      </c:valAx>
      <c:catAx>
        <c:axId val="1279936351"/>
        <c:scaling>
          <c:orientation val="minMax"/>
        </c:scaling>
        <c:delete val="1"/>
        <c:axPos val="b"/>
        <c:majorTickMark val="out"/>
        <c:minorTickMark val="none"/>
        <c:tickLblPos val="nextTo"/>
        <c:crossAx val="127993468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500"/>
        <c:axId val="1283564831"/>
        <c:axId val="1283556927"/>
        <c:extLst>
          <c:ext xmlns:c15="http://schemas.microsoft.com/office/drawing/2012/chart" uri="{02D57815-91ED-43cb-92C2-25804820EDAC}">
            <c15:filteredBarSeries>
              <c15:ser>
                <c:idx val="5"/>
                <c:order val="5"/>
                <c:spPr>
                  <a:solidFill>
                    <a:schemeClr val="accent3">
                      <a:alpha val="50000"/>
                    </a:schemeClr>
                  </a:solidFill>
                  <a:ln>
                    <a:noFill/>
                  </a:ln>
                  <a:effectLst/>
                </c:spPr>
                <c:invertIfNegative val="0"/>
                <c:dPt>
                  <c:idx val="4"/>
                  <c:invertIfNegative val="0"/>
                  <c:bubble3D val="0"/>
                  <c:spPr>
                    <a:solidFill>
                      <a:schemeClr val="accent3">
                        <a:alpha val="50000"/>
                      </a:schemeClr>
                    </a:solidFill>
                    <a:ln>
                      <a:noFill/>
                    </a:ln>
                    <a:effectLst/>
                  </c:spPr>
                  <c:extLst>
                    <c:ext xmlns:c16="http://schemas.microsoft.com/office/drawing/2014/chart" uri="{C3380CC4-5D6E-409C-BE32-E72D297353CC}">
                      <c16:uniqueId val="{00000006-FB3B-486A-939B-C893B755CDA3}"/>
                    </c:ext>
                  </c:extLst>
                </c:dPt>
                <c:dPt>
                  <c:idx val="13"/>
                  <c:invertIfNegative val="0"/>
                  <c:bubble3D val="0"/>
                  <c:spPr>
                    <a:solidFill>
                      <a:schemeClr val="accent3">
                        <a:alpha val="50000"/>
                      </a:schemeClr>
                    </a:solidFill>
                    <a:ln>
                      <a:noFill/>
                    </a:ln>
                    <a:effectLst/>
                  </c:spPr>
                  <c:extLst>
                    <c:ext xmlns:c16="http://schemas.microsoft.com/office/drawing/2014/chart" uri="{C3380CC4-5D6E-409C-BE32-E72D297353CC}">
                      <c16:uniqueId val="{00000008-FB3B-486A-939B-C893B755CDA3}"/>
                    </c:ext>
                  </c:extLst>
                </c:dPt>
                <c:dPt>
                  <c:idx val="24"/>
                  <c:invertIfNegative val="0"/>
                  <c:bubble3D val="0"/>
                  <c:spPr>
                    <a:solidFill>
                      <a:schemeClr val="accent3">
                        <a:alpha val="50000"/>
                      </a:schemeClr>
                    </a:solidFill>
                    <a:ln>
                      <a:noFill/>
                    </a:ln>
                    <a:effectLst/>
                  </c:spPr>
                  <c:extLst>
                    <c:ext xmlns:c16="http://schemas.microsoft.com/office/drawing/2014/chart" uri="{C3380CC4-5D6E-409C-BE32-E72D297353CC}">
                      <c16:uniqueId val="{0000000A-FB3B-486A-939B-C893B755CDA3}"/>
                    </c:ext>
                  </c:extLst>
                </c:dPt>
                <c:dPt>
                  <c:idx val="25"/>
                  <c:invertIfNegative val="0"/>
                  <c:bubble3D val="0"/>
                  <c:spPr>
                    <a:solidFill>
                      <a:schemeClr val="accent3">
                        <a:alpha val="50000"/>
                      </a:schemeClr>
                    </a:solidFill>
                    <a:ln>
                      <a:noFill/>
                    </a:ln>
                    <a:effectLst/>
                  </c:spPr>
                  <c:extLst>
                    <c:ext xmlns:c16="http://schemas.microsoft.com/office/drawing/2014/chart" uri="{C3380CC4-5D6E-409C-BE32-E72D297353CC}">
                      <c16:uniqueId val="{0000000C-FB3B-486A-939B-C893B755CDA3}"/>
                    </c:ext>
                  </c:extLst>
                </c:dPt>
                <c:val>
                  <c:numRef>
                    <c:extLst>
                      <c:ext uri="{02D57815-91ED-43cb-92C2-25804820EDAC}">
                        <c15:formulaRef>
                          <c15:sqref>'Data Analysis'!$O$6:$O$33</c15:sqref>
                        </c15:formulaRef>
                      </c:ext>
                    </c:extLst>
                    <c:numCache>
                      <c:formatCode>General</c:formatCode>
                      <c:ptCount val="28"/>
                      <c:pt idx="0">
                        <c:v>0</c:v>
                      </c:pt>
                      <c:pt idx="1">
                        <c:v>0</c:v>
                      </c:pt>
                      <c:pt idx="2">
                        <c:v>0</c:v>
                      </c:pt>
                      <c:pt idx="3">
                        <c:v>0</c:v>
                      </c:pt>
                      <c:pt idx="4">
                        <c:v>1</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1</c:v>
                      </c:pt>
                      <c:pt idx="26">
                        <c:v>0</c:v>
                      </c:pt>
                    </c:numCache>
                  </c:numRef>
                </c:val>
                <c:extLst>
                  <c:ext xmlns:c16="http://schemas.microsoft.com/office/drawing/2014/chart" uri="{C3380CC4-5D6E-409C-BE32-E72D297353CC}">
                    <c16:uniqueId val="{0000000D-FB3B-486A-939B-C893B755CDA3}"/>
                  </c:ext>
                </c:extLst>
              </c15:ser>
            </c15:filteredBarSeries>
          </c:ext>
        </c:extLst>
      </c:barChart>
      <c:lineChart>
        <c:grouping val="standard"/>
        <c:varyColors val="0"/>
        <c:ser>
          <c:idx val="0"/>
          <c:order val="0"/>
          <c:tx>
            <c:strRef>
              <c:f>'Raw data Eikon'!$R$3:$R$4</c:f>
              <c:strCache>
                <c:ptCount val="2"/>
                <c:pt idx="0">
                  <c:v>Poland</c:v>
                </c:pt>
              </c:strCache>
            </c:strRef>
          </c:tx>
          <c:spPr>
            <a:ln w="28575" cap="rnd">
              <a:solidFill>
                <a:schemeClr val="accent6"/>
              </a:solidFill>
              <a:round/>
            </a:ln>
            <a:effectLst/>
          </c:spPr>
          <c:marker>
            <c:symbol val="none"/>
          </c:marker>
          <c:cat>
            <c:numRef>
              <c:f>'Raw data Eikon'!$Q$10:$Q$37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Eikon'!$R$10:$R$37</c:f>
              <c:numCache>
                <c:formatCode>General</c:formatCode>
                <c:ptCount val="28"/>
                <c:pt idx="4">
                  <c:v>10.01</c:v>
                </c:pt>
                <c:pt idx="5">
                  <c:v>11.813000000000001</c:v>
                </c:pt>
                <c:pt idx="6">
                  <c:v>10.768000000000001</c:v>
                </c:pt>
                <c:pt idx="7">
                  <c:v>7.3789999999999996</c:v>
                </c:pt>
                <c:pt idx="8">
                  <c:v>5.7809999999999997</c:v>
                </c:pt>
                <c:pt idx="9">
                  <c:v>6.9240000000000004</c:v>
                </c:pt>
                <c:pt idx="10">
                  <c:v>5.23</c:v>
                </c:pt>
                <c:pt idx="11">
                  <c:v>5.2530000000000001</c:v>
                </c:pt>
                <c:pt idx="12">
                  <c:v>5.4969999999999999</c:v>
                </c:pt>
                <c:pt idx="13">
                  <c:v>6.0750000000000002</c:v>
                </c:pt>
                <c:pt idx="14">
                  <c:v>6.1340000000000003</c:v>
                </c:pt>
                <c:pt idx="15">
                  <c:v>5.7969999999999997</c:v>
                </c:pt>
                <c:pt idx="16">
                  <c:v>5.9909999999999997</c:v>
                </c:pt>
                <c:pt idx="17">
                  <c:v>5.0380000000000003</c:v>
                </c:pt>
                <c:pt idx="18">
                  <c:v>4.0490000000000004</c:v>
                </c:pt>
                <c:pt idx="19">
                  <c:v>3.5169999999999999</c:v>
                </c:pt>
                <c:pt idx="20">
                  <c:v>2.7109999999999999</c:v>
                </c:pt>
                <c:pt idx="21">
                  <c:v>3.0489999999999999</c:v>
                </c:pt>
                <c:pt idx="22">
                  <c:v>3.4359999999999999</c:v>
                </c:pt>
                <c:pt idx="23">
                  <c:v>3.214</c:v>
                </c:pt>
                <c:pt idx="24">
                  <c:v>2.41</c:v>
                </c:pt>
                <c:pt idx="25">
                  <c:v>1.5149999999999999</c:v>
                </c:pt>
                <c:pt idx="26">
                  <c:v>1.992</c:v>
                </c:pt>
              </c:numCache>
            </c:numRef>
          </c:val>
          <c:smooth val="0"/>
          <c:extLst>
            <c:ext xmlns:c16="http://schemas.microsoft.com/office/drawing/2014/chart" uri="{C3380CC4-5D6E-409C-BE32-E72D297353CC}">
              <c16:uniqueId val="{00000000-FB3B-486A-939B-C893B755CDA3}"/>
            </c:ext>
          </c:extLst>
        </c:ser>
        <c:ser>
          <c:idx val="1"/>
          <c:order val="1"/>
          <c:tx>
            <c:strRef>
              <c:f>'Raw data Eikon'!$S$3:$S$4</c:f>
              <c:strCache>
                <c:ptCount val="2"/>
                <c:pt idx="0">
                  <c:v>Germany</c:v>
                </c:pt>
              </c:strCache>
            </c:strRef>
          </c:tx>
          <c:spPr>
            <a:ln w="28575" cap="rnd">
              <a:solidFill>
                <a:schemeClr val="accent5"/>
              </a:solidFill>
              <a:round/>
            </a:ln>
            <a:effectLst/>
          </c:spPr>
          <c:marker>
            <c:symbol val="none"/>
          </c:marker>
          <c:cat>
            <c:numRef>
              <c:f>'Raw data Eikon'!$Q$10:$Q$37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Eikon'!$S$10:$S$37</c:f>
              <c:numCache>
                <c:formatCode>General</c:formatCode>
                <c:ptCount val="28"/>
                <c:pt idx="0">
                  <c:v>6.82</c:v>
                </c:pt>
                <c:pt idx="1">
                  <c:v>6.2169999999999996</c:v>
                </c:pt>
                <c:pt idx="2">
                  <c:v>5.6619999999999999</c:v>
                </c:pt>
                <c:pt idx="3">
                  <c:v>4.5670000000000002</c:v>
                </c:pt>
                <c:pt idx="4">
                  <c:v>4.5090000000000003</c:v>
                </c:pt>
                <c:pt idx="5">
                  <c:v>5.2629999999999999</c:v>
                </c:pt>
                <c:pt idx="6">
                  <c:v>4.8179999999999996</c:v>
                </c:pt>
                <c:pt idx="7">
                  <c:v>4.7910000000000004</c:v>
                </c:pt>
                <c:pt idx="8">
                  <c:v>4.0999999999999996</c:v>
                </c:pt>
                <c:pt idx="9">
                  <c:v>4.0620000000000003</c:v>
                </c:pt>
                <c:pt idx="10">
                  <c:v>3.38</c:v>
                </c:pt>
                <c:pt idx="11">
                  <c:v>3.78</c:v>
                </c:pt>
                <c:pt idx="12">
                  <c:v>4.2290000000000001</c:v>
                </c:pt>
                <c:pt idx="13">
                  <c:v>3.9969999999999999</c:v>
                </c:pt>
                <c:pt idx="14">
                  <c:v>3.2669999999999999</c:v>
                </c:pt>
                <c:pt idx="15">
                  <c:v>2.782</c:v>
                </c:pt>
                <c:pt idx="16">
                  <c:v>2.6480000000000001</c:v>
                </c:pt>
                <c:pt idx="17">
                  <c:v>1.5660000000000001</c:v>
                </c:pt>
                <c:pt idx="18">
                  <c:v>1.6279999999999999</c:v>
                </c:pt>
                <c:pt idx="19">
                  <c:v>1.236</c:v>
                </c:pt>
                <c:pt idx="20">
                  <c:v>0.53800000000000003</c:v>
                </c:pt>
                <c:pt idx="21">
                  <c:v>0.13600000000000001</c:v>
                </c:pt>
                <c:pt idx="22">
                  <c:v>0.375</c:v>
                </c:pt>
                <c:pt idx="23">
                  <c:v>0.46100000000000002</c:v>
                </c:pt>
                <c:pt idx="24">
                  <c:v>-0.21199999999999999</c:v>
                </c:pt>
                <c:pt idx="25">
                  <c:v>-0.47399999999999998</c:v>
                </c:pt>
                <c:pt idx="26">
                  <c:v>-0.308</c:v>
                </c:pt>
              </c:numCache>
            </c:numRef>
          </c:val>
          <c:smooth val="0"/>
          <c:extLst>
            <c:ext xmlns:c16="http://schemas.microsoft.com/office/drawing/2014/chart" uri="{C3380CC4-5D6E-409C-BE32-E72D297353CC}">
              <c16:uniqueId val="{00000001-FB3B-486A-939B-C893B755CDA3}"/>
            </c:ext>
          </c:extLst>
        </c:ser>
        <c:ser>
          <c:idx val="2"/>
          <c:order val="2"/>
          <c:tx>
            <c:strRef>
              <c:f>'Raw data Eikon'!$T$3:$T$4</c:f>
              <c:strCache>
                <c:ptCount val="2"/>
                <c:pt idx="0">
                  <c:v>Hungary</c:v>
                </c:pt>
              </c:strCache>
            </c:strRef>
          </c:tx>
          <c:spPr>
            <a:ln w="28575" cap="rnd">
              <a:solidFill>
                <a:schemeClr val="accent2"/>
              </a:solidFill>
              <a:round/>
            </a:ln>
            <a:effectLst/>
          </c:spPr>
          <c:marker>
            <c:symbol val="none"/>
          </c:marker>
          <c:cat>
            <c:numRef>
              <c:f>'Raw data Eikon'!$Q$10:$Q$37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Eikon'!$T$10:$T$37</c:f>
              <c:numCache>
                <c:formatCode>General</c:formatCode>
                <c:ptCount val="28"/>
                <c:pt idx="4">
                  <c:v>10.023999999999999</c:v>
                </c:pt>
                <c:pt idx="5">
                  <c:v>8.6750000000000007</c:v>
                </c:pt>
                <c:pt idx="6">
                  <c:v>8.077</c:v>
                </c:pt>
                <c:pt idx="7">
                  <c:v>7.218</c:v>
                </c:pt>
                <c:pt idx="8">
                  <c:v>6.95</c:v>
                </c:pt>
                <c:pt idx="9">
                  <c:v>8.3130000000000006</c:v>
                </c:pt>
                <c:pt idx="10">
                  <c:v>6.73</c:v>
                </c:pt>
                <c:pt idx="11">
                  <c:v>7.2629999999999999</c:v>
                </c:pt>
                <c:pt idx="12">
                  <c:v>6.8929999999999998</c:v>
                </c:pt>
                <c:pt idx="13">
                  <c:v>8.3970000000000002</c:v>
                </c:pt>
                <c:pt idx="14">
                  <c:v>9.3539999999999992</c:v>
                </c:pt>
                <c:pt idx="15">
                  <c:v>7.4539999999999997</c:v>
                </c:pt>
                <c:pt idx="16">
                  <c:v>7.7869999999999999</c:v>
                </c:pt>
                <c:pt idx="17">
                  <c:v>8.0120000000000005</c:v>
                </c:pt>
                <c:pt idx="18">
                  <c:v>6.0229999999999997</c:v>
                </c:pt>
                <c:pt idx="19">
                  <c:v>4.899</c:v>
                </c:pt>
                <c:pt idx="20">
                  <c:v>3.5339999999999998</c:v>
                </c:pt>
                <c:pt idx="21">
                  <c:v>3.2389999999999999</c:v>
                </c:pt>
                <c:pt idx="22">
                  <c:v>3.056</c:v>
                </c:pt>
                <c:pt idx="23">
                  <c:v>3.1309999999999998</c:v>
                </c:pt>
                <c:pt idx="24">
                  <c:v>2.54</c:v>
                </c:pt>
                <c:pt idx="25">
                  <c:v>2.31</c:v>
                </c:pt>
                <c:pt idx="26">
                  <c:v>3.1440000000000001</c:v>
                </c:pt>
              </c:numCache>
            </c:numRef>
          </c:val>
          <c:smooth val="0"/>
          <c:extLst>
            <c:ext xmlns:c16="http://schemas.microsoft.com/office/drawing/2014/chart" uri="{C3380CC4-5D6E-409C-BE32-E72D297353CC}">
              <c16:uniqueId val="{00000002-FB3B-486A-939B-C893B755CDA3}"/>
            </c:ext>
          </c:extLst>
        </c:ser>
        <c:ser>
          <c:idx val="3"/>
          <c:order val="3"/>
          <c:tx>
            <c:strRef>
              <c:f>'Raw data Eikon'!$U$3:$U$4</c:f>
              <c:strCache>
                <c:ptCount val="2"/>
                <c:pt idx="0">
                  <c:v>UK</c:v>
                </c:pt>
              </c:strCache>
            </c:strRef>
          </c:tx>
          <c:spPr>
            <a:ln w="28575" cap="rnd">
              <a:solidFill>
                <a:srgbClr val="7030A0"/>
              </a:solidFill>
              <a:round/>
            </a:ln>
            <a:effectLst/>
          </c:spPr>
          <c:marker>
            <c:symbol val="none"/>
          </c:marker>
          <c:cat>
            <c:numRef>
              <c:f>'Raw data Eikon'!$Q$10:$Q$37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Eikon'!$U$10:$U$37</c:f>
              <c:numCache>
                <c:formatCode>General</c:formatCode>
                <c:ptCount val="28"/>
                <c:pt idx="0">
                  <c:v>8.16</c:v>
                </c:pt>
                <c:pt idx="1">
                  <c:v>7.7850000000000001</c:v>
                </c:pt>
                <c:pt idx="2">
                  <c:v>7.01</c:v>
                </c:pt>
                <c:pt idx="3">
                  <c:v>5.5279999999999996</c:v>
                </c:pt>
                <c:pt idx="4">
                  <c:v>4.992</c:v>
                </c:pt>
                <c:pt idx="5">
                  <c:v>5.2690000000000001</c:v>
                </c:pt>
                <c:pt idx="6">
                  <c:v>4.9109999999999996</c:v>
                </c:pt>
                <c:pt idx="7">
                  <c:v>4.8730000000000002</c:v>
                </c:pt>
                <c:pt idx="8">
                  <c:v>4.4820000000000002</c:v>
                </c:pt>
                <c:pt idx="9">
                  <c:v>4.8680000000000003</c:v>
                </c:pt>
                <c:pt idx="10">
                  <c:v>4.4130000000000003</c:v>
                </c:pt>
                <c:pt idx="11">
                  <c:v>4.5039999999999996</c:v>
                </c:pt>
                <c:pt idx="12">
                  <c:v>5.0179999999999998</c:v>
                </c:pt>
                <c:pt idx="13">
                  <c:v>4.4939999999999998</c:v>
                </c:pt>
                <c:pt idx="14">
                  <c:v>3.5960000000000001</c:v>
                </c:pt>
                <c:pt idx="15">
                  <c:v>3.5259999999999998</c:v>
                </c:pt>
                <c:pt idx="16">
                  <c:v>3.0089999999999999</c:v>
                </c:pt>
                <c:pt idx="17">
                  <c:v>1.869</c:v>
                </c:pt>
                <c:pt idx="18">
                  <c:v>2.3380000000000001</c:v>
                </c:pt>
                <c:pt idx="19">
                  <c:v>2.5089999999999999</c:v>
                </c:pt>
                <c:pt idx="20">
                  <c:v>1.825</c:v>
                </c:pt>
                <c:pt idx="21">
                  <c:v>1.222</c:v>
                </c:pt>
                <c:pt idx="22">
                  <c:v>1.204</c:v>
                </c:pt>
                <c:pt idx="23">
                  <c:v>1.409</c:v>
                </c:pt>
                <c:pt idx="24">
                  <c:v>0.88200000000000001</c:v>
                </c:pt>
                <c:pt idx="25">
                  <c:v>0.317</c:v>
                </c:pt>
                <c:pt idx="26">
                  <c:v>0.73899999999999999</c:v>
                </c:pt>
              </c:numCache>
            </c:numRef>
          </c:val>
          <c:smooth val="0"/>
          <c:extLst>
            <c:ext xmlns:c16="http://schemas.microsoft.com/office/drawing/2014/chart" uri="{C3380CC4-5D6E-409C-BE32-E72D297353CC}">
              <c16:uniqueId val="{00000003-FB3B-486A-939B-C893B755CDA3}"/>
            </c:ext>
          </c:extLst>
        </c:ser>
        <c:ser>
          <c:idx val="4"/>
          <c:order val="4"/>
          <c:tx>
            <c:strRef>
              <c:f>'Raw data Eikon'!$V$3:$V$4</c:f>
              <c:strCache>
                <c:ptCount val="2"/>
                <c:pt idx="0">
                  <c:v>Czechia</c:v>
                </c:pt>
              </c:strCache>
            </c:strRef>
          </c:tx>
          <c:spPr>
            <a:ln w="28575" cap="rnd">
              <a:solidFill>
                <a:srgbClr val="C00000"/>
              </a:solidFill>
              <a:round/>
            </a:ln>
            <a:effectLst/>
          </c:spPr>
          <c:marker>
            <c:symbol val="none"/>
          </c:marker>
          <c:cat>
            <c:numRef>
              <c:f>'Raw data Eikon'!$Q$10:$Q$37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Eikon'!$V$10:$V$37</c:f>
              <c:numCache>
                <c:formatCode>General</c:formatCode>
                <c:ptCount val="28"/>
                <c:pt idx="5">
                  <c:v>6.976</c:v>
                </c:pt>
                <c:pt idx="6">
                  <c:v>6.3559999999999999</c:v>
                </c:pt>
                <c:pt idx="7">
                  <c:v>4.907</c:v>
                </c:pt>
                <c:pt idx="8">
                  <c:v>4.1580000000000004</c:v>
                </c:pt>
                <c:pt idx="9">
                  <c:v>4.8029999999999999</c:v>
                </c:pt>
                <c:pt idx="10">
                  <c:v>3.581</c:v>
                </c:pt>
                <c:pt idx="11">
                  <c:v>3.7810000000000001</c:v>
                </c:pt>
                <c:pt idx="12">
                  <c:v>4.2359999999999998</c:v>
                </c:pt>
                <c:pt idx="13">
                  <c:v>4.6790000000000003</c:v>
                </c:pt>
                <c:pt idx="14">
                  <c:v>5.0049999999999999</c:v>
                </c:pt>
                <c:pt idx="15">
                  <c:v>3.9420000000000002</c:v>
                </c:pt>
                <c:pt idx="16">
                  <c:v>3.7490000000000001</c:v>
                </c:pt>
                <c:pt idx="17">
                  <c:v>2.8260000000000001</c:v>
                </c:pt>
                <c:pt idx="18">
                  <c:v>2.133</c:v>
                </c:pt>
                <c:pt idx="19">
                  <c:v>1.581</c:v>
                </c:pt>
                <c:pt idx="20">
                  <c:v>0.71499999999999997</c:v>
                </c:pt>
                <c:pt idx="21">
                  <c:v>0.45900000000000002</c:v>
                </c:pt>
                <c:pt idx="22">
                  <c:v>1.006</c:v>
                </c:pt>
                <c:pt idx="23">
                  <c:v>2.0009999999999999</c:v>
                </c:pt>
                <c:pt idx="24">
                  <c:v>1.575</c:v>
                </c:pt>
                <c:pt idx="25">
                  <c:v>1.161</c:v>
                </c:pt>
                <c:pt idx="26">
                  <c:v>1.968</c:v>
                </c:pt>
              </c:numCache>
            </c:numRef>
          </c:val>
          <c:smooth val="0"/>
          <c:extLst>
            <c:ext xmlns:c16="http://schemas.microsoft.com/office/drawing/2014/chart" uri="{C3380CC4-5D6E-409C-BE32-E72D297353CC}">
              <c16:uniqueId val="{00000004-FB3B-486A-939B-C893B755CDA3}"/>
            </c:ext>
          </c:extLst>
        </c:ser>
        <c:dLbls>
          <c:showLegendKey val="0"/>
          <c:showVal val="0"/>
          <c:showCatName val="0"/>
          <c:showSerName val="0"/>
          <c:showPercent val="0"/>
          <c:showBubbleSize val="0"/>
        </c:dLbls>
        <c:marker val="1"/>
        <c:smooth val="0"/>
        <c:axId val="373849552"/>
        <c:axId val="373845808"/>
      </c:lineChart>
      <c:catAx>
        <c:axId val="373849552"/>
        <c:scaling>
          <c:orientation val="minMax"/>
        </c:scaling>
        <c:delete val="0"/>
        <c:axPos val="b"/>
        <c:numFmt formatCode="General" sourceLinked="1"/>
        <c:majorTickMark val="none"/>
        <c:minorTickMark val="none"/>
        <c:tickLblPos val="low"/>
        <c:spPr>
          <a:noFill/>
          <a:ln w="1587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373845808"/>
        <c:crosses val="autoZero"/>
        <c:auto val="1"/>
        <c:lblAlgn val="ctr"/>
        <c:lblOffset val="100"/>
        <c:tickLblSkip val="2"/>
        <c:noMultiLvlLbl val="0"/>
      </c:catAx>
      <c:valAx>
        <c:axId val="373845808"/>
        <c:scaling>
          <c:orientation val="minMax"/>
        </c:scaling>
        <c:delete val="0"/>
        <c:axPos val="l"/>
        <c:majorGridlines>
          <c:spPr>
            <a:ln w="9525" cap="flat" cmpd="sng" algn="ctr">
              <a:solidFill>
                <a:schemeClr val="bg2">
                  <a:alpha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373849552"/>
        <c:crosses val="autoZero"/>
        <c:crossBetween val="between"/>
      </c:valAx>
      <c:valAx>
        <c:axId val="1283556927"/>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1283564831"/>
        <c:crosses val="max"/>
        <c:crossBetween val="between"/>
      </c:valAx>
      <c:catAx>
        <c:axId val="1283564831"/>
        <c:scaling>
          <c:orientation val="minMax"/>
        </c:scaling>
        <c:delete val="1"/>
        <c:axPos val="b"/>
        <c:majorTickMark val="out"/>
        <c:minorTickMark val="none"/>
        <c:tickLblPos val="nextTo"/>
        <c:crossAx val="1283556927"/>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legendEntry>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chemeClr val="bg1"/>
    </a:solidFill>
    <a:ln w="9525" cap="flat" cmpd="sng" algn="ctr">
      <a:noFill/>
      <a:round/>
    </a:ln>
    <a:effectLst/>
  </c:spPr>
  <c:txPr>
    <a:bodyPr/>
    <a:lstStyle/>
    <a:p>
      <a:pPr>
        <a:defRPr/>
      </a:pPr>
      <a:endParaRPr lang="de-DE"/>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500"/>
        <c:axId val="227795584"/>
        <c:axId val="227781440"/>
        <c:extLst>
          <c:ext xmlns:c15="http://schemas.microsoft.com/office/drawing/2012/chart" uri="{02D57815-91ED-43cb-92C2-25804820EDAC}">
            <c15:filteredBarSeries>
              <c15:ser>
                <c:idx val="5"/>
                <c:order val="5"/>
                <c:spPr>
                  <a:solidFill>
                    <a:schemeClr val="accent4">
                      <a:lumMod val="60000"/>
                    </a:schemeClr>
                  </a:solidFill>
                  <a:ln>
                    <a:noFill/>
                  </a:ln>
                  <a:effectLst/>
                </c:spPr>
                <c:invertIfNegative val="0"/>
                <c:dPt>
                  <c:idx val="4"/>
                  <c:invertIfNegative val="0"/>
                  <c:bubble3D val="0"/>
                  <c:spPr>
                    <a:solidFill>
                      <a:schemeClr val="accent3">
                        <a:alpha val="50000"/>
                      </a:schemeClr>
                    </a:solidFill>
                    <a:ln>
                      <a:noFill/>
                    </a:ln>
                    <a:effectLst/>
                  </c:spPr>
                  <c:extLst>
                    <c:ext xmlns:c16="http://schemas.microsoft.com/office/drawing/2014/chart" uri="{C3380CC4-5D6E-409C-BE32-E72D297353CC}">
                      <c16:uniqueId val="{00000006-009C-4D18-80E8-B2370271361F}"/>
                    </c:ext>
                  </c:extLst>
                </c:dPt>
                <c:dPt>
                  <c:idx val="9"/>
                  <c:invertIfNegative val="0"/>
                  <c:bubble3D val="0"/>
                  <c:spPr>
                    <a:solidFill>
                      <a:schemeClr val="accent3">
                        <a:alpha val="50000"/>
                      </a:schemeClr>
                    </a:solidFill>
                    <a:ln>
                      <a:noFill/>
                    </a:ln>
                    <a:effectLst/>
                  </c:spPr>
                  <c:extLst>
                    <c:ext xmlns:c16="http://schemas.microsoft.com/office/drawing/2014/chart" uri="{C3380CC4-5D6E-409C-BE32-E72D297353CC}">
                      <c16:uniqueId val="{00000008-009C-4D18-80E8-B2370271361F}"/>
                    </c:ext>
                  </c:extLst>
                </c:dPt>
                <c:dPt>
                  <c:idx val="13"/>
                  <c:invertIfNegative val="0"/>
                  <c:bubble3D val="0"/>
                  <c:spPr>
                    <a:solidFill>
                      <a:schemeClr val="accent3">
                        <a:alpha val="50000"/>
                      </a:schemeClr>
                    </a:solidFill>
                    <a:ln>
                      <a:noFill/>
                    </a:ln>
                    <a:effectLst/>
                  </c:spPr>
                  <c:extLst>
                    <c:ext xmlns:c16="http://schemas.microsoft.com/office/drawing/2014/chart" uri="{C3380CC4-5D6E-409C-BE32-E72D297353CC}">
                      <c16:uniqueId val="{0000000A-009C-4D18-80E8-B2370271361F}"/>
                    </c:ext>
                  </c:extLst>
                </c:dPt>
                <c:dPt>
                  <c:idx val="21"/>
                  <c:invertIfNegative val="0"/>
                  <c:bubble3D val="0"/>
                  <c:spPr>
                    <a:solidFill>
                      <a:schemeClr val="accent3">
                        <a:alpha val="50000"/>
                      </a:schemeClr>
                    </a:solidFill>
                    <a:ln>
                      <a:noFill/>
                    </a:ln>
                    <a:effectLst/>
                  </c:spPr>
                  <c:extLst>
                    <c:ext xmlns:c16="http://schemas.microsoft.com/office/drawing/2014/chart" uri="{C3380CC4-5D6E-409C-BE32-E72D297353CC}">
                      <c16:uniqueId val="{0000000C-009C-4D18-80E8-B2370271361F}"/>
                    </c:ext>
                  </c:extLst>
                </c:dPt>
                <c:dPt>
                  <c:idx val="24"/>
                  <c:invertIfNegative val="0"/>
                  <c:bubble3D val="0"/>
                  <c:spPr>
                    <a:solidFill>
                      <a:schemeClr val="accent3">
                        <a:alpha val="50000"/>
                      </a:schemeClr>
                    </a:solidFill>
                    <a:ln>
                      <a:noFill/>
                    </a:ln>
                    <a:effectLst/>
                  </c:spPr>
                  <c:extLst>
                    <c:ext xmlns:c16="http://schemas.microsoft.com/office/drawing/2014/chart" uri="{C3380CC4-5D6E-409C-BE32-E72D297353CC}">
                      <c16:uniqueId val="{0000000E-009C-4D18-80E8-B2370271361F}"/>
                    </c:ext>
                  </c:extLst>
                </c:dPt>
                <c:dPt>
                  <c:idx val="25"/>
                  <c:invertIfNegative val="0"/>
                  <c:bubble3D val="0"/>
                  <c:spPr>
                    <a:solidFill>
                      <a:schemeClr val="accent3">
                        <a:alpha val="50000"/>
                      </a:schemeClr>
                    </a:solidFill>
                    <a:ln>
                      <a:noFill/>
                    </a:ln>
                    <a:effectLst/>
                  </c:spPr>
                  <c:extLst>
                    <c:ext xmlns:c16="http://schemas.microsoft.com/office/drawing/2014/chart" uri="{C3380CC4-5D6E-409C-BE32-E72D297353CC}">
                      <c16:uniqueId val="{00000010-009C-4D18-80E8-B2370271361F}"/>
                    </c:ext>
                  </c:extLst>
                </c:dPt>
                <c:val>
                  <c:numRef>
                    <c:extLst>
                      <c:ext uri="{02D57815-91ED-43cb-92C2-25804820EDAC}">
                        <c15:formulaRef>
                          <c15:sqref>'Data Analysis'!$O$6:$O$33</c15:sqref>
                        </c15:formulaRef>
                      </c:ext>
                    </c:extLst>
                    <c:numCache>
                      <c:formatCode>General</c:formatCode>
                      <c:ptCount val="28"/>
                      <c:pt idx="0">
                        <c:v>0</c:v>
                      </c:pt>
                      <c:pt idx="1">
                        <c:v>0</c:v>
                      </c:pt>
                      <c:pt idx="2">
                        <c:v>0</c:v>
                      </c:pt>
                      <c:pt idx="3">
                        <c:v>0</c:v>
                      </c:pt>
                      <c:pt idx="4">
                        <c:v>1</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1</c:v>
                      </c:pt>
                      <c:pt idx="26">
                        <c:v>0</c:v>
                      </c:pt>
                    </c:numCache>
                  </c:numRef>
                </c:val>
                <c:extLst>
                  <c:ext xmlns:c16="http://schemas.microsoft.com/office/drawing/2014/chart" uri="{C3380CC4-5D6E-409C-BE32-E72D297353CC}">
                    <c16:uniqueId val="{00000011-009C-4D18-80E8-B2370271361F}"/>
                  </c:ext>
                </c:extLst>
              </c15:ser>
            </c15:filteredBarSeries>
          </c:ext>
        </c:extLst>
      </c:barChart>
      <c:lineChart>
        <c:grouping val="standard"/>
        <c:varyColors val="0"/>
        <c:ser>
          <c:idx val="0"/>
          <c:order val="0"/>
          <c:tx>
            <c:v>Poland</c:v>
          </c:tx>
          <c:spPr>
            <a:ln w="28575" cap="rnd">
              <a:solidFill>
                <a:schemeClr val="accent6"/>
              </a:solidFill>
              <a:round/>
            </a:ln>
            <a:effectLst/>
          </c:spPr>
          <c:marker>
            <c:symbol val="none"/>
          </c:marker>
          <c:cat>
            <c:numRef>
              <c:f>'Raw data Eikon'!$DP$10:$DP$37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Eikon'!$DQ$10:$DQ$37</c:f>
              <c:numCache>
                <c:formatCode>General</c:formatCode>
                <c:ptCount val="28"/>
                <c:pt idx="0">
                  <c:v>0.61299999999999999</c:v>
                </c:pt>
                <c:pt idx="1">
                  <c:v>-2.0790000000000002</c:v>
                </c:pt>
                <c:pt idx="2">
                  <c:v>-3.6469999999999998</c:v>
                </c:pt>
                <c:pt idx="3">
                  <c:v>-4.0030000000000001</c:v>
                </c:pt>
                <c:pt idx="4">
                  <c:v>-7.4269999999999996</c:v>
                </c:pt>
                <c:pt idx="5">
                  <c:v>-6.0270000000000001</c:v>
                </c:pt>
                <c:pt idx="6">
                  <c:v>-3.1160000000000001</c:v>
                </c:pt>
                <c:pt idx="7">
                  <c:v>-2.7850000000000001</c:v>
                </c:pt>
                <c:pt idx="8">
                  <c:v>-2.5129999999999999</c:v>
                </c:pt>
                <c:pt idx="9">
                  <c:v>-5.7190000000000003</c:v>
                </c:pt>
                <c:pt idx="10">
                  <c:v>-2.8919999999999999</c:v>
                </c:pt>
                <c:pt idx="11">
                  <c:v>-4.3220000000000001</c:v>
                </c:pt>
                <c:pt idx="12">
                  <c:v>-6.702</c:v>
                </c:pt>
                <c:pt idx="13">
                  <c:v>-6.9850000000000003</c:v>
                </c:pt>
                <c:pt idx="14">
                  <c:v>-4.2469999999999999</c:v>
                </c:pt>
                <c:pt idx="15">
                  <c:v>-5.548</c:v>
                </c:pt>
                <c:pt idx="16">
                  <c:v>-5.375</c:v>
                </c:pt>
                <c:pt idx="17">
                  <c:v>-4.0229999999999997</c:v>
                </c:pt>
                <c:pt idx="18">
                  <c:v>-1.8089999999999999</c:v>
                </c:pt>
                <c:pt idx="19">
                  <c:v>-2.62</c:v>
                </c:pt>
                <c:pt idx="20">
                  <c:v>-0.91300000000000003</c:v>
                </c:pt>
                <c:pt idx="21">
                  <c:v>-0.79400000000000004</c:v>
                </c:pt>
                <c:pt idx="22">
                  <c:v>-0.41099999999999998</c:v>
                </c:pt>
                <c:pt idx="23">
                  <c:v>-1.284</c:v>
                </c:pt>
                <c:pt idx="24">
                  <c:v>0.47199999999999998</c:v>
                </c:pt>
                <c:pt idx="25">
                  <c:v>2.9359999999999999</c:v>
                </c:pt>
                <c:pt idx="26">
                  <c:v>-0.85399999999999998</c:v>
                </c:pt>
                <c:pt idx="27">
                  <c:v>-2.9470000000000001</c:v>
                </c:pt>
              </c:numCache>
            </c:numRef>
          </c:val>
          <c:smooth val="0"/>
          <c:extLst>
            <c:ext xmlns:c16="http://schemas.microsoft.com/office/drawing/2014/chart" uri="{C3380CC4-5D6E-409C-BE32-E72D297353CC}">
              <c16:uniqueId val="{00000000-009C-4D18-80E8-B2370271361F}"/>
            </c:ext>
          </c:extLst>
        </c:ser>
        <c:ser>
          <c:idx val="1"/>
          <c:order val="1"/>
          <c:tx>
            <c:v>Germany</c:v>
          </c:tx>
          <c:spPr>
            <a:ln w="28575" cap="rnd">
              <a:solidFill>
                <a:schemeClr val="accent5"/>
              </a:solidFill>
              <a:round/>
            </a:ln>
            <a:effectLst/>
          </c:spPr>
          <c:marker>
            <c:symbol val="none"/>
          </c:marker>
          <c:cat>
            <c:numRef>
              <c:f>'Raw data Eikon'!$DP$10:$DP$37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Eikon'!$DR$10:$DR$37</c:f>
              <c:numCache>
                <c:formatCode>General</c:formatCode>
                <c:ptCount val="28"/>
                <c:pt idx="0">
                  <c:v>-1.246</c:v>
                </c:pt>
                <c:pt idx="1">
                  <c:v>-0.67600000000000005</c:v>
                </c:pt>
                <c:pt idx="2">
                  <c:v>-0.51</c:v>
                </c:pt>
                <c:pt idx="3">
                  <c:v>-0.71099999999999997</c:v>
                </c:pt>
                <c:pt idx="4">
                  <c:v>-1.4219999999999999</c:v>
                </c:pt>
                <c:pt idx="5">
                  <c:v>-1.7609999999999999</c:v>
                </c:pt>
                <c:pt idx="6">
                  <c:v>-0.36799999999999999</c:v>
                </c:pt>
                <c:pt idx="7">
                  <c:v>1.891</c:v>
                </c:pt>
                <c:pt idx="8">
                  <c:v>1.4139999999999999</c:v>
                </c:pt>
                <c:pt idx="9">
                  <c:v>4.5199999999999996</c:v>
                </c:pt>
                <c:pt idx="10">
                  <c:v>4.673</c:v>
                </c:pt>
                <c:pt idx="11">
                  <c:v>5.7720000000000002</c:v>
                </c:pt>
                <c:pt idx="12">
                  <c:v>6.8609999999999998</c:v>
                </c:pt>
                <c:pt idx="13">
                  <c:v>5.6920000000000002</c:v>
                </c:pt>
                <c:pt idx="14">
                  <c:v>5.8360000000000003</c:v>
                </c:pt>
                <c:pt idx="15">
                  <c:v>5.7439999999999998</c:v>
                </c:pt>
                <c:pt idx="16">
                  <c:v>6.2130000000000001</c:v>
                </c:pt>
                <c:pt idx="17">
                  <c:v>7.1289999999999996</c:v>
                </c:pt>
                <c:pt idx="18">
                  <c:v>6.5570000000000004</c:v>
                </c:pt>
                <c:pt idx="19">
                  <c:v>7.2039999999999997</c:v>
                </c:pt>
                <c:pt idx="20">
                  <c:v>8.6010000000000009</c:v>
                </c:pt>
                <c:pt idx="21">
                  <c:v>8.5079999999999991</c:v>
                </c:pt>
                <c:pt idx="22">
                  <c:v>7.83</c:v>
                </c:pt>
                <c:pt idx="23">
                  <c:v>7.95</c:v>
                </c:pt>
                <c:pt idx="24">
                  <c:v>7.569</c:v>
                </c:pt>
                <c:pt idx="25">
                  <c:v>7.0890000000000004</c:v>
                </c:pt>
                <c:pt idx="26">
                  <c:v>7.4290000000000003</c:v>
                </c:pt>
                <c:pt idx="27">
                  <c:v>5.867</c:v>
                </c:pt>
              </c:numCache>
            </c:numRef>
          </c:val>
          <c:smooth val="0"/>
          <c:extLst>
            <c:ext xmlns:c16="http://schemas.microsoft.com/office/drawing/2014/chart" uri="{C3380CC4-5D6E-409C-BE32-E72D297353CC}">
              <c16:uniqueId val="{00000001-009C-4D18-80E8-B2370271361F}"/>
            </c:ext>
          </c:extLst>
        </c:ser>
        <c:ser>
          <c:idx val="2"/>
          <c:order val="2"/>
          <c:tx>
            <c:v>Hungary</c:v>
          </c:tx>
          <c:spPr>
            <a:ln w="28575" cap="rnd">
              <a:solidFill>
                <a:schemeClr val="accent2"/>
              </a:solidFill>
              <a:round/>
            </a:ln>
            <a:effectLst/>
          </c:spPr>
          <c:marker>
            <c:symbol val="none"/>
          </c:marker>
          <c:cat>
            <c:numRef>
              <c:f>'Raw data Eikon'!$DP$10:$DP$37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Eikon'!$DS$10:$DS$37</c:f>
              <c:numCache>
                <c:formatCode>General</c:formatCode>
                <c:ptCount val="28"/>
                <c:pt idx="0">
                  <c:v>-3.4929999999999999</c:v>
                </c:pt>
                <c:pt idx="1">
                  <c:v>-3.83</c:v>
                </c:pt>
                <c:pt idx="2">
                  <c:v>-4.0599999999999996</c:v>
                </c:pt>
                <c:pt idx="3">
                  <c:v>-7.0659999999999998</c:v>
                </c:pt>
                <c:pt idx="4">
                  <c:v>-7.89</c:v>
                </c:pt>
                <c:pt idx="5">
                  <c:v>-8.5030000000000001</c:v>
                </c:pt>
                <c:pt idx="6">
                  <c:v>-5.8239999999999998</c:v>
                </c:pt>
                <c:pt idx="7">
                  <c:v>-6.3440000000000003</c:v>
                </c:pt>
                <c:pt idx="8">
                  <c:v>-7.9850000000000003</c:v>
                </c:pt>
                <c:pt idx="9">
                  <c:v>-8.5419999999999998</c:v>
                </c:pt>
                <c:pt idx="10">
                  <c:v>-7.2030000000000003</c:v>
                </c:pt>
                <c:pt idx="11">
                  <c:v>-7.4619999999999997</c:v>
                </c:pt>
                <c:pt idx="12">
                  <c:v>-7.383</c:v>
                </c:pt>
                <c:pt idx="13">
                  <c:v>-7.2649999999999997</c:v>
                </c:pt>
                <c:pt idx="14">
                  <c:v>-0.79900000000000004</c:v>
                </c:pt>
                <c:pt idx="15">
                  <c:v>0.19400000000000001</c:v>
                </c:pt>
                <c:pt idx="16">
                  <c:v>0.46600000000000003</c:v>
                </c:pt>
                <c:pt idx="17">
                  <c:v>1.5509999999999999</c:v>
                </c:pt>
                <c:pt idx="18">
                  <c:v>3.47</c:v>
                </c:pt>
                <c:pt idx="19">
                  <c:v>1.208</c:v>
                </c:pt>
                <c:pt idx="20">
                  <c:v>2.3490000000000002</c:v>
                </c:pt>
                <c:pt idx="21">
                  <c:v>4.4809999999999999</c:v>
                </c:pt>
                <c:pt idx="22">
                  <c:v>2</c:v>
                </c:pt>
                <c:pt idx="23">
                  <c:v>0.159</c:v>
                </c:pt>
                <c:pt idx="24">
                  <c:v>-0.69599999999999995</c:v>
                </c:pt>
                <c:pt idx="25">
                  <c:v>-1.587</c:v>
                </c:pt>
                <c:pt idx="26">
                  <c:v>-0.94599999999999995</c:v>
                </c:pt>
                <c:pt idx="27">
                  <c:v>-1.3160000000000001</c:v>
                </c:pt>
              </c:numCache>
            </c:numRef>
          </c:val>
          <c:smooth val="0"/>
          <c:extLst>
            <c:ext xmlns:c16="http://schemas.microsoft.com/office/drawing/2014/chart" uri="{C3380CC4-5D6E-409C-BE32-E72D297353CC}">
              <c16:uniqueId val="{00000002-009C-4D18-80E8-B2370271361F}"/>
            </c:ext>
          </c:extLst>
        </c:ser>
        <c:ser>
          <c:idx val="3"/>
          <c:order val="3"/>
          <c:tx>
            <c:v>UK</c:v>
          </c:tx>
          <c:spPr>
            <a:ln w="28575" cap="rnd">
              <a:solidFill>
                <a:srgbClr val="7030A0"/>
              </a:solidFill>
              <a:round/>
            </a:ln>
            <a:effectLst/>
          </c:spPr>
          <c:marker>
            <c:symbol val="none"/>
          </c:marker>
          <c:cat>
            <c:numRef>
              <c:f>'Raw data Eikon'!$DP$10:$DP$37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Eikon'!$DT$10:$DT$37</c:f>
              <c:numCache>
                <c:formatCode>General</c:formatCode>
                <c:ptCount val="28"/>
                <c:pt idx="0">
                  <c:v>-0.63100000000000001</c:v>
                </c:pt>
                <c:pt idx="1">
                  <c:v>-0.52300000000000002</c:v>
                </c:pt>
                <c:pt idx="2">
                  <c:v>-0.252</c:v>
                </c:pt>
                <c:pt idx="3">
                  <c:v>-0.66300000000000003</c:v>
                </c:pt>
                <c:pt idx="4">
                  <c:v>-2.5129999999999999</c:v>
                </c:pt>
                <c:pt idx="5">
                  <c:v>-2.1869999999999998</c:v>
                </c:pt>
                <c:pt idx="6">
                  <c:v>-1.97</c:v>
                </c:pt>
                <c:pt idx="7">
                  <c:v>-2.1059999999999999</c:v>
                </c:pt>
                <c:pt idx="8">
                  <c:v>-1.794</c:v>
                </c:pt>
                <c:pt idx="9">
                  <c:v>-2.3220000000000001</c:v>
                </c:pt>
                <c:pt idx="10">
                  <c:v>-1.9139999999999999</c:v>
                </c:pt>
                <c:pt idx="11">
                  <c:v>-2.8090000000000002</c:v>
                </c:pt>
                <c:pt idx="12">
                  <c:v>-3.3919999999999999</c:v>
                </c:pt>
                <c:pt idx="13">
                  <c:v>-3.8679999999999999</c:v>
                </c:pt>
                <c:pt idx="14">
                  <c:v>-3.2280000000000002</c:v>
                </c:pt>
                <c:pt idx="15">
                  <c:v>-3.07</c:v>
                </c:pt>
                <c:pt idx="16">
                  <c:v>-1.905</c:v>
                </c:pt>
                <c:pt idx="17">
                  <c:v>-3.4769999999999999</c:v>
                </c:pt>
                <c:pt idx="18">
                  <c:v>-4.7699999999999996</c:v>
                </c:pt>
                <c:pt idx="19">
                  <c:v>-5.1109999999999998</c:v>
                </c:pt>
                <c:pt idx="20">
                  <c:v>-5.165</c:v>
                </c:pt>
                <c:pt idx="21">
                  <c:v>-5.3259999999999996</c:v>
                </c:pt>
                <c:pt idx="22">
                  <c:v>-3.6309999999999998</c:v>
                </c:pt>
                <c:pt idx="23">
                  <c:v>-3.8780000000000001</c:v>
                </c:pt>
                <c:pt idx="24">
                  <c:v>-2.6680000000000001</c:v>
                </c:pt>
                <c:pt idx="25">
                  <c:v>-2.5019999999999998</c:v>
                </c:pt>
                <c:pt idx="26">
                  <c:v>-2.5870000000000002</c:v>
                </c:pt>
                <c:pt idx="27">
                  <c:v>-5.4630000000000001</c:v>
                </c:pt>
              </c:numCache>
            </c:numRef>
          </c:val>
          <c:smooth val="0"/>
          <c:extLst>
            <c:ext xmlns:c16="http://schemas.microsoft.com/office/drawing/2014/chart" uri="{C3380CC4-5D6E-409C-BE32-E72D297353CC}">
              <c16:uniqueId val="{00000003-009C-4D18-80E8-B2370271361F}"/>
            </c:ext>
          </c:extLst>
        </c:ser>
        <c:ser>
          <c:idx val="4"/>
          <c:order val="4"/>
          <c:tx>
            <c:v>Czechia</c:v>
          </c:tx>
          <c:spPr>
            <a:ln w="28575" cap="rnd">
              <a:solidFill>
                <a:srgbClr val="C00000"/>
              </a:solidFill>
              <a:round/>
            </a:ln>
            <a:effectLst/>
          </c:spPr>
          <c:marker>
            <c:symbol val="none"/>
          </c:marker>
          <c:cat>
            <c:numRef>
              <c:f>'Raw data Eikon'!$DP$10:$DP$37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Eikon'!$DU$10:$DU$37</c:f>
              <c:numCache>
                <c:formatCode>General</c:formatCode>
                <c:ptCount val="28"/>
                <c:pt idx="0">
                  <c:v>-2.2759999999999998</c:v>
                </c:pt>
                <c:pt idx="1">
                  <c:v>-6.1150000000000002</c:v>
                </c:pt>
                <c:pt idx="2">
                  <c:v>-5.7350000000000003</c:v>
                </c:pt>
                <c:pt idx="3">
                  <c:v>-1.8779999999999999</c:v>
                </c:pt>
                <c:pt idx="4">
                  <c:v>-2.246</c:v>
                </c:pt>
                <c:pt idx="5">
                  <c:v>-4.3949999999999996</c:v>
                </c:pt>
                <c:pt idx="6">
                  <c:v>-4.8259999999999996</c:v>
                </c:pt>
                <c:pt idx="7">
                  <c:v>-5.0679999999999996</c:v>
                </c:pt>
                <c:pt idx="8">
                  <c:v>-5.6890000000000001</c:v>
                </c:pt>
                <c:pt idx="9">
                  <c:v>-3.7160000000000002</c:v>
                </c:pt>
                <c:pt idx="10">
                  <c:v>-2.0920000000000001</c:v>
                </c:pt>
                <c:pt idx="11">
                  <c:v>-2.4529999999999998</c:v>
                </c:pt>
                <c:pt idx="12">
                  <c:v>-4.5890000000000004</c:v>
                </c:pt>
                <c:pt idx="13">
                  <c:v>-1.861</c:v>
                </c:pt>
                <c:pt idx="14">
                  <c:v>-2.2559999999999998</c:v>
                </c:pt>
                <c:pt idx="15">
                  <c:v>-3.5510000000000002</c:v>
                </c:pt>
                <c:pt idx="16">
                  <c:v>-2.0870000000000002</c:v>
                </c:pt>
                <c:pt idx="17">
                  <c:v>-1.548</c:v>
                </c:pt>
                <c:pt idx="18">
                  <c:v>-0.52600000000000002</c:v>
                </c:pt>
                <c:pt idx="19">
                  <c:v>0.18099999999999999</c:v>
                </c:pt>
                <c:pt idx="20">
                  <c:v>0.44900000000000001</c:v>
                </c:pt>
                <c:pt idx="21">
                  <c:v>1.776</c:v>
                </c:pt>
                <c:pt idx="22">
                  <c:v>1.5469999999999999</c:v>
                </c:pt>
                <c:pt idx="23">
                  <c:v>0.44600000000000001</c:v>
                </c:pt>
                <c:pt idx="24">
                  <c:v>0.33100000000000002</c:v>
                </c:pt>
                <c:pt idx="25">
                  <c:v>3.5739999999999998</c:v>
                </c:pt>
                <c:pt idx="26">
                  <c:v>-0.79</c:v>
                </c:pt>
                <c:pt idx="27">
                  <c:v>-0.71599999999999997</c:v>
                </c:pt>
              </c:numCache>
            </c:numRef>
          </c:val>
          <c:smooth val="0"/>
          <c:extLst>
            <c:ext xmlns:c16="http://schemas.microsoft.com/office/drawing/2014/chart" uri="{C3380CC4-5D6E-409C-BE32-E72D297353CC}">
              <c16:uniqueId val="{00000004-009C-4D18-80E8-B2370271361F}"/>
            </c:ext>
          </c:extLst>
        </c:ser>
        <c:dLbls>
          <c:showLegendKey val="0"/>
          <c:showVal val="0"/>
          <c:showCatName val="0"/>
          <c:showSerName val="0"/>
          <c:showPercent val="0"/>
          <c:showBubbleSize val="0"/>
        </c:dLbls>
        <c:marker val="1"/>
        <c:smooth val="0"/>
        <c:axId val="227792672"/>
        <c:axId val="227786432"/>
      </c:lineChart>
      <c:catAx>
        <c:axId val="22779267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227786432"/>
        <c:crosses val="autoZero"/>
        <c:auto val="1"/>
        <c:lblAlgn val="ctr"/>
        <c:lblOffset val="100"/>
        <c:tickLblSkip val="2"/>
        <c:noMultiLvlLbl val="0"/>
      </c:catAx>
      <c:valAx>
        <c:axId val="227786432"/>
        <c:scaling>
          <c:orientation val="minMax"/>
        </c:scaling>
        <c:delete val="0"/>
        <c:axPos val="l"/>
        <c:majorGridlines>
          <c:spPr>
            <a:ln w="9525" cap="flat" cmpd="sng" algn="ctr">
              <a:solidFill>
                <a:schemeClr val="tx1">
                  <a:lumMod val="15000"/>
                  <a:lumOff val="85000"/>
                  <a:alpha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227792672"/>
        <c:crosses val="autoZero"/>
        <c:crossBetween val="between"/>
      </c:valAx>
      <c:valAx>
        <c:axId val="227781440"/>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227795584"/>
        <c:crosses val="max"/>
        <c:crossBetween val="between"/>
      </c:valAx>
      <c:catAx>
        <c:axId val="227795584"/>
        <c:scaling>
          <c:orientation val="minMax"/>
        </c:scaling>
        <c:delete val="1"/>
        <c:axPos val="b"/>
        <c:majorTickMark val="out"/>
        <c:minorTickMark val="none"/>
        <c:tickLblPos val="nextTo"/>
        <c:crossAx val="22778144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ysClr val="window" lastClr="FFFFFF"/>
    </a:solidFill>
    <a:ln>
      <a:noFill/>
    </a:ln>
    <a:effectLst/>
  </c:spPr>
  <c:txPr>
    <a:bodyPr/>
    <a:lstStyle/>
    <a:p>
      <a:pPr>
        <a:defRPr/>
      </a:pPr>
      <a:endParaRPr lang="de-DE"/>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500"/>
        <c:axId val="1283564415"/>
        <c:axId val="1283562335"/>
        <c:extLst>
          <c:ext xmlns:c15="http://schemas.microsoft.com/office/drawing/2012/chart" uri="{02D57815-91ED-43cb-92C2-25804820EDAC}">
            <c15:filteredBarSeries>
              <c15:ser>
                <c:idx val="5"/>
                <c:order val="5"/>
                <c:spPr>
                  <a:solidFill>
                    <a:schemeClr val="accent3">
                      <a:alpha val="50000"/>
                    </a:schemeClr>
                  </a:solidFill>
                  <a:ln>
                    <a:noFill/>
                  </a:ln>
                  <a:effectLst/>
                </c:spPr>
                <c:invertIfNegative val="0"/>
                <c:dPt>
                  <c:idx val="4"/>
                  <c:invertIfNegative val="0"/>
                  <c:bubble3D val="0"/>
                  <c:spPr>
                    <a:solidFill>
                      <a:schemeClr val="accent3">
                        <a:alpha val="50000"/>
                      </a:schemeClr>
                    </a:solidFill>
                    <a:ln>
                      <a:noFill/>
                    </a:ln>
                    <a:effectLst/>
                  </c:spPr>
                  <c:extLst>
                    <c:ext xmlns:c16="http://schemas.microsoft.com/office/drawing/2014/chart" uri="{C3380CC4-5D6E-409C-BE32-E72D297353CC}">
                      <c16:uniqueId val="{00000006-FFAD-4C5E-89D4-00CD7414A300}"/>
                    </c:ext>
                  </c:extLst>
                </c:dPt>
                <c:dPt>
                  <c:idx val="13"/>
                  <c:invertIfNegative val="0"/>
                  <c:bubble3D val="0"/>
                  <c:spPr>
                    <a:solidFill>
                      <a:schemeClr val="accent3">
                        <a:alpha val="50000"/>
                      </a:schemeClr>
                    </a:solidFill>
                    <a:ln>
                      <a:noFill/>
                    </a:ln>
                    <a:effectLst/>
                  </c:spPr>
                  <c:extLst>
                    <c:ext xmlns:c16="http://schemas.microsoft.com/office/drawing/2014/chart" uri="{C3380CC4-5D6E-409C-BE32-E72D297353CC}">
                      <c16:uniqueId val="{00000008-FFAD-4C5E-89D4-00CD7414A300}"/>
                    </c:ext>
                  </c:extLst>
                </c:dPt>
                <c:dPt>
                  <c:idx val="24"/>
                  <c:invertIfNegative val="0"/>
                  <c:bubble3D val="0"/>
                  <c:spPr>
                    <a:solidFill>
                      <a:schemeClr val="accent3">
                        <a:alpha val="50000"/>
                      </a:schemeClr>
                    </a:solidFill>
                    <a:ln>
                      <a:noFill/>
                    </a:ln>
                    <a:effectLst/>
                  </c:spPr>
                  <c:extLst>
                    <c:ext xmlns:c16="http://schemas.microsoft.com/office/drawing/2014/chart" uri="{C3380CC4-5D6E-409C-BE32-E72D297353CC}">
                      <c16:uniqueId val="{0000000A-FFAD-4C5E-89D4-00CD7414A300}"/>
                    </c:ext>
                  </c:extLst>
                </c:dPt>
                <c:dPt>
                  <c:idx val="25"/>
                  <c:invertIfNegative val="0"/>
                  <c:bubble3D val="0"/>
                  <c:spPr>
                    <a:solidFill>
                      <a:schemeClr val="accent3">
                        <a:alpha val="50000"/>
                      </a:schemeClr>
                    </a:solidFill>
                    <a:ln>
                      <a:noFill/>
                    </a:ln>
                    <a:effectLst/>
                  </c:spPr>
                  <c:extLst>
                    <c:ext xmlns:c16="http://schemas.microsoft.com/office/drawing/2014/chart" uri="{C3380CC4-5D6E-409C-BE32-E72D297353CC}">
                      <c16:uniqueId val="{0000000C-FFAD-4C5E-89D4-00CD7414A300}"/>
                    </c:ext>
                  </c:extLst>
                </c:dPt>
                <c:val>
                  <c:numRef>
                    <c:extLst>
                      <c:ext uri="{02D57815-91ED-43cb-92C2-25804820EDAC}">
                        <c15:formulaRef>
                          <c15:sqref>'Data Analysis'!$O$6:$O$33</c15:sqref>
                        </c15:formulaRef>
                      </c:ext>
                    </c:extLst>
                    <c:numCache>
                      <c:formatCode>General</c:formatCode>
                      <c:ptCount val="28"/>
                      <c:pt idx="0">
                        <c:v>0</c:v>
                      </c:pt>
                      <c:pt idx="1">
                        <c:v>0</c:v>
                      </c:pt>
                      <c:pt idx="2">
                        <c:v>0</c:v>
                      </c:pt>
                      <c:pt idx="3">
                        <c:v>0</c:v>
                      </c:pt>
                      <c:pt idx="4">
                        <c:v>1</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1</c:v>
                      </c:pt>
                      <c:pt idx="26">
                        <c:v>0</c:v>
                      </c:pt>
                    </c:numCache>
                  </c:numRef>
                </c:val>
                <c:extLst>
                  <c:ext xmlns:c16="http://schemas.microsoft.com/office/drawing/2014/chart" uri="{C3380CC4-5D6E-409C-BE32-E72D297353CC}">
                    <c16:uniqueId val="{0000000D-FFAD-4C5E-89D4-00CD7414A300}"/>
                  </c:ext>
                </c:extLst>
              </c15:ser>
            </c15:filteredBarSeries>
          </c:ext>
        </c:extLst>
      </c:barChart>
      <c:lineChart>
        <c:grouping val="standard"/>
        <c:varyColors val="0"/>
        <c:ser>
          <c:idx val="0"/>
          <c:order val="0"/>
          <c:tx>
            <c:strRef>
              <c:f>'Data Analysis'!$B$40</c:f>
              <c:strCache>
                <c:ptCount val="1"/>
                <c:pt idx="0">
                  <c:v>Poland</c:v>
                </c:pt>
              </c:strCache>
            </c:strRef>
          </c:tx>
          <c:spPr>
            <a:ln w="28575" cap="rnd">
              <a:solidFill>
                <a:schemeClr val="accent6"/>
              </a:solidFill>
              <a:round/>
            </a:ln>
            <a:effectLst/>
          </c:spPr>
          <c:marker>
            <c:symbol val="none"/>
          </c:marker>
          <c:cat>
            <c:numRef>
              <c:f>'Data Analysis'!$A$41:$A$67</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'Raw data Eikon'!$DX$10:$DX$37</c:f>
              <c:numCache>
                <c:formatCode>General</c:formatCode>
                <c:ptCount val="28"/>
                <c:pt idx="0">
                  <c:v>14957.023999999999</c:v>
                </c:pt>
                <c:pt idx="1">
                  <c:v>18018.686000000002</c:v>
                </c:pt>
                <c:pt idx="2">
                  <c:v>20669.498</c:v>
                </c:pt>
                <c:pt idx="3">
                  <c:v>28276.35</c:v>
                </c:pt>
                <c:pt idx="4">
                  <c:v>27314.255000000001</c:v>
                </c:pt>
                <c:pt idx="5">
                  <c:v>27469.379000000001</c:v>
                </c:pt>
                <c:pt idx="6">
                  <c:v>26563.087</c:v>
                </c:pt>
                <c:pt idx="7">
                  <c:v>29783.863000000001</c:v>
                </c:pt>
                <c:pt idx="8">
                  <c:v>33958.964</c:v>
                </c:pt>
                <c:pt idx="9">
                  <c:v>36772.762999999999</c:v>
                </c:pt>
                <c:pt idx="10">
                  <c:v>42560.656000000003</c:v>
                </c:pt>
                <c:pt idx="11">
                  <c:v>48473.947999999997</c:v>
                </c:pt>
                <c:pt idx="12">
                  <c:v>65724.835000000006</c:v>
                </c:pt>
                <c:pt idx="13">
                  <c:v>62183.607000000004</c:v>
                </c:pt>
                <c:pt idx="14">
                  <c:v>79521.600000000006</c:v>
                </c:pt>
                <c:pt idx="15">
                  <c:v>93472.504000000001</c:v>
                </c:pt>
                <c:pt idx="16">
                  <c:v>97712.434999999998</c:v>
                </c:pt>
                <c:pt idx="17">
                  <c:v>108902.204</c:v>
                </c:pt>
                <c:pt idx="18">
                  <c:v>106221.49099999999</c:v>
                </c:pt>
                <c:pt idx="19">
                  <c:v>100452.42</c:v>
                </c:pt>
                <c:pt idx="20">
                  <c:v>94902.63</c:v>
                </c:pt>
                <c:pt idx="21">
                  <c:v>114328.539</c:v>
                </c:pt>
                <c:pt idx="22">
                  <c:v>113267.368</c:v>
                </c:pt>
                <c:pt idx="23">
                  <c:v>116956.636</c:v>
                </c:pt>
                <c:pt idx="24">
                  <c:v>128392.158</c:v>
                </c:pt>
                <c:pt idx="25">
                  <c:v>154219.19200000001</c:v>
                </c:pt>
                <c:pt idx="26">
                  <c:v>166030.18599999999</c:v>
                </c:pt>
                <c:pt idx="27">
                  <c:v>151603</c:v>
                </c:pt>
              </c:numCache>
            </c:numRef>
          </c:val>
          <c:smooth val="0"/>
          <c:extLst>
            <c:ext xmlns:c16="http://schemas.microsoft.com/office/drawing/2014/chart" uri="{C3380CC4-5D6E-409C-BE32-E72D297353CC}">
              <c16:uniqueId val="{00000000-FFAD-4C5E-89D4-00CD7414A300}"/>
            </c:ext>
          </c:extLst>
        </c:ser>
        <c:ser>
          <c:idx val="1"/>
          <c:order val="1"/>
          <c:tx>
            <c:strRef>
              <c:f>'Data Analysis'!$C$40</c:f>
              <c:strCache>
                <c:ptCount val="1"/>
                <c:pt idx="0">
                  <c:v>Germany</c:v>
                </c:pt>
              </c:strCache>
            </c:strRef>
          </c:tx>
          <c:spPr>
            <a:ln w="28575" cap="rnd">
              <a:solidFill>
                <a:schemeClr val="accent5"/>
              </a:solidFill>
              <a:round/>
            </a:ln>
            <a:effectLst/>
          </c:spPr>
          <c:marker>
            <c:symbol val="none"/>
          </c:marker>
          <c:cat>
            <c:numRef>
              <c:f>'Data Analysis'!$A$41:$A$67</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'Raw data Eikon'!$DY$10:$DY$37</c:f>
              <c:numCache>
                <c:formatCode>General</c:formatCode>
                <c:ptCount val="28"/>
                <c:pt idx="0">
                  <c:v>121816.08199999999</c:v>
                </c:pt>
                <c:pt idx="1">
                  <c:v>118323.129</c:v>
                </c:pt>
                <c:pt idx="2">
                  <c:v>105207.935</c:v>
                </c:pt>
                <c:pt idx="3">
                  <c:v>108265.125</c:v>
                </c:pt>
                <c:pt idx="4">
                  <c:v>93407.191999999995</c:v>
                </c:pt>
                <c:pt idx="5">
                  <c:v>87496.869000000006</c:v>
                </c:pt>
                <c:pt idx="6">
                  <c:v>82131.888000000006</c:v>
                </c:pt>
                <c:pt idx="7">
                  <c:v>89142.540999999997</c:v>
                </c:pt>
                <c:pt idx="8">
                  <c:v>96835.206000000006</c:v>
                </c:pt>
                <c:pt idx="9">
                  <c:v>97169.967999999993</c:v>
                </c:pt>
                <c:pt idx="10">
                  <c:v>101675.92</c:v>
                </c:pt>
                <c:pt idx="11">
                  <c:v>111637.06</c:v>
                </c:pt>
                <c:pt idx="12">
                  <c:v>135932.29199999999</c:v>
                </c:pt>
                <c:pt idx="13">
                  <c:v>138564.42600000001</c:v>
                </c:pt>
                <c:pt idx="14">
                  <c:v>179040.277</c:v>
                </c:pt>
                <c:pt idx="15">
                  <c:v>215977.93599999999</c:v>
                </c:pt>
                <c:pt idx="16">
                  <c:v>234104.08499999999</c:v>
                </c:pt>
                <c:pt idx="17">
                  <c:v>248856.49</c:v>
                </c:pt>
                <c:pt idx="18">
                  <c:v>198535.166</c:v>
                </c:pt>
                <c:pt idx="19">
                  <c:v>193484.75899999999</c:v>
                </c:pt>
                <c:pt idx="20">
                  <c:v>173730.93100000001</c:v>
                </c:pt>
                <c:pt idx="21">
                  <c:v>184031.34</c:v>
                </c:pt>
                <c:pt idx="22">
                  <c:v>199983.07</c:v>
                </c:pt>
                <c:pt idx="23">
                  <c:v>198027.06200000001</c:v>
                </c:pt>
                <c:pt idx="24">
                  <c:v>224027.96100000001</c:v>
                </c:pt>
                <c:pt idx="25">
                  <c:v>268408.603</c:v>
                </c:pt>
                <c:pt idx="26">
                  <c:v>295736.21899999998</c:v>
                </c:pt>
                <c:pt idx="27">
                  <c:v>273031</c:v>
                </c:pt>
              </c:numCache>
            </c:numRef>
          </c:val>
          <c:smooth val="0"/>
          <c:extLst>
            <c:ext xmlns:c16="http://schemas.microsoft.com/office/drawing/2014/chart" uri="{C3380CC4-5D6E-409C-BE32-E72D297353CC}">
              <c16:uniqueId val="{00000001-FFAD-4C5E-89D4-00CD7414A300}"/>
            </c:ext>
          </c:extLst>
        </c:ser>
        <c:ser>
          <c:idx val="2"/>
          <c:order val="2"/>
          <c:tx>
            <c:strRef>
              <c:f>'Data Analysis'!$D$40</c:f>
              <c:strCache>
                <c:ptCount val="1"/>
                <c:pt idx="0">
                  <c:v>Hungary</c:v>
                </c:pt>
              </c:strCache>
            </c:strRef>
          </c:tx>
          <c:spPr>
            <a:ln w="28575" cap="rnd">
              <a:solidFill>
                <a:schemeClr val="accent2"/>
              </a:solidFill>
              <a:round/>
            </a:ln>
            <a:effectLst/>
          </c:spPr>
          <c:marker>
            <c:symbol val="none"/>
          </c:marker>
          <c:cat>
            <c:numRef>
              <c:f>'Data Analysis'!$A$41:$A$67</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'Raw data Eikon'!$DZ$10:$DZ$37</c:f>
              <c:numCache>
                <c:formatCode>0</c:formatCode>
                <c:ptCount val="28"/>
                <c:pt idx="0">
                  <c:v>12017.181</c:v>
                </c:pt>
                <c:pt idx="1">
                  <c:v>9757.4580000000005</c:v>
                </c:pt>
                <c:pt idx="2">
                  <c:v>8437.1759999999995</c:v>
                </c:pt>
                <c:pt idx="3">
                  <c:v>9347.7919999999995</c:v>
                </c:pt>
                <c:pt idx="4">
                  <c:v>10983.333000000001</c:v>
                </c:pt>
                <c:pt idx="5">
                  <c:v>11217.315000000001</c:v>
                </c:pt>
                <c:pt idx="6">
                  <c:v>10755.093000000001</c:v>
                </c:pt>
                <c:pt idx="7">
                  <c:v>10383.091</c:v>
                </c:pt>
                <c:pt idx="8">
                  <c:v>12793.545</c:v>
                </c:pt>
                <c:pt idx="9">
                  <c:v>15965.388999999999</c:v>
                </c:pt>
                <c:pt idx="10">
                  <c:v>18602.833999999999</c:v>
                </c:pt>
                <c:pt idx="11">
                  <c:v>21589.904999999999</c:v>
                </c:pt>
                <c:pt idx="12">
                  <c:v>24052.210999999999</c:v>
                </c:pt>
                <c:pt idx="13">
                  <c:v>33873.898999999998</c:v>
                </c:pt>
                <c:pt idx="14">
                  <c:v>44181.292999999998</c:v>
                </c:pt>
                <c:pt idx="15">
                  <c:v>44988.182999999997</c:v>
                </c:pt>
                <c:pt idx="16">
                  <c:v>48831.917999999998</c:v>
                </c:pt>
                <c:pt idx="17">
                  <c:v>44670.62</c:v>
                </c:pt>
                <c:pt idx="18">
                  <c:v>46508.014000000003</c:v>
                </c:pt>
                <c:pt idx="19">
                  <c:v>42019.881000000001</c:v>
                </c:pt>
                <c:pt idx="20">
                  <c:v>33124.288</c:v>
                </c:pt>
                <c:pt idx="21">
                  <c:v>25824.254000000001</c:v>
                </c:pt>
                <c:pt idx="22">
                  <c:v>28002.681</c:v>
                </c:pt>
                <c:pt idx="23">
                  <c:v>31366.581999999999</c:v>
                </c:pt>
                <c:pt idx="24">
                  <c:v>31831.003000000001</c:v>
                </c:pt>
                <c:pt idx="25">
                  <c:v>41349.415999999997</c:v>
                </c:pt>
                <c:pt idx="26">
                  <c:v>43483.375</c:v>
                </c:pt>
                <c:pt idx="27">
                  <c:v>28409.599999999999</c:v>
                </c:pt>
              </c:numCache>
            </c:numRef>
          </c:val>
          <c:smooth val="0"/>
          <c:extLst>
            <c:ext xmlns:c16="http://schemas.microsoft.com/office/drawing/2014/chart" uri="{C3380CC4-5D6E-409C-BE32-E72D297353CC}">
              <c16:uniqueId val="{00000002-FFAD-4C5E-89D4-00CD7414A300}"/>
            </c:ext>
          </c:extLst>
        </c:ser>
        <c:ser>
          <c:idx val="3"/>
          <c:order val="3"/>
          <c:tx>
            <c:strRef>
              <c:f>'Data Analysis'!$E$40</c:f>
              <c:strCache>
                <c:ptCount val="1"/>
                <c:pt idx="0">
                  <c:v>UK</c:v>
                </c:pt>
              </c:strCache>
            </c:strRef>
          </c:tx>
          <c:spPr>
            <a:ln w="28575" cap="rnd">
              <a:solidFill>
                <a:srgbClr val="7030A0"/>
              </a:solidFill>
              <a:round/>
            </a:ln>
            <a:effectLst/>
          </c:spPr>
          <c:marker>
            <c:symbol val="none"/>
          </c:marker>
          <c:cat>
            <c:numRef>
              <c:f>'Data Analysis'!$A$41:$A$67</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'Raw data Eikon'!$EA$10:$EA$37</c:f>
              <c:numCache>
                <c:formatCode>0</c:formatCode>
                <c:ptCount val="28"/>
                <c:pt idx="0">
                  <c:v>49144.184000000001</c:v>
                </c:pt>
                <c:pt idx="1">
                  <c:v>46700.021000000001</c:v>
                </c:pt>
                <c:pt idx="2">
                  <c:v>37662.300000000003</c:v>
                </c:pt>
                <c:pt idx="3">
                  <c:v>38829.796000000002</c:v>
                </c:pt>
                <c:pt idx="4">
                  <c:v>46188.288</c:v>
                </c:pt>
                <c:pt idx="5">
                  <c:v>50939.39</c:v>
                </c:pt>
                <c:pt idx="6">
                  <c:v>47417.468000000001</c:v>
                </c:pt>
                <c:pt idx="7">
                  <c:v>54959.281999999999</c:v>
                </c:pt>
                <c:pt idx="8">
                  <c:v>56349.680999999997</c:v>
                </c:pt>
                <c:pt idx="9">
                  <c:v>62138.195</c:v>
                </c:pt>
                <c:pt idx="10">
                  <c:v>59135.108</c:v>
                </c:pt>
                <c:pt idx="11">
                  <c:v>63823.576999999997</c:v>
                </c:pt>
                <c:pt idx="12">
                  <c:v>77715.466</c:v>
                </c:pt>
                <c:pt idx="13">
                  <c:v>64785.716</c:v>
                </c:pt>
                <c:pt idx="14">
                  <c:v>79453.490000000005</c:v>
                </c:pt>
                <c:pt idx="15">
                  <c:v>98025.46</c:v>
                </c:pt>
                <c:pt idx="16">
                  <c:v>109733.9</c:v>
                </c:pt>
                <c:pt idx="17">
                  <c:v>117156.977</c:v>
                </c:pt>
                <c:pt idx="18">
                  <c:v>118750.194</c:v>
                </c:pt>
                <c:pt idx="19">
                  <c:v>124487.425</c:v>
                </c:pt>
                <c:pt idx="20">
                  <c:v>148109.29999999999</c:v>
                </c:pt>
                <c:pt idx="21">
                  <c:v>134931.851</c:v>
                </c:pt>
                <c:pt idx="22">
                  <c:v>150857.674</c:v>
                </c:pt>
                <c:pt idx="23">
                  <c:v>172657.75</c:v>
                </c:pt>
                <c:pt idx="24">
                  <c:v>173569.19899999999</c:v>
                </c:pt>
                <c:pt idx="25">
                  <c:v>180054.101</c:v>
                </c:pt>
                <c:pt idx="26">
                  <c:v>194181.397</c:v>
                </c:pt>
                <c:pt idx="27">
                  <c:v>171551</c:v>
                </c:pt>
              </c:numCache>
            </c:numRef>
          </c:val>
          <c:smooth val="0"/>
          <c:extLst>
            <c:ext xmlns:c16="http://schemas.microsoft.com/office/drawing/2014/chart" uri="{C3380CC4-5D6E-409C-BE32-E72D297353CC}">
              <c16:uniqueId val="{00000003-FFAD-4C5E-89D4-00CD7414A300}"/>
            </c:ext>
          </c:extLst>
        </c:ser>
        <c:ser>
          <c:idx val="4"/>
          <c:order val="4"/>
          <c:tx>
            <c:strRef>
              <c:f>'Data Analysis'!$F$40</c:f>
              <c:strCache>
                <c:ptCount val="1"/>
                <c:pt idx="0">
                  <c:v>Czechia </c:v>
                </c:pt>
              </c:strCache>
            </c:strRef>
          </c:tx>
          <c:spPr>
            <a:ln w="28575" cap="rnd">
              <a:solidFill>
                <a:srgbClr val="C00000"/>
              </a:solidFill>
              <a:round/>
            </a:ln>
            <a:effectLst/>
          </c:spPr>
          <c:marker>
            <c:symbol val="none"/>
          </c:marker>
          <c:cat>
            <c:numRef>
              <c:f>'Data Analysis'!$A$41:$A$67</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'Raw data Eikon'!$EB$10:$EB$37</c:f>
              <c:numCache>
                <c:formatCode>0</c:formatCode>
                <c:ptCount val="28"/>
                <c:pt idx="0">
                  <c:v>14612.513999999999</c:v>
                </c:pt>
                <c:pt idx="1">
                  <c:v>13084.766</c:v>
                </c:pt>
                <c:pt idx="2">
                  <c:v>10035.803</c:v>
                </c:pt>
                <c:pt idx="3">
                  <c:v>12624.991</c:v>
                </c:pt>
                <c:pt idx="4">
                  <c:v>12935.556</c:v>
                </c:pt>
                <c:pt idx="5">
                  <c:v>13141.57</c:v>
                </c:pt>
                <c:pt idx="6">
                  <c:v>14463.995999999999</c:v>
                </c:pt>
                <c:pt idx="7">
                  <c:v>23707.071</c:v>
                </c:pt>
                <c:pt idx="8">
                  <c:v>26955.067999999999</c:v>
                </c:pt>
                <c:pt idx="9">
                  <c:v>28451.131000000001</c:v>
                </c:pt>
                <c:pt idx="10">
                  <c:v>29553.532999999999</c:v>
                </c:pt>
                <c:pt idx="11">
                  <c:v>31456.870999999999</c:v>
                </c:pt>
                <c:pt idx="12">
                  <c:v>34907.224999999999</c:v>
                </c:pt>
                <c:pt idx="13">
                  <c:v>37021.635000000002</c:v>
                </c:pt>
                <c:pt idx="14">
                  <c:v>41608.025999999998</c:v>
                </c:pt>
                <c:pt idx="15">
                  <c:v>42482.661</c:v>
                </c:pt>
                <c:pt idx="16">
                  <c:v>40283.017</c:v>
                </c:pt>
                <c:pt idx="17">
                  <c:v>44884.690999999999</c:v>
                </c:pt>
                <c:pt idx="18">
                  <c:v>56217.652000000002</c:v>
                </c:pt>
                <c:pt idx="19">
                  <c:v>54495.067999999999</c:v>
                </c:pt>
                <c:pt idx="20">
                  <c:v>64490.290999999997</c:v>
                </c:pt>
                <c:pt idx="21">
                  <c:v>85725.304000000004</c:v>
                </c:pt>
                <c:pt idx="22">
                  <c:v>147976.372</c:v>
                </c:pt>
                <c:pt idx="23">
                  <c:v>142511.753</c:v>
                </c:pt>
                <c:pt idx="24">
                  <c:v>149855.63500000001</c:v>
                </c:pt>
                <c:pt idx="25">
                  <c:v>166125.554</c:v>
                </c:pt>
                <c:pt idx="26">
                  <c:v>173617.579</c:v>
                </c:pt>
                <c:pt idx="27">
                  <c:v>142380</c:v>
                </c:pt>
              </c:numCache>
            </c:numRef>
          </c:val>
          <c:smooth val="0"/>
          <c:extLst>
            <c:ext xmlns:c16="http://schemas.microsoft.com/office/drawing/2014/chart" uri="{C3380CC4-5D6E-409C-BE32-E72D297353CC}">
              <c16:uniqueId val="{00000004-FFAD-4C5E-89D4-00CD7414A300}"/>
            </c:ext>
          </c:extLst>
        </c:ser>
        <c:dLbls>
          <c:showLegendKey val="0"/>
          <c:showVal val="0"/>
          <c:showCatName val="0"/>
          <c:showSerName val="0"/>
          <c:showPercent val="0"/>
          <c:showBubbleSize val="0"/>
        </c:dLbls>
        <c:marker val="1"/>
        <c:smooth val="0"/>
        <c:axId val="56962784"/>
        <c:axId val="637083423"/>
      </c:lineChart>
      <c:catAx>
        <c:axId val="56962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637083423"/>
        <c:crosses val="autoZero"/>
        <c:auto val="1"/>
        <c:lblAlgn val="ctr"/>
        <c:lblOffset val="100"/>
        <c:tickLblSkip val="2"/>
        <c:noMultiLvlLbl val="0"/>
      </c:catAx>
      <c:valAx>
        <c:axId val="637083423"/>
        <c:scaling>
          <c:orientation val="minMax"/>
        </c:scaling>
        <c:delete val="0"/>
        <c:axPos val="l"/>
        <c:majorGridlines>
          <c:spPr>
            <a:ln w="9525" cap="flat" cmpd="sng" algn="ctr">
              <a:solidFill>
                <a:schemeClr val="tx1">
                  <a:lumMod val="15000"/>
                  <a:lumOff val="85000"/>
                  <a:alpha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56962784"/>
        <c:crosses val="autoZero"/>
        <c:crossBetween val="between"/>
        <c:dispUnits>
          <c:builtInUnit val="thousands"/>
        </c:dispUnits>
      </c:valAx>
      <c:valAx>
        <c:axId val="1283562335"/>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1283564415"/>
        <c:crosses val="max"/>
        <c:crossBetween val="between"/>
      </c:valAx>
      <c:catAx>
        <c:axId val="1283564415"/>
        <c:scaling>
          <c:orientation val="minMax"/>
        </c:scaling>
        <c:delete val="1"/>
        <c:axPos val="b"/>
        <c:majorTickMark val="out"/>
        <c:minorTickMark val="none"/>
        <c:tickLblPos val="nextTo"/>
        <c:crossAx val="128356233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zero"/>
    <c:showDLblsOverMax val="0"/>
  </c:chart>
  <c:spPr>
    <a:solidFill>
      <a:schemeClr val="bg1"/>
    </a:solid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2"/>
          <c:order val="0"/>
          <c:tx>
            <c:v>Poland</c:v>
          </c:tx>
          <c:spPr>
            <a:ln w="28575" cap="rnd">
              <a:solidFill>
                <a:schemeClr val="accent6"/>
              </a:solidFill>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Extra'!$K$11:$K$18</c:f>
              <c:numCache>
                <c:formatCode>General</c:formatCode>
                <c:ptCount val="8"/>
                <c:pt idx="0">
                  <c:v>7.6589999999999998</c:v>
                </c:pt>
                <c:pt idx="1">
                  <c:v>6.2629999999999999</c:v>
                </c:pt>
                <c:pt idx="2">
                  <c:v>4.952</c:v>
                </c:pt>
                <c:pt idx="3">
                  <c:v>3.89</c:v>
                </c:pt>
                <c:pt idx="4">
                  <c:v>3.3119999999999998</c:v>
                </c:pt>
                <c:pt idx="5">
                  <c:v>3.2</c:v>
                </c:pt>
                <c:pt idx="6">
                  <c:v>3.3620000000000001</c:v>
                </c:pt>
                <c:pt idx="7">
                  <c:v>2.782</c:v>
                </c:pt>
              </c:numCache>
            </c:numRef>
          </c:val>
          <c:smooth val="0"/>
          <c:extLst>
            <c:ext xmlns:c16="http://schemas.microsoft.com/office/drawing/2014/chart" uri="{C3380CC4-5D6E-409C-BE32-E72D297353CC}">
              <c16:uniqueId val="{00000000-5422-4BD7-BE49-4AF6A8E4507B}"/>
            </c:ext>
          </c:extLst>
        </c:ser>
        <c:ser>
          <c:idx val="1"/>
          <c:order val="1"/>
          <c:tx>
            <c:v>Germany</c:v>
          </c:tx>
          <c:spPr>
            <a:ln w="28575" cap="rnd">
              <a:solidFill>
                <a:schemeClr val="accent5"/>
              </a:solidFill>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Extra'!$Q$11:$Q$18</c:f>
              <c:numCache>
                <c:formatCode>General</c:formatCode>
                <c:ptCount val="8"/>
                <c:pt idx="0">
                  <c:v>4.367</c:v>
                </c:pt>
                <c:pt idx="1">
                  <c:v>3.9079999999999999</c:v>
                </c:pt>
                <c:pt idx="2">
                  <c:v>3.5670000000000002</c:v>
                </c:pt>
                <c:pt idx="3">
                  <c:v>3.2080000000000002</c:v>
                </c:pt>
                <c:pt idx="4">
                  <c:v>2.9750000000000001</c:v>
                </c:pt>
                <c:pt idx="5">
                  <c:v>3.625</c:v>
                </c:pt>
                <c:pt idx="6">
                  <c:v>3.5750000000000002</c:v>
                </c:pt>
                <c:pt idx="7">
                  <c:v>2.9380000000000002</c:v>
                </c:pt>
              </c:numCache>
            </c:numRef>
          </c:val>
          <c:smooth val="0"/>
          <c:extLst>
            <c:ext xmlns:c16="http://schemas.microsoft.com/office/drawing/2014/chart" uri="{C3380CC4-5D6E-409C-BE32-E72D297353CC}">
              <c16:uniqueId val="{00000001-5422-4BD7-BE49-4AF6A8E4507B}"/>
            </c:ext>
          </c:extLst>
        </c:ser>
        <c:ser>
          <c:idx val="3"/>
          <c:order val="2"/>
          <c:tx>
            <c:v>Hungary</c:v>
          </c:tx>
          <c:spPr>
            <a:ln w="28575" cap="rnd">
              <a:solidFill>
                <a:schemeClr val="accent2"/>
              </a:solidFill>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Extra'!$AC$11:$AC$18</c:f>
              <c:numCache>
                <c:formatCode>General</c:formatCode>
                <c:ptCount val="8"/>
                <c:pt idx="0">
                  <c:v>6.6260000000000003</c:v>
                </c:pt>
                <c:pt idx="1">
                  <c:v>4.9710000000000001</c:v>
                </c:pt>
                <c:pt idx="2">
                  <c:v>4.0410000000000004</c:v>
                </c:pt>
                <c:pt idx="3">
                  <c:v>3.5960000000000001</c:v>
                </c:pt>
                <c:pt idx="4">
                  <c:v>3.3090000000000002</c:v>
                </c:pt>
                <c:pt idx="5">
                  <c:v>4.1150000000000002</c:v>
                </c:pt>
                <c:pt idx="6">
                  <c:v>4.0709999999999997</c:v>
                </c:pt>
                <c:pt idx="7">
                  <c:v>3.4079999999999999</c:v>
                </c:pt>
              </c:numCache>
            </c:numRef>
          </c:val>
          <c:smooth val="0"/>
          <c:extLst>
            <c:ext xmlns:c16="http://schemas.microsoft.com/office/drawing/2014/chart" uri="{C3380CC4-5D6E-409C-BE32-E72D297353CC}">
              <c16:uniqueId val="{00000002-5422-4BD7-BE49-4AF6A8E4507B}"/>
            </c:ext>
          </c:extLst>
        </c:ser>
        <c:ser>
          <c:idx val="4"/>
          <c:order val="3"/>
          <c:tx>
            <c:v>UK</c:v>
          </c:tx>
          <c:spPr>
            <a:ln w="28575" cap="rnd">
              <a:solidFill>
                <a:srgbClr val="7030A0"/>
              </a:solidFill>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Extra'!$W$11:$W$18</c:f>
              <c:numCache>
                <c:formatCode>General</c:formatCode>
                <c:ptCount val="8"/>
                <c:pt idx="0">
                  <c:v>5.375</c:v>
                </c:pt>
                <c:pt idx="1">
                  <c:v>4.875</c:v>
                </c:pt>
                <c:pt idx="2">
                  <c:v>4.4249999999999998</c:v>
                </c:pt>
                <c:pt idx="3">
                  <c:v>4.0750000000000002</c:v>
                </c:pt>
                <c:pt idx="4">
                  <c:v>3.8250000000000002</c:v>
                </c:pt>
                <c:pt idx="5">
                  <c:v>4.55</c:v>
                </c:pt>
                <c:pt idx="6">
                  <c:v>4.4749999999999996</c:v>
                </c:pt>
                <c:pt idx="7">
                  <c:v>3.8250000000000002</c:v>
                </c:pt>
              </c:numCache>
            </c:numRef>
          </c:val>
          <c:smooth val="0"/>
          <c:extLst>
            <c:ext xmlns:c16="http://schemas.microsoft.com/office/drawing/2014/chart" uri="{C3380CC4-5D6E-409C-BE32-E72D297353CC}">
              <c16:uniqueId val="{00000003-5422-4BD7-BE49-4AF6A8E4507B}"/>
            </c:ext>
          </c:extLst>
        </c:ser>
        <c:ser>
          <c:idx val="0"/>
          <c:order val="4"/>
          <c:tx>
            <c:v>Czechia</c:v>
          </c:tx>
          <c:spPr>
            <a:ln w="28575" cap="rnd">
              <a:solidFill>
                <a:srgbClr val="C00000"/>
              </a:solidFill>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Extra'!$E$11:$E$18</c:f>
              <c:numCache>
                <c:formatCode>General</c:formatCode>
                <c:ptCount val="8"/>
                <c:pt idx="0">
                  <c:v>5.0209999999999999</c:v>
                </c:pt>
                <c:pt idx="1">
                  <c:v>3.9460000000000002</c:v>
                </c:pt>
                <c:pt idx="2">
                  <c:v>2.89</c:v>
                </c:pt>
                <c:pt idx="3">
                  <c:v>2.2429999999999999</c:v>
                </c:pt>
                <c:pt idx="4">
                  <c:v>2.0009999999999999</c:v>
                </c:pt>
                <c:pt idx="5">
                  <c:v>2.5409999999999999</c:v>
                </c:pt>
                <c:pt idx="6">
                  <c:v>2.82</c:v>
                </c:pt>
                <c:pt idx="7">
                  <c:v>2.5</c:v>
                </c:pt>
              </c:numCache>
            </c:numRef>
          </c:val>
          <c:smooth val="0"/>
          <c:extLst>
            <c:ext xmlns:c16="http://schemas.microsoft.com/office/drawing/2014/chart" uri="{C3380CC4-5D6E-409C-BE32-E72D297353CC}">
              <c16:uniqueId val="{00000004-5422-4BD7-BE49-4AF6A8E4507B}"/>
            </c:ext>
          </c:extLst>
        </c:ser>
        <c:ser>
          <c:idx val="5"/>
          <c:order val="5"/>
          <c:tx>
            <c:v>Czechia forecast</c:v>
          </c:tx>
          <c:spPr>
            <a:ln w="28575" cap="rnd">
              <a:solidFill>
                <a:srgbClr val="C00000"/>
              </a:solidFill>
              <a:prstDash val="sysDash"/>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Extra'!$E$20:$E$30</c:f>
              <c:numCache>
                <c:formatCode>General</c:formatCode>
                <c:ptCount val="11"/>
                <c:pt idx="7">
                  <c:v>2.5</c:v>
                </c:pt>
                <c:pt idx="8">
                  <c:v>2.2999999999999998</c:v>
                </c:pt>
                <c:pt idx="9">
                  <c:v>2.2999999999999998</c:v>
                </c:pt>
                <c:pt idx="10">
                  <c:v>2.2999999999999998</c:v>
                </c:pt>
              </c:numCache>
            </c:numRef>
          </c:val>
          <c:smooth val="0"/>
          <c:extLst>
            <c:ext xmlns:c16="http://schemas.microsoft.com/office/drawing/2014/chart" uri="{C3380CC4-5D6E-409C-BE32-E72D297353CC}">
              <c16:uniqueId val="{00000005-5422-4BD7-BE49-4AF6A8E4507B}"/>
            </c:ext>
          </c:extLst>
        </c:ser>
        <c:ser>
          <c:idx val="6"/>
          <c:order val="6"/>
          <c:tx>
            <c:v>Poland forecast</c:v>
          </c:tx>
          <c:spPr>
            <a:ln w="28575" cap="rnd">
              <a:solidFill>
                <a:schemeClr val="accent6"/>
              </a:solidFill>
              <a:prstDash val="sysDash"/>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Extra'!$K$20:$K$30</c:f>
              <c:numCache>
                <c:formatCode>General</c:formatCode>
                <c:ptCount val="11"/>
                <c:pt idx="7">
                  <c:v>2.782</c:v>
                </c:pt>
                <c:pt idx="8">
                  <c:v>3.1720000000000002</c:v>
                </c:pt>
                <c:pt idx="9">
                  <c:v>3.3759999999999999</c:v>
                </c:pt>
                <c:pt idx="10">
                  <c:v>3.3759999999999999</c:v>
                </c:pt>
              </c:numCache>
            </c:numRef>
          </c:val>
          <c:smooth val="0"/>
          <c:extLst>
            <c:ext xmlns:c16="http://schemas.microsoft.com/office/drawing/2014/chart" uri="{C3380CC4-5D6E-409C-BE32-E72D297353CC}">
              <c16:uniqueId val="{00000006-5422-4BD7-BE49-4AF6A8E4507B}"/>
            </c:ext>
          </c:extLst>
        </c:ser>
        <c:ser>
          <c:idx val="7"/>
          <c:order val="7"/>
          <c:tx>
            <c:v>Germany forecast</c:v>
          </c:tx>
          <c:spPr>
            <a:ln w="28575" cap="rnd">
              <a:solidFill>
                <a:schemeClr val="accent5">
                  <a:lumMod val="80000"/>
                  <a:lumOff val="20000"/>
                </a:schemeClr>
              </a:solidFill>
              <a:prstDash val="sysDash"/>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Extra'!$Q$20:$Q$30</c:f>
              <c:numCache>
                <c:formatCode>General</c:formatCode>
                <c:ptCount val="11"/>
                <c:pt idx="7">
                  <c:v>2.9380000000000002</c:v>
                </c:pt>
                <c:pt idx="8">
                  <c:v>3.39</c:v>
                </c:pt>
                <c:pt idx="9">
                  <c:v>3.2930000000000001</c:v>
                </c:pt>
                <c:pt idx="10">
                  <c:v>3.2160000000000002</c:v>
                </c:pt>
              </c:numCache>
            </c:numRef>
          </c:val>
          <c:smooth val="0"/>
          <c:extLst>
            <c:ext xmlns:c16="http://schemas.microsoft.com/office/drawing/2014/chart" uri="{C3380CC4-5D6E-409C-BE32-E72D297353CC}">
              <c16:uniqueId val="{00000007-5422-4BD7-BE49-4AF6A8E4507B}"/>
            </c:ext>
          </c:extLst>
        </c:ser>
        <c:ser>
          <c:idx val="8"/>
          <c:order val="8"/>
          <c:tx>
            <c:v>UK forecast</c:v>
          </c:tx>
          <c:spPr>
            <a:ln w="28575" cap="rnd">
              <a:solidFill>
                <a:srgbClr val="7030A0"/>
              </a:solidFill>
              <a:prstDash val="sysDash"/>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Extra'!$W$20:$W$30</c:f>
              <c:numCache>
                <c:formatCode>General</c:formatCode>
                <c:ptCount val="11"/>
                <c:pt idx="7">
                  <c:v>3.8250000000000002</c:v>
                </c:pt>
                <c:pt idx="8">
                  <c:v>4.7629999999999999</c:v>
                </c:pt>
                <c:pt idx="9">
                  <c:v>4.9749999999999996</c:v>
                </c:pt>
                <c:pt idx="10">
                  <c:v>4.2750000000000004</c:v>
                </c:pt>
              </c:numCache>
            </c:numRef>
          </c:val>
          <c:smooth val="0"/>
          <c:extLst>
            <c:ext xmlns:c16="http://schemas.microsoft.com/office/drawing/2014/chart" uri="{C3380CC4-5D6E-409C-BE32-E72D297353CC}">
              <c16:uniqueId val="{00000008-5422-4BD7-BE49-4AF6A8E4507B}"/>
            </c:ext>
          </c:extLst>
        </c:ser>
        <c:ser>
          <c:idx val="9"/>
          <c:order val="9"/>
          <c:tx>
            <c:v>Hungary forecast</c:v>
          </c:tx>
          <c:spPr>
            <a:ln w="28575" cap="rnd">
              <a:solidFill>
                <a:schemeClr val="accent2"/>
              </a:solidFill>
              <a:prstDash val="sysDash"/>
              <a:round/>
            </a:ln>
            <a:effectLst/>
          </c:spPr>
          <c:marker>
            <c:symbol val="none"/>
          </c:marker>
          <c:cat>
            <c:numRef>
              <c:f>'DM Extra'!$B$20:$B$30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'DM Extra'!$AC$20:$AC$30</c:f>
              <c:numCache>
                <c:formatCode>General</c:formatCode>
                <c:ptCount val="11"/>
                <c:pt idx="7">
                  <c:v>3.4079999999999999</c:v>
                </c:pt>
                <c:pt idx="8">
                  <c:v>3.8479999999999999</c:v>
                </c:pt>
                <c:pt idx="9">
                  <c:v>3.5630000000000002</c:v>
                </c:pt>
                <c:pt idx="10">
                  <c:v>3.3719999999999999</c:v>
                </c:pt>
              </c:numCache>
            </c:numRef>
          </c:val>
          <c:smooth val="0"/>
          <c:extLst>
            <c:ext xmlns:c16="http://schemas.microsoft.com/office/drawing/2014/chart" uri="{C3380CC4-5D6E-409C-BE32-E72D297353CC}">
              <c16:uniqueId val="{00000009-5422-4BD7-BE49-4AF6A8E4507B}"/>
            </c:ext>
          </c:extLst>
        </c:ser>
        <c:dLbls>
          <c:showLegendKey val="0"/>
          <c:showVal val="0"/>
          <c:showCatName val="0"/>
          <c:showSerName val="0"/>
          <c:showPercent val="0"/>
          <c:showBubbleSize val="0"/>
        </c:dLbls>
        <c:smooth val="0"/>
        <c:axId val="734084496"/>
        <c:axId val="734079920"/>
      </c:lineChart>
      <c:catAx>
        <c:axId val="73408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734079920"/>
        <c:crosses val="autoZero"/>
        <c:auto val="1"/>
        <c:lblAlgn val="ctr"/>
        <c:lblOffset val="100"/>
        <c:noMultiLvlLbl val="0"/>
      </c:catAx>
      <c:valAx>
        <c:axId val="734079920"/>
        <c:scaling>
          <c:orientation val="minMax"/>
        </c:scaling>
        <c:delete val="0"/>
        <c:axPos val="l"/>
        <c:majorGridlines>
          <c:spPr>
            <a:ln w="9525" cap="flat" cmpd="sng" algn="ctr">
              <a:solidFill>
                <a:schemeClr val="tx1">
                  <a:lumMod val="15000"/>
                  <a:lumOff val="85000"/>
                  <a:alpha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734084496"/>
        <c:crosses val="autoZero"/>
        <c:crossBetween val="between"/>
      </c:valAx>
      <c:spPr>
        <a:noFill/>
        <a:ln>
          <a:noFill/>
        </a:ln>
        <a:effectLst/>
      </c:spPr>
    </c:plotArea>
    <c:legend>
      <c:legendPos val="b"/>
      <c:legendEntry>
        <c:idx val="5"/>
        <c:delete val="1"/>
      </c:legendEntry>
      <c:legendEntry>
        <c:idx val="6"/>
        <c:delete val="1"/>
      </c:legendEntry>
      <c:legendEntry>
        <c:idx val="7"/>
        <c:delete val="1"/>
      </c:legendEntry>
      <c:legendEntry>
        <c:idx val="8"/>
        <c:delete val="1"/>
      </c:legendEntry>
      <c:legendEntry>
        <c:idx val="9"/>
        <c:delete val="1"/>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chemeClr val="bg1"/>
    </a:solidFill>
    <a:ln>
      <a:noFill/>
    </a:ln>
    <a:effectLst/>
  </c:spPr>
  <c:txPr>
    <a:bodyPr/>
    <a:lstStyle/>
    <a:p>
      <a:pPr>
        <a:defRPr/>
      </a:pPr>
      <a:endParaRPr lang="de-DE"/>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500"/>
        <c:axId val="1530474735"/>
        <c:axId val="1530482223"/>
        <c:extLst>
          <c:ext xmlns:c15="http://schemas.microsoft.com/office/drawing/2012/chart" uri="{02D57815-91ED-43cb-92C2-25804820EDAC}">
            <c15:filteredBarSeries>
              <c15:ser>
                <c:idx val="5"/>
                <c:order val="5"/>
                <c:spPr>
                  <a:solidFill>
                    <a:schemeClr val="accent3">
                      <a:alpha val="50000"/>
                    </a:schemeClr>
                  </a:solidFill>
                  <a:ln>
                    <a:noFill/>
                  </a:ln>
                  <a:effectLst/>
                </c:spPr>
                <c:invertIfNegative val="0"/>
                <c:dPt>
                  <c:idx val="4"/>
                  <c:invertIfNegative val="0"/>
                  <c:bubble3D val="0"/>
                  <c:spPr>
                    <a:solidFill>
                      <a:schemeClr val="accent3">
                        <a:alpha val="50000"/>
                      </a:schemeClr>
                    </a:solidFill>
                    <a:ln>
                      <a:noFill/>
                    </a:ln>
                    <a:effectLst/>
                  </c:spPr>
                  <c:extLst>
                    <c:ext xmlns:c16="http://schemas.microsoft.com/office/drawing/2014/chart" uri="{C3380CC4-5D6E-409C-BE32-E72D297353CC}">
                      <c16:uniqueId val="{00000006-3AB0-4D05-9AAB-3B259C02ED08}"/>
                    </c:ext>
                  </c:extLst>
                </c:dPt>
                <c:dPt>
                  <c:idx val="13"/>
                  <c:invertIfNegative val="0"/>
                  <c:bubble3D val="0"/>
                  <c:spPr>
                    <a:solidFill>
                      <a:schemeClr val="accent3">
                        <a:alpha val="50000"/>
                      </a:schemeClr>
                    </a:solidFill>
                    <a:ln>
                      <a:noFill/>
                    </a:ln>
                    <a:effectLst/>
                  </c:spPr>
                  <c:extLst>
                    <c:ext xmlns:c16="http://schemas.microsoft.com/office/drawing/2014/chart" uri="{C3380CC4-5D6E-409C-BE32-E72D297353CC}">
                      <c16:uniqueId val="{00000008-3AB0-4D05-9AAB-3B259C02ED08}"/>
                    </c:ext>
                  </c:extLst>
                </c:dPt>
                <c:dPt>
                  <c:idx val="25"/>
                  <c:invertIfNegative val="0"/>
                  <c:bubble3D val="0"/>
                  <c:spPr>
                    <a:solidFill>
                      <a:schemeClr val="accent3">
                        <a:alpha val="50000"/>
                      </a:schemeClr>
                    </a:solidFill>
                    <a:ln>
                      <a:noFill/>
                    </a:ln>
                    <a:effectLst/>
                  </c:spPr>
                  <c:extLst>
                    <c:ext xmlns:c16="http://schemas.microsoft.com/office/drawing/2014/chart" uri="{C3380CC4-5D6E-409C-BE32-E72D297353CC}">
                      <c16:uniqueId val="{0000000A-3AB0-4D05-9AAB-3B259C02ED08}"/>
                    </c:ext>
                  </c:extLst>
                </c:dPt>
                <c:val>
                  <c:numRef>
                    <c:extLst>
                      <c:ext uri="{02D57815-91ED-43cb-92C2-25804820EDAC}">
                        <c15:formulaRef>
                          <c15:sqref>'Data Analysis'!$O$6:$O$33</c15:sqref>
                        </c15:formulaRef>
                      </c:ext>
                    </c:extLst>
                    <c:numCache>
                      <c:formatCode>General</c:formatCode>
                      <c:ptCount val="28"/>
                      <c:pt idx="0">
                        <c:v>0</c:v>
                      </c:pt>
                      <c:pt idx="1">
                        <c:v>0</c:v>
                      </c:pt>
                      <c:pt idx="2">
                        <c:v>0</c:v>
                      </c:pt>
                      <c:pt idx="3">
                        <c:v>0</c:v>
                      </c:pt>
                      <c:pt idx="4">
                        <c:v>1</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1</c:v>
                      </c:pt>
                      <c:pt idx="26">
                        <c:v>0</c:v>
                      </c:pt>
                    </c:numCache>
                  </c:numRef>
                </c:val>
                <c:extLst>
                  <c:ext xmlns:c16="http://schemas.microsoft.com/office/drawing/2014/chart" uri="{C3380CC4-5D6E-409C-BE32-E72D297353CC}">
                    <c16:uniqueId val="{0000000B-3AB0-4D05-9AAB-3B259C02ED08}"/>
                  </c:ext>
                </c:extLst>
              </c15:ser>
            </c15:filteredBarSeries>
          </c:ext>
        </c:extLst>
      </c:barChart>
      <c:lineChart>
        <c:grouping val="standard"/>
        <c:varyColors val="0"/>
        <c:ser>
          <c:idx val="0"/>
          <c:order val="0"/>
          <c:tx>
            <c:strRef>
              <c:f>'Data Analysis'!$AZ$3</c:f>
              <c:strCache>
                <c:ptCount val="1"/>
                <c:pt idx="0">
                  <c:v>Poland</c:v>
                </c:pt>
              </c:strCache>
            </c:strRef>
          </c:tx>
          <c:spPr>
            <a:ln w="28575" cap="rnd">
              <a:solidFill>
                <a:schemeClr val="accent6"/>
              </a:solidFill>
              <a:round/>
            </a:ln>
            <a:effectLst/>
          </c:spPr>
          <c:marker>
            <c:symbol val="none"/>
          </c:marker>
          <c:cat>
            <c:strRef>
              <c:f>'Data Analysis'!$AY$4:$AY$31</c:f>
              <c:strCach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Q2 2022</c:v>
                </c:pt>
              </c:strCache>
            </c:strRef>
          </c:cat>
          <c:val>
            <c:numRef>
              <c:f>'Raw data Eikon'!$C$10:$C$37</c:f>
              <c:numCache>
                <c:formatCode>General</c:formatCode>
                <c:ptCount val="28"/>
                <c:pt idx="0">
                  <c:v>13.7</c:v>
                </c:pt>
                <c:pt idx="1">
                  <c:v>12.68</c:v>
                </c:pt>
                <c:pt idx="2">
                  <c:v>10.96</c:v>
                </c:pt>
                <c:pt idx="3">
                  <c:v>9.94</c:v>
                </c:pt>
                <c:pt idx="4">
                  <c:v>12.29</c:v>
                </c:pt>
                <c:pt idx="5">
                  <c:v>16.309999999999999</c:v>
                </c:pt>
                <c:pt idx="6">
                  <c:v>18.37</c:v>
                </c:pt>
                <c:pt idx="7">
                  <c:v>19.89</c:v>
                </c:pt>
                <c:pt idx="8">
                  <c:v>19.37</c:v>
                </c:pt>
                <c:pt idx="9">
                  <c:v>19.07</c:v>
                </c:pt>
                <c:pt idx="10">
                  <c:v>17.75</c:v>
                </c:pt>
                <c:pt idx="11">
                  <c:v>13.84</c:v>
                </c:pt>
                <c:pt idx="12">
                  <c:v>9.6</c:v>
                </c:pt>
                <c:pt idx="13">
                  <c:v>7.12</c:v>
                </c:pt>
                <c:pt idx="14">
                  <c:v>8.17</c:v>
                </c:pt>
                <c:pt idx="15">
                  <c:v>9.64</c:v>
                </c:pt>
                <c:pt idx="16">
                  <c:v>9.6300000000000008</c:v>
                </c:pt>
                <c:pt idx="17">
                  <c:v>10.09</c:v>
                </c:pt>
                <c:pt idx="18">
                  <c:v>10.33</c:v>
                </c:pt>
                <c:pt idx="19">
                  <c:v>8.99</c:v>
                </c:pt>
                <c:pt idx="20">
                  <c:v>7.5</c:v>
                </c:pt>
                <c:pt idx="21">
                  <c:v>6.16</c:v>
                </c:pt>
                <c:pt idx="22">
                  <c:v>4.8899999999999997</c:v>
                </c:pt>
                <c:pt idx="23">
                  <c:v>3.85</c:v>
                </c:pt>
                <c:pt idx="24">
                  <c:v>3.28</c:v>
                </c:pt>
                <c:pt idx="25">
                  <c:v>3.16</c:v>
                </c:pt>
                <c:pt idx="26">
                  <c:v>3.36</c:v>
                </c:pt>
                <c:pt idx="27">
                  <c:v>4.9000000000000004</c:v>
                </c:pt>
              </c:numCache>
            </c:numRef>
          </c:val>
          <c:smooth val="0"/>
          <c:extLst>
            <c:ext xmlns:c16="http://schemas.microsoft.com/office/drawing/2014/chart" uri="{C3380CC4-5D6E-409C-BE32-E72D297353CC}">
              <c16:uniqueId val="{00000000-3AB0-4D05-9AAB-3B259C02ED08}"/>
            </c:ext>
          </c:extLst>
        </c:ser>
        <c:ser>
          <c:idx val="1"/>
          <c:order val="1"/>
          <c:tx>
            <c:strRef>
              <c:f>'Data Analysis'!$BA$3</c:f>
              <c:strCache>
                <c:ptCount val="1"/>
                <c:pt idx="0">
                  <c:v>Germany</c:v>
                </c:pt>
              </c:strCache>
            </c:strRef>
          </c:tx>
          <c:spPr>
            <a:ln w="28575" cap="rnd">
              <a:solidFill>
                <a:schemeClr val="accent5"/>
              </a:solidFill>
              <a:round/>
            </a:ln>
            <a:effectLst/>
          </c:spPr>
          <c:marker>
            <c:symbol val="none"/>
          </c:marker>
          <c:cat>
            <c:strRef>
              <c:f>'Data Analysis'!$AY$4:$AY$31</c:f>
              <c:strCach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Q2 2022</c:v>
                </c:pt>
              </c:strCache>
            </c:strRef>
          </c:cat>
          <c:val>
            <c:numRef>
              <c:f>'Raw data Eikon'!$F$10:$F$37</c:f>
              <c:numCache>
                <c:formatCode>General</c:formatCode>
                <c:ptCount val="28"/>
                <c:pt idx="0">
                  <c:v>8.16</c:v>
                </c:pt>
                <c:pt idx="1">
                  <c:v>8.82</c:v>
                </c:pt>
                <c:pt idx="2">
                  <c:v>9.86</c:v>
                </c:pt>
                <c:pt idx="3">
                  <c:v>9.7899999999999991</c:v>
                </c:pt>
                <c:pt idx="4">
                  <c:v>8.85</c:v>
                </c:pt>
                <c:pt idx="5">
                  <c:v>7.92</c:v>
                </c:pt>
                <c:pt idx="6">
                  <c:v>7.77</c:v>
                </c:pt>
                <c:pt idx="7">
                  <c:v>8.48</c:v>
                </c:pt>
                <c:pt idx="8">
                  <c:v>9.7799999999999994</c:v>
                </c:pt>
                <c:pt idx="9">
                  <c:v>10.73</c:v>
                </c:pt>
                <c:pt idx="10">
                  <c:v>11.17</c:v>
                </c:pt>
                <c:pt idx="11">
                  <c:v>10.25</c:v>
                </c:pt>
                <c:pt idx="12">
                  <c:v>8.66</c:v>
                </c:pt>
                <c:pt idx="13">
                  <c:v>7.52</c:v>
                </c:pt>
                <c:pt idx="14">
                  <c:v>7.74</c:v>
                </c:pt>
                <c:pt idx="15">
                  <c:v>6.97</c:v>
                </c:pt>
                <c:pt idx="16">
                  <c:v>5.82</c:v>
                </c:pt>
                <c:pt idx="17">
                  <c:v>5.38</c:v>
                </c:pt>
                <c:pt idx="18">
                  <c:v>5.23</c:v>
                </c:pt>
                <c:pt idx="19">
                  <c:v>4.9800000000000004</c:v>
                </c:pt>
                <c:pt idx="20">
                  <c:v>4.62</c:v>
                </c:pt>
                <c:pt idx="21">
                  <c:v>4.12</c:v>
                </c:pt>
                <c:pt idx="22">
                  <c:v>3.75</c:v>
                </c:pt>
                <c:pt idx="23">
                  <c:v>3.38</c:v>
                </c:pt>
                <c:pt idx="24">
                  <c:v>3.14</c:v>
                </c:pt>
                <c:pt idx="25">
                  <c:v>3.86</c:v>
                </c:pt>
                <c:pt idx="26">
                  <c:v>3.57</c:v>
                </c:pt>
                <c:pt idx="27">
                  <c:v>5.5</c:v>
                </c:pt>
              </c:numCache>
            </c:numRef>
          </c:val>
          <c:smooth val="0"/>
          <c:extLst>
            <c:ext xmlns:c16="http://schemas.microsoft.com/office/drawing/2014/chart" uri="{C3380CC4-5D6E-409C-BE32-E72D297353CC}">
              <c16:uniqueId val="{00000001-3AB0-4D05-9AAB-3B259C02ED08}"/>
            </c:ext>
          </c:extLst>
        </c:ser>
        <c:ser>
          <c:idx val="2"/>
          <c:order val="2"/>
          <c:tx>
            <c:strRef>
              <c:f>'Data Analysis'!$BB$3</c:f>
              <c:strCache>
                <c:ptCount val="1"/>
                <c:pt idx="0">
                  <c:v>Hungary</c:v>
                </c:pt>
              </c:strCache>
            </c:strRef>
          </c:tx>
          <c:spPr>
            <a:ln w="28575" cap="rnd">
              <a:solidFill>
                <a:schemeClr val="accent2"/>
              </a:solidFill>
              <a:round/>
            </a:ln>
            <a:effectLst/>
          </c:spPr>
          <c:marker>
            <c:symbol val="none"/>
          </c:marker>
          <c:cat>
            <c:strRef>
              <c:f>'Data Analysis'!$AY$4:$AY$31</c:f>
              <c:strCach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Q2 2022</c:v>
                </c:pt>
              </c:strCache>
            </c:strRef>
          </c:cat>
          <c:val>
            <c:numRef>
              <c:f>'Raw data Eikon'!$I$10:$I$37</c:f>
              <c:numCache>
                <c:formatCode>General</c:formatCode>
                <c:ptCount val="28"/>
                <c:pt idx="0">
                  <c:v>10.17</c:v>
                </c:pt>
                <c:pt idx="1">
                  <c:v>10.02</c:v>
                </c:pt>
                <c:pt idx="2">
                  <c:v>8.99</c:v>
                </c:pt>
                <c:pt idx="3">
                  <c:v>8.93</c:v>
                </c:pt>
                <c:pt idx="4">
                  <c:v>6.93</c:v>
                </c:pt>
                <c:pt idx="5">
                  <c:v>6.56</c:v>
                </c:pt>
                <c:pt idx="6">
                  <c:v>5.67</c:v>
                </c:pt>
                <c:pt idx="7">
                  <c:v>5.61</c:v>
                </c:pt>
                <c:pt idx="8">
                  <c:v>5.79</c:v>
                </c:pt>
                <c:pt idx="9">
                  <c:v>5.83</c:v>
                </c:pt>
                <c:pt idx="10">
                  <c:v>7.19</c:v>
                </c:pt>
                <c:pt idx="11">
                  <c:v>7.49</c:v>
                </c:pt>
                <c:pt idx="12">
                  <c:v>7.41</c:v>
                </c:pt>
                <c:pt idx="13">
                  <c:v>7.82</c:v>
                </c:pt>
                <c:pt idx="14">
                  <c:v>10.029999999999999</c:v>
                </c:pt>
                <c:pt idx="15">
                  <c:v>11.17</c:v>
                </c:pt>
                <c:pt idx="16">
                  <c:v>11.03</c:v>
                </c:pt>
                <c:pt idx="17">
                  <c:v>11</c:v>
                </c:pt>
                <c:pt idx="18">
                  <c:v>10.18</c:v>
                </c:pt>
                <c:pt idx="19">
                  <c:v>7.73</c:v>
                </c:pt>
                <c:pt idx="20">
                  <c:v>6.81</c:v>
                </c:pt>
                <c:pt idx="21">
                  <c:v>5.1100000000000003</c:v>
                </c:pt>
                <c:pt idx="22">
                  <c:v>4.16</c:v>
                </c:pt>
                <c:pt idx="23">
                  <c:v>3.71</c:v>
                </c:pt>
                <c:pt idx="24">
                  <c:v>3.42</c:v>
                </c:pt>
                <c:pt idx="25">
                  <c:v>4.25</c:v>
                </c:pt>
                <c:pt idx="26">
                  <c:v>4.05</c:v>
                </c:pt>
                <c:pt idx="27">
                  <c:v>3.4</c:v>
                </c:pt>
              </c:numCache>
            </c:numRef>
          </c:val>
          <c:smooth val="0"/>
          <c:extLst>
            <c:ext xmlns:c16="http://schemas.microsoft.com/office/drawing/2014/chart" uri="{C3380CC4-5D6E-409C-BE32-E72D297353CC}">
              <c16:uniqueId val="{00000002-3AB0-4D05-9AAB-3B259C02ED08}"/>
            </c:ext>
          </c:extLst>
        </c:ser>
        <c:ser>
          <c:idx val="3"/>
          <c:order val="3"/>
          <c:tx>
            <c:strRef>
              <c:f>'Data Analysis'!$BC$3</c:f>
              <c:strCache>
                <c:ptCount val="1"/>
                <c:pt idx="0">
                  <c:v>UK</c:v>
                </c:pt>
              </c:strCache>
            </c:strRef>
          </c:tx>
          <c:spPr>
            <a:ln w="28575" cap="rnd">
              <a:solidFill>
                <a:srgbClr val="7030A0"/>
              </a:solidFill>
              <a:round/>
            </a:ln>
            <a:effectLst/>
          </c:spPr>
          <c:marker>
            <c:symbol val="none"/>
          </c:marker>
          <c:cat>
            <c:strRef>
              <c:f>'Data Analysis'!$AY$4:$AY$31</c:f>
              <c:strCach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Q2 2022</c:v>
                </c:pt>
              </c:strCache>
            </c:strRef>
          </c:cat>
          <c:val>
            <c:numRef>
              <c:f>'Raw data Eikon'!$L$10:$L$37</c:f>
              <c:numCache>
                <c:formatCode>General</c:formatCode>
                <c:ptCount val="28"/>
                <c:pt idx="0">
                  <c:v>8.69</c:v>
                </c:pt>
                <c:pt idx="1">
                  <c:v>8.19</c:v>
                </c:pt>
                <c:pt idx="2">
                  <c:v>7.07</c:v>
                </c:pt>
                <c:pt idx="3">
                  <c:v>6.2</c:v>
                </c:pt>
                <c:pt idx="4">
                  <c:v>6.04</c:v>
                </c:pt>
                <c:pt idx="5">
                  <c:v>5.56</c:v>
                </c:pt>
                <c:pt idx="6">
                  <c:v>4.7</c:v>
                </c:pt>
                <c:pt idx="7">
                  <c:v>5.04</c:v>
                </c:pt>
                <c:pt idx="8">
                  <c:v>4.8099999999999996</c:v>
                </c:pt>
                <c:pt idx="9">
                  <c:v>4.59</c:v>
                </c:pt>
                <c:pt idx="10">
                  <c:v>4.75</c:v>
                </c:pt>
                <c:pt idx="11">
                  <c:v>5.35</c:v>
                </c:pt>
                <c:pt idx="12">
                  <c:v>5.26</c:v>
                </c:pt>
                <c:pt idx="13">
                  <c:v>5.62</c:v>
                </c:pt>
                <c:pt idx="14">
                  <c:v>7.54</c:v>
                </c:pt>
                <c:pt idx="15">
                  <c:v>7.79</c:v>
                </c:pt>
                <c:pt idx="16">
                  <c:v>8.0399999999999991</c:v>
                </c:pt>
                <c:pt idx="17">
                  <c:v>7.88</c:v>
                </c:pt>
                <c:pt idx="18">
                  <c:v>7.52</c:v>
                </c:pt>
                <c:pt idx="19">
                  <c:v>6.11</c:v>
                </c:pt>
                <c:pt idx="20">
                  <c:v>5.3</c:v>
                </c:pt>
                <c:pt idx="21">
                  <c:v>4.8099999999999996</c:v>
                </c:pt>
                <c:pt idx="22">
                  <c:v>4.33</c:v>
                </c:pt>
                <c:pt idx="23">
                  <c:v>4</c:v>
                </c:pt>
                <c:pt idx="24">
                  <c:v>3.74</c:v>
                </c:pt>
                <c:pt idx="25">
                  <c:v>4.2</c:v>
                </c:pt>
                <c:pt idx="26">
                  <c:v>4.5</c:v>
                </c:pt>
                <c:pt idx="27">
                  <c:v>3.6</c:v>
                </c:pt>
              </c:numCache>
            </c:numRef>
          </c:val>
          <c:smooth val="0"/>
          <c:extLst>
            <c:ext xmlns:c16="http://schemas.microsoft.com/office/drawing/2014/chart" uri="{C3380CC4-5D6E-409C-BE32-E72D297353CC}">
              <c16:uniqueId val="{00000003-3AB0-4D05-9AAB-3B259C02ED08}"/>
            </c:ext>
          </c:extLst>
        </c:ser>
        <c:ser>
          <c:idx val="4"/>
          <c:order val="4"/>
          <c:tx>
            <c:strRef>
              <c:f>'Data Analysis'!$BD$3</c:f>
              <c:strCache>
                <c:ptCount val="1"/>
                <c:pt idx="0">
                  <c:v>Czechia </c:v>
                </c:pt>
              </c:strCache>
            </c:strRef>
          </c:tx>
          <c:spPr>
            <a:ln w="28575" cap="rnd">
              <a:solidFill>
                <a:srgbClr val="C00000"/>
              </a:solidFill>
              <a:round/>
            </a:ln>
            <a:effectLst/>
          </c:spPr>
          <c:marker>
            <c:symbol val="none"/>
          </c:marker>
          <c:cat>
            <c:strRef>
              <c:f>'Data Analysis'!$AY$4:$AY$31</c:f>
              <c:strCach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Q2 2022</c:v>
                </c:pt>
              </c:strCache>
            </c:strRef>
          </c:cat>
          <c:val>
            <c:numRef>
              <c:f>'Raw data Eikon'!$O$10:$O$37</c:f>
              <c:numCache>
                <c:formatCode>General</c:formatCode>
                <c:ptCount val="28"/>
                <c:pt idx="0">
                  <c:v>4.0199999999999996</c:v>
                </c:pt>
                <c:pt idx="1">
                  <c:v>3.89</c:v>
                </c:pt>
                <c:pt idx="2">
                  <c:v>4.26</c:v>
                </c:pt>
                <c:pt idx="3">
                  <c:v>5.89</c:v>
                </c:pt>
                <c:pt idx="4">
                  <c:v>8.48</c:v>
                </c:pt>
                <c:pt idx="5">
                  <c:v>8.76</c:v>
                </c:pt>
                <c:pt idx="6">
                  <c:v>7.99</c:v>
                </c:pt>
                <c:pt idx="7">
                  <c:v>7.02</c:v>
                </c:pt>
                <c:pt idx="8">
                  <c:v>7.54</c:v>
                </c:pt>
                <c:pt idx="9">
                  <c:v>8.2100000000000009</c:v>
                </c:pt>
                <c:pt idx="10">
                  <c:v>7.93</c:v>
                </c:pt>
                <c:pt idx="11">
                  <c:v>7.15</c:v>
                </c:pt>
                <c:pt idx="12">
                  <c:v>5.32</c:v>
                </c:pt>
                <c:pt idx="13">
                  <c:v>4.3899999999999997</c:v>
                </c:pt>
                <c:pt idx="14">
                  <c:v>6.66</c:v>
                </c:pt>
                <c:pt idx="15">
                  <c:v>7.28</c:v>
                </c:pt>
                <c:pt idx="16">
                  <c:v>6.71</c:v>
                </c:pt>
                <c:pt idx="17">
                  <c:v>6.98</c:v>
                </c:pt>
                <c:pt idx="18">
                  <c:v>6.95</c:v>
                </c:pt>
                <c:pt idx="19">
                  <c:v>6.11</c:v>
                </c:pt>
                <c:pt idx="20">
                  <c:v>5.05</c:v>
                </c:pt>
                <c:pt idx="21">
                  <c:v>3.95</c:v>
                </c:pt>
                <c:pt idx="22">
                  <c:v>2.89</c:v>
                </c:pt>
                <c:pt idx="23">
                  <c:v>2.2400000000000002</c:v>
                </c:pt>
                <c:pt idx="24">
                  <c:v>2.0099999999999998</c:v>
                </c:pt>
                <c:pt idx="25">
                  <c:v>2.5499999999999998</c:v>
                </c:pt>
                <c:pt idx="26">
                  <c:v>2.81</c:v>
                </c:pt>
                <c:pt idx="27">
                  <c:v>2.2999999999999998</c:v>
                </c:pt>
              </c:numCache>
            </c:numRef>
          </c:val>
          <c:smooth val="0"/>
          <c:extLst>
            <c:ext xmlns:c16="http://schemas.microsoft.com/office/drawing/2014/chart" uri="{C3380CC4-5D6E-409C-BE32-E72D297353CC}">
              <c16:uniqueId val="{00000004-3AB0-4D05-9AAB-3B259C02ED08}"/>
            </c:ext>
          </c:extLst>
        </c:ser>
        <c:dLbls>
          <c:showLegendKey val="0"/>
          <c:showVal val="0"/>
          <c:showCatName val="0"/>
          <c:showSerName val="0"/>
          <c:showPercent val="0"/>
          <c:showBubbleSize val="0"/>
        </c:dLbls>
        <c:marker val="1"/>
        <c:smooth val="0"/>
        <c:axId val="1663971983"/>
        <c:axId val="1663969071"/>
      </c:lineChart>
      <c:catAx>
        <c:axId val="16639719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663969071"/>
        <c:crosses val="autoZero"/>
        <c:auto val="1"/>
        <c:lblAlgn val="ctr"/>
        <c:lblOffset val="100"/>
        <c:tickLblSkip val="2"/>
        <c:noMultiLvlLbl val="0"/>
      </c:catAx>
      <c:valAx>
        <c:axId val="1663969071"/>
        <c:scaling>
          <c:orientation val="minMax"/>
        </c:scaling>
        <c:delete val="0"/>
        <c:axPos val="l"/>
        <c:majorGridlines>
          <c:spPr>
            <a:ln w="9525" cap="flat" cmpd="sng" algn="ctr">
              <a:solidFill>
                <a:schemeClr val="tx1">
                  <a:lumMod val="15000"/>
                  <a:lumOff val="85000"/>
                  <a:alpha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663971983"/>
        <c:crosses val="autoZero"/>
        <c:crossBetween val="between"/>
      </c:valAx>
      <c:valAx>
        <c:axId val="1530482223"/>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1530474735"/>
        <c:crosses val="max"/>
        <c:crossBetween val="between"/>
      </c:valAx>
      <c:catAx>
        <c:axId val="1530474735"/>
        <c:scaling>
          <c:orientation val="minMax"/>
        </c:scaling>
        <c:delete val="1"/>
        <c:axPos val="b"/>
        <c:majorTickMark val="out"/>
        <c:minorTickMark val="none"/>
        <c:tickLblPos val="nextTo"/>
        <c:crossAx val="1530482223"/>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chemeClr val="bg1"/>
    </a:solidFill>
    <a:ln w="9525" cap="flat" cmpd="sng" algn="ctr">
      <a:noFill/>
      <a:round/>
    </a:ln>
    <a:effectLst/>
  </c:spPr>
  <c:txPr>
    <a:bodyPr/>
    <a:lstStyle/>
    <a:p>
      <a:pPr>
        <a:defRPr/>
      </a:pPr>
      <a:endParaRPr lang="de-DE"/>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113023794483042E-2"/>
          <c:y val="3.3275495202723618E-2"/>
          <c:w val="0.9126495051589808"/>
          <c:h val="0.80996131228721757"/>
        </c:manualLayout>
      </c:layout>
      <c:barChart>
        <c:barDir val="col"/>
        <c:grouping val="clustered"/>
        <c:varyColors val="0"/>
        <c:dLbls>
          <c:showLegendKey val="0"/>
          <c:showVal val="0"/>
          <c:showCatName val="0"/>
          <c:showSerName val="0"/>
          <c:showPercent val="0"/>
          <c:showBubbleSize val="0"/>
        </c:dLbls>
        <c:gapWidth val="500"/>
        <c:axId val="1281324751"/>
        <c:axId val="1281324335"/>
        <c:extLst>
          <c:ext xmlns:c15="http://schemas.microsoft.com/office/drawing/2012/chart" uri="{02D57815-91ED-43cb-92C2-25804820EDAC}">
            <c15:filteredBarSeries>
              <c15:ser>
                <c:idx val="5"/>
                <c:order val="5"/>
                <c:spPr>
                  <a:solidFill>
                    <a:schemeClr val="accent3">
                      <a:alpha val="50000"/>
                    </a:schemeClr>
                  </a:solidFill>
                  <a:ln>
                    <a:noFill/>
                  </a:ln>
                  <a:effectLst/>
                </c:spPr>
                <c:invertIfNegative val="0"/>
                <c:val>
                  <c:numRef>
                    <c:extLst>
                      <c:ext uri="{02D57815-91ED-43cb-92C2-25804820EDAC}">
                        <c15:formulaRef>
                          <c15:sqref>'[1]Data Analysis'!$O$6:$O$32</c15:sqref>
                        </c15:formulaRef>
                      </c:ext>
                    </c:extLst>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5-25BD-42AD-A4DF-043E73F765DE}"/>
                  </c:ext>
                </c:extLst>
              </c15:ser>
            </c15:filteredBarSeries>
          </c:ext>
        </c:extLst>
      </c:barChart>
      <c:lineChart>
        <c:grouping val="standard"/>
        <c:varyColors val="0"/>
        <c:ser>
          <c:idx val="0"/>
          <c:order val="0"/>
          <c:tx>
            <c:v>Poland</c:v>
          </c:tx>
          <c:spPr>
            <a:ln w="28575" cap="rnd">
              <a:solidFill>
                <a:schemeClr val="accent6"/>
              </a:solidFill>
              <a:round/>
            </a:ln>
            <a:effectLst/>
          </c:spPr>
          <c:marker>
            <c:symbol val="none"/>
          </c:marker>
          <c:cat>
            <c:numRef>
              <c:f>'Raw data Eikon'!$BR$10:$BR$36</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'Raw data Eikon'!$BS$10:$BS$36</c:f>
              <c:numCache>
                <c:formatCode>General</c:formatCode>
                <c:ptCount val="27"/>
                <c:pt idx="0">
                  <c:v>-27338.109</c:v>
                </c:pt>
                <c:pt idx="1">
                  <c:v>-29768.67</c:v>
                </c:pt>
                <c:pt idx="2">
                  <c:v>-30530.542000000001</c:v>
                </c:pt>
                <c:pt idx="3">
                  <c:v>-41788.328999999998</c:v>
                </c:pt>
                <c:pt idx="4">
                  <c:v>-49157.411999999997</c:v>
                </c:pt>
                <c:pt idx="5">
                  <c:v>-55165.851999999999</c:v>
                </c:pt>
                <c:pt idx="6">
                  <c:v>-57741.175000000003</c:v>
                </c:pt>
                <c:pt idx="7">
                  <c:v>-73434.497000000003</c:v>
                </c:pt>
                <c:pt idx="8">
                  <c:v>-93987.782000000007</c:v>
                </c:pt>
                <c:pt idx="9">
                  <c:v>-127469.94100000001</c:v>
                </c:pt>
                <c:pt idx="10">
                  <c:v>-126857.24800000001</c:v>
                </c:pt>
                <c:pt idx="11">
                  <c:v>-165192.94699999999</c:v>
                </c:pt>
                <c:pt idx="12">
                  <c:v>-240053.51</c:v>
                </c:pt>
                <c:pt idx="13">
                  <c:v>-241332.39600000001</c:v>
                </c:pt>
                <c:pt idx="14">
                  <c:v>-276036.47999999998</c:v>
                </c:pt>
                <c:pt idx="15">
                  <c:v>-317334.75799999997</c:v>
                </c:pt>
                <c:pt idx="16">
                  <c:v>-286158.62199999997</c:v>
                </c:pt>
                <c:pt idx="17">
                  <c:v>-343504.85800000001</c:v>
                </c:pt>
                <c:pt idx="18">
                  <c:v>-379382.141</c:v>
                </c:pt>
                <c:pt idx="19">
                  <c:v>-338780.81699999998</c:v>
                </c:pt>
                <c:pt idx="20">
                  <c:v>-286540.299</c:v>
                </c:pt>
                <c:pt idx="21">
                  <c:v>-274198.04200000002</c:v>
                </c:pt>
                <c:pt idx="22">
                  <c:v>-349683.29100000003</c:v>
                </c:pt>
                <c:pt idx="23">
                  <c:v>-315385.49200000003</c:v>
                </c:pt>
                <c:pt idx="24">
                  <c:v>-300818.62900000002</c:v>
                </c:pt>
                <c:pt idx="25">
                  <c:v>-275823.89799999999</c:v>
                </c:pt>
                <c:pt idx="26">
                  <c:v>-257770.77799999999</c:v>
                </c:pt>
              </c:numCache>
            </c:numRef>
          </c:val>
          <c:smooth val="0"/>
          <c:extLst>
            <c:ext xmlns:c16="http://schemas.microsoft.com/office/drawing/2014/chart" uri="{C3380CC4-5D6E-409C-BE32-E72D297353CC}">
              <c16:uniqueId val="{00000000-25BD-42AD-A4DF-043E73F765DE}"/>
            </c:ext>
          </c:extLst>
        </c:ser>
        <c:ser>
          <c:idx val="1"/>
          <c:order val="1"/>
          <c:tx>
            <c:v>Germany</c:v>
          </c:tx>
          <c:spPr>
            <a:ln w="28575" cap="rnd">
              <a:solidFill>
                <a:schemeClr val="accent5"/>
              </a:solidFill>
              <a:round/>
            </a:ln>
            <a:effectLst/>
          </c:spPr>
          <c:marker>
            <c:symbol val="none"/>
          </c:marker>
          <c:cat>
            <c:numRef>
              <c:f>'Raw data Eikon'!$BR$10:$BR$36</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'Raw data Eikon'!$BT$10:$BT$36</c:f>
              <c:numCache>
                <c:formatCode>General</c:formatCode>
                <c:ptCount val="27"/>
                <c:pt idx="0">
                  <c:v>127359.819</c:v>
                </c:pt>
                <c:pt idx="1">
                  <c:v>87794.945000000007</c:v>
                </c:pt>
                <c:pt idx="2">
                  <c:v>84202.864000000001</c:v>
                </c:pt>
                <c:pt idx="3">
                  <c:v>6971.7569999999996</c:v>
                </c:pt>
                <c:pt idx="4">
                  <c:v>64031.330999999998</c:v>
                </c:pt>
                <c:pt idx="5">
                  <c:v>31628.955999999998</c:v>
                </c:pt>
                <c:pt idx="6">
                  <c:v>125344.477</c:v>
                </c:pt>
                <c:pt idx="7">
                  <c:v>-74.733000000000004</c:v>
                </c:pt>
                <c:pt idx="8">
                  <c:v>21079.828000000001</c:v>
                </c:pt>
                <c:pt idx="9">
                  <c:v>138922.22200000001</c:v>
                </c:pt>
                <c:pt idx="10">
                  <c:v>356520.48599999998</c:v>
                </c:pt>
                <c:pt idx="11">
                  <c:v>423928.60600000003</c:v>
                </c:pt>
                <c:pt idx="12">
                  <c:v>429060.277</c:v>
                </c:pt>
                <c:pt idx="13">
                  <c:v>594006.83100000001</c:v>
                </c:pt>
                <c:pt idx="14">
                  <c:v>763505.66399999999</c:v>
                </c:pt>
                <c:pt idx="15">
                  <c:v>720532.75800000003</c:v>
                </c:pt>
                <c:pt idx="16">
                  <c:v>648467.93200000003</c:v>
                </c:pt>
                <c:pt idx="17">
                  <c:v>800674.48199999996</c:v>
                </c:pt>
                <c:pt idx="18">
                  <c:v>956878.95200000005</c:v>
                </c:pt>
                <c:pt idx="19">
                  <c:v>1031698.8</c:v>
                </c:pt>
                <c:pt idx="20">
                  <c:v>1138773.44</c:v>
                </c:pt>
                <c:pt idx="21">
                  <c:v>1294547.1399999999</c:v>
                </c:pt>
                <c:pt idx="22">
                  <c:v>1733811.27</c:v>
                </c:pt>
                <c:pt idx="23">
                  <c:v>2114934.898</c:v>
                </c:pt>
                <c:pt idx="24">
                  <c:v>2353370.6940000001</c:v>
                </c:pt>
                <c:pt idx="25">
                  <c:v>2620171.9700000002</c:v>
                </c:pt>
                <c:pt idx="26">
                  <c:v>2763407.105</c:v>
                </c:pt>
              </c:numCache>
            </c:numRef>
          </c:val>
          <c:smooth val="0"/>
          <c:extLst>
            <c:ext xmlns:c16="http://schemas.microsoft.com/office/drawing/2014/chart" uri="{C3380CC4-5D6E-409C-BE32-E72D297353CC}">
              <c16:uniqueId val="{00000001-25BD-42AD-A4DF-043E73F765DE}"/>
            </c:ext>
          </c:extLst>
        </c:ser>
        <c:ser>
          <c:idx val="2"/>
          <c:order val="2"/>
          <c:tx>
            <c:v>Hungary</c:v>
          </c:tx>
          <c:spPr>
            <a:ln w="28575" cap="rnd">
              <a:solidFill>
                <a:schemeClr val="accent2"/>
              </a:solidFill>
              <a:round/>
            </a:ln>
            <a:effectLst/>
          </c:spPr>
          <c:marker>
            <c:symbol val="none"/>
          </c:marker>
          <c:cat>
            <c:numRef>
              <c:f>'Raw data Eikon'!$BR$10:$BR$36</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'Raw data Eikon'!$BU$10:$BU$36</c:f>
              <c:numCache>
                <c:formatCode>General</c:formatCode>
                <c:ptCount val="27"/>
                <c:pt idx="0">
                  <c:v>-25198.223000000002</c:v>
                </c:pt>
                <c:pt idx="1">
                  <c:v>-24626.303</c:v>
                </c:pt>
                <c:pt idx="2">
                  <c:v>-27615.861000000001</c:v>
                </c:pt>
                <c:pt idx="3">
                  <c:v>-30349.706999999999</c:v>
                </c:pt>
                <c:pt idx="4">
                  <c:v>-34123.436000000002</c:v>
                </c:pt>
                <c:pt idx="5">
                  <c:v>-33335.718000000001</c:v>
                </c:pt>
                <c:pt idx="6">
                  <c:v>-35920.733</c:v>
                </c:pt>
                <c:pt idx="7">
                  <c:v>-49471.071000000004</c:v>
                </c:pt>
                <c:pt idx="8">
                  <c:v>-69241.865000000005</c:v>
                </c:pt>
                <c:pt idx="9">
                  <c:v>-100163.962</c:v>
                </c:pt>
                <c:pt idx="10">
                  <c:v>-100079.849</c:v>
                </c:pt>
                <c:pt idx="11">
                  <c:v>-124316.27800000001</c:v>
                </c:pt>
                <c:pt idx="12">
                  <c:v>-134962.95199999999</c:v>
                </c:pt>
                <c:pt idx="13">
                  <c:v>-145423.704</c:v>
                </c:pt>
                <c:pt idx="14">
                  <c:v>-159571.07500000001</c:v>
                </c:pt>
                <c:pt idx="15">
                  <c:v>-139366.58799999999</c:v>
                </c:pt>
                <c:pt idx="16">
                  <c:v>-122828.12699999999</c:v>
                </c:pt>
                <c:pt idx="17">
                  <c:v>-120278.16</c:v>
                </c:pt>
                <c:pt idx="18">
                  <c:v>-115425.24400000001</c:v>
                </c:pt>
                <c:pt idx="19">
                  <c:v>-101380.072</c:v>
                </c:pt>
                <c:pt idx="20">
                  <c:v>-82358.345000000001</c:v>
                </c:pt>
                <c:pt idx="21">
                  <c:v>-72802.513000000006</c:v>
                </c:pt>
                <c:pt idx="22">
                  <c:v>-82612.493000000002</c:v>
                </c:pt>
                <c:pt idx="23">
                  <c:v>-78251.983999999997</c:v>
                </c:pt>
                <c:pt idx="24">
                  <c:v>-80457.498000000007</c:v>
                </c:pt>
                <c:pt idx="25">
                  <c:v>-84918.334000000003</c:v>
                </c:pt>
                <c:pt idx="26">
                  <c:v>-89851.985000000001</c:v>
                </c:pt>
              </c:numCache>
            </c:numRef>
          </c:val>
          <c:smooth val="0"/>
          <c:extLst>
            <c:ext xmlns:c16="http://schemas.microsoft.com/office/drawing/2014/chart" uri="{C3380CC4-5D6E-409C-BE32-E72D297353CC}">
              <c16:uniqueId val="{00000002-25BD-42AD-A4DF-043E73F765DE}"/>
            </c:ext>
          </c:extLst>
        </c:ser>
        <c:ser>
          <c:idx val="3"/>
          <c:order val="3"/>
          <c:tx>
            <c:v>UK</c:v>
          </c:tx>
          <c:spPr>
            <a:ln w="28575" cap="rnd">
              <a:solidFill>
                <a:srgbClr val="7030A0"/>
              </a:solidFill>
              <a:round/>
            </a:ln>
            <a:effectLst/>
          </c:spPr>
          <c:marker>
            <c:symbol val="none"/>
          </c:marker>
          <c:cat>
            <c:numRef>
              <c:f>'Raw data Eikon'!$BR$10:$BR$36</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'Raw data Eikon'!$BV$10:$BV$36</c:f>
              <c:numCache>
                <c:formatCode>General</c:formatCode>
                <c:ptCount val="27"/>
                <c:pt idx="0">
                  <c:v>-23047.891</c:v>
                </c:pt>
                <c:pt idx="1">
                  <c:v>-96952.165999999997</c:v>
                </c:pt>
                <c:pt idx="2">
                  <c:v>-93187.387000000002</c:v>
                </c:pt>
                <c:pt idx="3">
                  <c:v>-196764.76800000001</c:v>
                </c:pt>
                <c:pt idx="4">
                  <c:v>-108170.577</c:v>
                </c:pt>
                <c:pt idx="5">
                  <c:v>33210.540999999997</c:v>
                </c:pt>
                <c:pt idx="6">
                  <c:v>-37147.620999999999</c:v>
                </c:pt>
                <c:pt idx="7">
                  <c:v>56410.815000000002</c:v>
                </c:pt>
                <c:pt idx="8">
                  <c:v>49218.514999999999</c:v>
                </c:pt>
                <c:pt idx="9">
                  <c:v>-99913.055999999997</c:v>
                </c:pt>
                <c:pt idx="10">
                  <c:v>-75913.865000000005</c:v>
                </c:pt>
                <c:pt idx="11">
                  <c:v>-261825.81299999999</c:v>
                </c:pt>
                <c:pt idx="12">
                  <c:v>-291993.74300000002</c:v>
                </c:pt>
                <c:pt idx="13">
                  <c:v>191324.65599999999</c:v>
                </c:pt>
                <c:pt idx="14">
                  <c:v>-435956.89199999999</c:v>
                </c:pt>
                <c:pt idx="15">
                  <c:v>-225812.82699999999</c:v>
                </c:pt>
                <c:pt idx="16">
                  <c:v>-334902.68599999999</c:v>
                </c:pt>
                <c:pt idx="17">
                  <c:v>-798418.93700000003</c:v>
                </c:pt>
                <c:pt idx="18">
                  <c:v>-554671.98199999996</c:v>
                </c:pt>
                <c:pt idx="19">
                  <c:v>-683088.804</c:v>
                </c:pt>
                <c:pt idx="20">
                  <c:v>-729916.11399999994</c:v>
                </c:pt>
                <c:pt idx="21">
                  <c:v>-54786.692000000003</c:v>
                </c:pt>
                <c:pt idx="22">
                  <c:v>-363338.75900000002</c:v>
                </c:pt>
                <c:pt idx="23">
                  <c:v>-362181.929</c:v>
                </c:pt>
                <c:pt idx="24">
                  <c:v>-753255.80900000001</c:v>
                </c:pt>
                <c:pt idx="25">
                  <c:v>-650297.228</c:v>
                </c:pt>
                <c:pt idx="26">
                  <c:v>-995820.255</c:v>
                </c:pt>
              </c:numCache>
            </c:numRef>
          </c:val>
          <c:smooth val="0"/>
          <c:extLst>
            <c:ext xmlns:c16="http://schemas.microsoft.com/office/drawing/2014/chart" uri="{C3380CC4-5D6E-409C-BE32-E72D297353CC}">
              <c16:uniqueId val="{00000003-25BD-42AD-A4DF-043E73F765DE}"/>
            </c:ext>
          </c:extLst>
        </c:ser>
        <c:ser>
          <c:idx val="4"/>
          <c:order val="4"/>
          <c:tx>
            <c:v>Czechia</c:v>
          </c:tx>
          <c:spPr>
            <a:ln w="28575" cap="rnd">
              <a:solidFill>
                <a:srgbClr val="C00000"/>
              </a:solidFill>
              <a:round/>
            </a:ln>
            <a:effectLst/>
          </c:spPr>
          <c:marker>
            <c:symbol val="none"/>
          </c:marker>
          <c:cat>
            <c:numRef>
              <c:f>'Raw data Eikon'!$BR$10:$BR$36</c:f>
              <c:numCache>
                <c:formatCode>General</c:formatCode>
                <c:ptCount val="27"/>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numCache>
            </c:numRef>
          </c:cat>
          <c:val>
            <c:numRef>
              <c:f>'Raw data Eikon'!$BW$10:$BW$36</c:f>
              <c:numCache>
                <c:formatCode>General</c:formatCode>
                <c:ptCount val="27"/>
                <c:pt idx="0">
                  <c:v>2214.1840000000002</c:v>
                </c:pt>
                <c:pt idx="1">
                  <c:v>-2521.9470000000001</c:v>
                </c:pt>
                <c:pt idx="2">
                  <c:v>-3084.5720000000001</c:v>
                </c:pt>
                <c:pt idx="3">
                  <c:v>-3934.904</c:v>
                </c:pt>
                <c:pt idx="4">
                  <c:v>-3083.4160000000002</c:v>
                </c:pt>
                <c:pt idx="5">
                  <c:v>-5074.1689999999999</c:v>
                </c:pt>
                <c:pt idx="6">
                  <c:v>-6730.9440000000004</c:v>
                </c:pt>
                <c:pt idx="7">
                  <c:v>-13179</c:v>
                </c:pt>
                <c:pt idx="8">
                  <c:v>-20559.732</c:v>
                </c:pt>
                <c:pt idx="9">
                  <c:v>-32820.31</c:v>
                </c:pt>
                <c:pt idx="10">
                  <c:v>-30657.615000000002</c:v>
                </c:pt>
                <c:pt idx="11">
                  <c:v>-47353.519</c:v>
                </c:pt>
                <c:pt idx="12">
                  <c:v>-77340.847999999998</c:v>
                </c:pt>
                <c:pt idx="13">
                  <c:v>-79284.854999999996</c:v>
                </c:pt>
                <c:pt idx="14">
                  <c:v>-93941.914999999994</c:v>
                </c:pt>
                <c:pt idx="15">
                  <c:v>-97209.09</c:v>
                </c:pt>
                <c:pt idx="16">
                  <c:v>-91411.823999999993</c:v>
                </c:pt>
                <c:pt idx="17">
                  <c:v>-97826.986999999994</c:v>
                </c:pt>
                <c:pt idx="18">
                  <c:v>-85209.053</c:v>
                </c:pt>
                <c:pt idx="19">
                  <c:v>-69067.114000000001</c:v>
                </c:pt>
                <c:pt idx="20">
                  <c:v>-61353.656999999999</c:v>
                </c:pt>
                <c:pt idx="21">
                  <c:v>-50872.226000000002</c:v>
                </c:pt>
                <c:pt idx="22">
                  <c:v>-59798.78</c:v>
                </c:pt>
                <c:pt idx="23">
                  <c:v>-58752.610999999997</c:v>
                </c:pt>
                <c:pt idx="24">
                  <c:v>-50684.86</c:v>
                </c:pt>
                <c:pt idx="25">
                  <c:v>-43416.197999999997</c:v>
                </c:pt>
                <c:pt idx="26">
                  <c:v>-43388.294000000002</c:v>
                </c:pt>
              </c:numCache>
            </c:numRef>
          </c:val>
          <c:smooth val="0"/>
          <c:extLst>
            <c:ext xmlns:c16="http://schemas.microsoft.com/office/drawing/2014/chart" uri="{C3380CC4-5D6E-409C-BE32-E72D297353CC}">
              <c16:uniqueId val="{00000004-25BD-42AD-A4DF-043E73F765DE}"/>
            </c:ext>
          </c:extLst>
        </c:ser>
        <c:dLbls>
          <c:showLegendKey val="0"/>
          <c:showVal val="0"/>
          <c:showCatName val="0"/>
          <c:showSerName val="0"/>
          <c:showPercent val="0"/>
          <c:showBubbleSize val="0"/>
        </c:dLbls>
        <c:marker val="1"/>
        <c:smooth val="0"/>
        <c:axId val="1271150047"/>
        <c:axId val="1271133407"/>
      </c:lineChart>
      <c:catAx>
        <c:axId val="1271150047"/>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271133407"/>
        <c:crosses val="autoZero"/>
        <c:auto val="1"/>
        <c:lblAlgn val="ctr"/>
        <c:lblOffset val="100"/>
        <c:tickLblSkip val="2"/>
        <c:noMultiLvlLbl val="0"/>
      </c:catAx>
      <c:valAx>
        <c:axId val="1271133407"/>
        <c:scaling>
          <c:orientation val="minMax"/>
        </c:scaling>
        <c:delete val="0"/>
        <c:axPos val="l"/>
        <c:majorGridlines>
          <c:spPr>
            <a:ln w="9525" cap="flat" cmpd="sng" algn="ctr">
              <a:solidFill>
                <a:schemeClr val="tx1">
                  <a:lumMod val="15000"/>
                  <a:lumOff val="85000"/>
                  <a:alpha val="7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271150047"/>
        <c:crosses val="autoZero"/>
        <c:crossBetween val="between"/>
        <c:dispUnits>
          <c:builtInUnit val="thousands"/>
        </c:dispUnits>
      </c:valAx>
      <c:valAx>
        <c:axId val="1281324335"/>
        <c:scaling>
          <c:orientation val="minMax"/>
          <c:max val="1"/>
        </c:scaling>
        <c:delete val="0"/>
        <c:axPos val="r"/>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1281324751"/>
        <c:crosses val="max"/>
        <c:crossBetween val="between"/>
      </c:valAx>
      <c:catAx>
        <c:axId val="1281324751"/>
        <c:scaling>
          <c:orientation val="minMax"/>
        </c:scaling>
        <c:delete val="1"/>
        <c:axPos val="b"/>
        <c:majorTickMark val="out"/>
        <c:minorTickMark val="none"/>
        <c:tickLblPos val="nextTo"/>
        <c:crossAx val="128132433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chemeClr val="bg1"/>
    </a:solidFill>
    <a:ln>
      <a:solidFill>
        <a:schemeClr val="accent3"/>
      </a:solidFill>
    </a:ln>
    <a:effectLst/>
  </c:spPr>
  <c:txPr>
    <a:bodyPr/>
    <a:lstStyle/>
    <a:p>
      <a:pPr>
        <a:defRPr/>
      </a:pPr>
      <a:endParaRPr lang="de-D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500"/>
        <c:axId val="2119207135"/>
        <c:axId val="2119210463"/>
        <c:extLst>
          <c:ext xmlns:c15="http://schemas.microsoft.com/office/drawing/2012/chart" uri="{02D57815-91ED-43cb-92C2-25804820EDAC}">
            <c15:filteredBarSeries>
              <c15:ser>
                <c:idx val="5"/>
                <c:order val="5"/>
                <c:spPr>
                  <a:solidFill>
                    <a:schemeClr val="accent3">
                      <a:alpha val="50000"/>
                    </a:schemeClr>
                  </a:solidFill>
                  <a:ln>
                    <a:noFill/>
                  </a:ln>
                  <a:effectLst/>
                </c:spPr>
                <c:invertIfNegative val="0"/>
                <c:dPt>
                  <c:idx val="4"/>
                  <c:invertIfNegative val="0"/>
                  <c:bubble3D val="0"/>
                  <c:spPr>
                    <a:solidFill>
                      <a:schemeClr val="accent3">
                        <a:alpha val="50000"/>
                      </a:schemeClr>
                    </a:solidFill>
                    <a:ln>
                      <a:noFill/>
                    </a:ln>
                    <a:effectLst/>
                  </c:spPr>
                  <c:extLst>
                    <c:ext xmlns:c16="http://schemas.microsoft.com/office/drawing/2014/chart" uri="{C3380CC4-5D6E-409C-BE32-E72D297353CC}">
                      <c16:uniqueId val="{00000006-56B0-40CA-88F8-1D3AB5E3B26B}"/>
                    </c:ext>
                  </c:extLst>
                </c:dPt>
                <c:dPt>
                  <c:idx val="13"/>
                  <c:invertIfNegative val="0"/>
                  <c:bubble3D val="0"/>
                  <c:spPr>
                    <a:solidFill>
                      <a:schemeClr val="accent3">
                        <a:alpha val="50000"/>
                      </a:schemeClr>
                    </a:solidFill>
                    <a:ln>
                      <a:noFill/>
                    </a:ln>
                    <a:effectLst/>
                  </c:spPr>
                  <c:extLst>
                    <c:ext xmlns:c16="http://schemas.microsoft.com/office/drawing/2014/chart" uri="{C3380CC4-5D6E-409C-BE32-E72D297353CC}">
                      <c16:uniqueId val="{00000008-56B0-40CA-88F8-1D3AB5E3B26B}"/>
                    </c:ext>
                  </c:extLst>
                </c:dPt>
                <c:dPt>
                  <c:idx val="25"/>
                  <c:invertIfNegative val="0"/>
                  <c:bubble3D val="0"/>
                  <c:spPr>
                    <a:solidFill>
                      <a:schemeClr val="accent3">
                        <a:alpha val="50000"/>
                      </a:schemeClr>
                    </a:solidFill>
                    <a:ln>
                      <a:noFill/>
                    </a:ln>
                    <a:effectLst/>
                  </c:spPr>
                  <c:extLst>
                    <c:ext xmlns:c16="http://schemas.microsoft.com/office/drawing/2014/chart" uri="{C3380CC4-5D6E-409C-BE32-E72D297353CC}">
                      <c16:uniqueId val="{0000000A-56B0-40CA-88F8-1D3AB5E3B26B}"/>
                    </c:ext>
                  </c:extLst>
                </c:dPt>
                <c:val>
                  <c:numRef>
                    <c:extLst>
                      <c:ext uri="{02D57815-91ED-43cb-92C2-25804820EDAC}">
                        <c15:formulaRef>
                          <c15:sqref>'Data Analysis'!$O$6:$O$33</c15:sqref>
                        </c15:formulaRef>
                      </c:ext>
                    </c:extLst>
                    <c:numCache>
                      <c:formatCode>General</c:formatCode>
                      <c:ptCount val="28"/>
                      <c:pt idx="0">
                        <c:v>0</c:v>
                      </c:pt>
                      <c:pt idx="1">
                        <c:v>0</c:v>
                      </c:pt>
                      <c:pt idx="2">
                        <c:v>0</c:v>
                      </c:pt>
                      <c:pt idx="3">
                        <c:v>0</c:v>
                      </c:pt>
                      <c:pt idx="4">
                        <c:v>1</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1</c:v>
                      </c:pt>
                      <c:pt idx="26">
                        <c:v>0</c:v>
                      </c:pt>
                    </c:numCache>
                  </c:numRef>
                </c:val>
                <c:extLst>
                  <c:ext xmlns:c16="http://schemas.microsoft.com/office/drawing/2014/chart" uri="{C3380CC4-5D6E-409C-BE32-E72D297353CC}">
                    <c16:uniqueId val="{0000000B-56B0-40CA-88F8-1D3AB5E3B26B}"/>
                  </c:ext>
                </c:extLst>
              </c15:ser>
            </c15:filteredBarSeries>
          </c:ext>
        </c:extLst>
      </c:barChart>
      <c:lineChart>
        <c:grouping val="standard"/>
        <c:varyColors val="0"/>
        <c:ser>
          <c:idx val="0"/>
          <c:order val="0"/>
          <c:tx>
            <c:v>Poland</c:v>
          </c:tx>
          <c:spPr>
            <a:ln w="28575" cap="rnd">
              <a:solidFill>
                <a:schemeClr val="accent6"/>
              </a:solidFill>
              <a:round/>
            </a:ln>
            <a:effectLst/>
          </c:spPr>
          <c:marker>
            <c:symbol val="none"/>
          </c:marker>
          <c:cat>
            <c:numRef>
              <c:f>'Raw data Eikon'!$ED$10:$ED$37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Eikon'!$EE$10:$EE$37</c:f>
              <c:numCache>
                <c:formatCode>General</c:formatCode>
                <c:ptCount val="28"/>
                <c:pt idx="0">
                  <c:v>77.94</c:v>
                </c:pt>
                <c:pt idx="1">
                  <c:v>83.58</c:v>
                </c:pt>
                <c:pt idx="2">
                  <c:v>85.81</c:v>
                </c:pt>
                <c:pt idx="3">
                  <c:v>91.79</c:v>
                </c:pt>
                <c:pt idx="4">
                  <c:v>90.95</c:v>
                </c:pt>
                <c:pt idx="5">
                  <c:v>99.42</c:v>
                </c:pt>
                <c:pt idx="6">
                  <c:v>110.99</c:v>
                </c:pt>
                <c:pt idx="7">
                  <c:v>105.92</c:v>
                </c:pt>
                <c:pt idx="8">
                  <c:v>94.27</c:v>
                </c:pt>
                <c:pt idx="9">
                  <c:v>93.04</c:v>
                </c:pt>
                <c:pt idx="10">
                  <c:v>103.3</c:v>
                </c:pt>
                <c:pt idx="11">
                  <c:v>104.75</c:v>
                </c:pt>
                <c:pt idx="12">
                  <c:v>107.8</c:v>
                </c:pt>
                <c:pt idx="13">
                  <c:v>116.98</c:v>
                </c:pt>
                <c:pt idx="14">
                  <c:v>99.49</c:v>
                </c:pt>
                <c:pt idx="15">
                  <c:v>105.23</c:v>
                </c:pt>
                <c:pt idx="16">
                  <c:v>103.26</c:v>
                </c:pt>
                <c:pt idx="17">
                  <c:v>100.77</c:v>
                </c:pt>
                <c:pt idx="18">
                  <c:v>100.8</c:v>
                </c:pt>
                <c:pt idx="19">
                  <c:v>101.98</c:v>
                </c:pt>
                <c:pt idx="20">
                  <c:v>100</c:v>
                </c:pt>
                <c:pt idx="21">
                  <c:v>95.77</c:v>
                </c:pt>
                <c:pt idx="22">
                  <c:v>98.43</c:v>
                </c:pt>
                <c:pt idx="23">
                  <c:v>99.82</c:v>
                </c:pt>
                <c:pt idx="24">
                  <c:v>98.88</c:v>
                </c:pt>
                <c:pt idx="25">
                  <c:v>99.26</c:v>
                </c:pt>
                <c:pt idx="26">
                  <c:v>98.82</c:v>
                </c:pt>
                <c:pt idx="27">
                  <c:v>98.97</c:v>
                </c:pt>
              </c:numCache>
            </c:numRef>
          </c:val>
          <c:smooth val="0"/>
          <c:extLst>
            <c:ext xmlns:c16="http://schemas.microsoft.com/office/drawing/2014/chart" uri="{C3380CC4-5D6E-409C-BE32-E72D297353CC}">
              <c16:uniqueId val="{00000000-56B0-40CA-88F8-1D3AB5E3B26B}"/>
            </c:ext>
          </c:extLst>
        </c:ser>
        <c:ser>
          <c:idx val="1"/>
          <c:order val="1"/>
          <c:tx>
            <c:v>Germany</c:v>
          </c:tx>
          <c:spPr>
            <a:ln w="28575" cap="rnd">
              <a:solidFill>
                <a:schemeClr val="accent5"/>
              </a:solidFill>
              <a:round/>
            </a:ln>
            <a:effectLst/>
          </c:spPr>
          <c:marker>
            <c:symbol val="none"/>
          </c:marker>
          <c:cat>
            <c:numRef>
              <c:f>'Raw data Eikon'!$ED$10:$ED$37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Eikon'!$EF$10:$EF$37</c:f>
              <c:numCache>
                <c:formatCode>General</c:formatCode>
                <c:ptCount val="28"/>
                <c:pt idx="0">
                  <c:v>122.81</c:v>
                </c:pt>
                <c:pt idx="1">
                  <c:v>117.85</c:v>
                </c:pt>
                <c:pt idx="2">
                  <c:v>112.28</c:v>
                </c:pt>
                <c:pt idx="3">
                  <c:v>113.41</c:v>
                </c:pt>
                <c:pt idx="4">
                  <c:v>111.53</c:v>
                </c:pt>
                <c:pt idx="5">
                  <c:v>105.36</c:v>
                </c:pt>
                <c:pt idx="6">
                  <c:v>105.01</c:v>
                </c:pt>
                <c:pt idx="7">
                  <c:v>105.39</c:v>
                </c:pt>
                <c:pt idx="8">
                  <c:v>109.31</c:v>
                </c:pt>
                <c:pt idx="9">
                  <c:v>110.22</c:v>
                </c:pt>
                <c:pt idx="10">
                  <c:v>108.01</c:v>
                </c:pt>
                <c:pt idx="11">
                  <c:v>107.16</c:v>
                </c:pt>
                <c:pt idx="12">
                  <c:v>107.88</c:v>
                </c:pt>
                <c:pt idx="13">
                  <c:v>107.22</c:v>
                </c:pt>
                <c:pt idx="14">
                  <c:v>108.26</c:v>
                </c:pt>
                <c:pt idx="15">
                  <c:v>103.56</c:v>
                </c:pt>
                <c:pt idx="16">
                  <c:v>102.46</c:v>
                </c:pt>
                <c:pt idx="17">
                  <c:v>99.94</c:v>
                </c:pt>
                <c:pt idx="18">
                  <c:v>101.55</c:v>
                </c:pt>
                <c:pt idx="19">
                  <c:v>102.73</c:v>
                </c:pt>
                <c:pt idx="20">
                  <c:v>100</c:v>
                </c:pt>
                <c:pt idx="21">
                  <c:v>101.32</c:v>
                </c:pt>
                <c:pt idx="22">
                  <c:v>101.51</c:v>
                </c:pt>
                <c:pt idx="23">
                  <c:v>103</c:v>
                </c:pt>
                <c:pt idx="24">
                  <c:v>101.83</c:v>
                </c:pt>
                <c:pt idx="25">
                  <c:v>102.75</c:v>
                </c:pt>
                <c:pt idx="26">
                  <c:v>103.4</c:v>
                </c:pt>
                <c:pt idx="27">
                  <c:v>99.81</c:v>
                </c:pt>
              </c:numCache>
            </c:numRef>
          </c:val>
          <c:smooth val="0"/>
          <c:extLst>
            <c:ext xmlns:c16="http://schemas.microsoft.com/office/drawing/2014/chart" uri="{C3380CC4-5D6E-409C-BE32-E72D297353CC}">
              <c16:uniqueId val="{00000001-56B0-40CA-88F8-1D3AB5E3B26B}"/>
            </c:ext>
          </c:extLst>
        </c:ser>
        <c:ser>
          <c:idx val="2"/>
          <c:order val="2"/>
          <c:tx>
            <c:v>Hungary</c:v>
          </c:tx>
          <c:spPr>
            <a:ln w="28575" cap="rnd">
              <a:solidFill>
                <a:schemeClr val="accent2"/>
              </a:solidFill>
              <a:round/>
            </a:ln>
            <a:effectLst/>
          </c:spPr>
          <c:marker>
            <c:symbol val="none"/>
          </c:marker>
          <c:cat>
            <c:numRef>
              <c:f>'Raw data Eikon'!$ED$10:$ED$37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Eikon'!$EG$10:$EG$37</c:f>
              <c:numCache>
                <c:formatCode>General</c:formatCode>
                <c:ptCount val="28"/>
                <c:pt idx="0">
                  <c:v>73.22</c:v>
                </c:pt>
                <c:pt idx="1">
                  <c:v>73.97</c:v>
                </c:pt>
                <c:pt idx="2">
                  <c:v>77.83</c:v>
                </c:pt>
                <c:pt idx="3">
                  <c:v>78.94</c:v>
                </c:pt>
                <c:pt idx="4">
                  <c:v>83.52</c:v>
                </c:pt>
                <c:pt idx="5">
                  <c:v>84.05</c:v>
                </c:pt>
                <c:pt idx="6">
                  <c:v>90.13</c:v>
                </c:pt>
                <c:pt idx="7">
                  <c:v>99.2</c:v>
                </c:pt>
                <c:pt idx="8">
                  <c:v>101.48</c:v>
                </c:pt>
                <c:pt idx="9">
                  <c:v>107.73</c:v>
                </c:pt>
                <c:pt idx="10">
                  <c:v>108.98</c:v>
                </c:pt>
                <c:pt idx="11">
                  <c:v>103.04</c:v>
                </c:pt>
                <c:pt idx="12">
                  <c:v>114.14</c:v>
                </c:pt>
                <c:pt idx="13">
                  <c:v>116.15</c:v>
                </c:pt>
                <c:pt idx="14">
                  <c:v>109.95</c:v>
                </c:pt>
                <c:pt idx="15">
                  <c:v>111.2</c:v>
                </c:pt>
                <c:pt idx="16">
                  <c:v>110.52</c:v>
                </c:pt>
                <c:pt idx="17">
                  <c:v>107.75</c:v>
                </c:pt>
                <c:pt idx="18">
                  <c:v>106.01</c:v>
                </c:pt>
                <c:pt idx="19">
                  <c:v>102.08</c:v>
                </c:pt>
                <c:pt idx="20">
                  <c:v>100</c:v>
                </c:pt>
                <c:pt idx="21">
                  <c:v>100.49</c:v>
                </c:pt>
                <c:pt idx="22">
                  <c:v>101.81</c:v>
                </c:pt>
                <c:pt idx="23">
                  <c:v>100.84</c:v>
                </c:pt>
                <c:pt idx="24">
                  <c:v>99.78</c:v>
                </c:pt>
                <c:pt idx="25">
                  <c:v>95.59</c:v>
                </c:pt>
                <c:pt idx="26">
                  <c:v>95.95</c:v>
                </c:pt>
                <c:pt idx="27">
                  <c:v>88.55</c:v>
                </c:pt>
              </c:numCache>
            </c:numRef>
          </c:val>
          <c:smooth val="0"/>
          <c:extLst>
            <c:ext xmlns:c16="http://schemas.microsoft.com/office/drawing/2014/chart" uri="{C3380CC4-5D6E-409C-BE32-E72D297353CC}">
              <c16:uniqueId val="{00000002-56B0-40CA-88F8-1D3AB5E3B26B}"/>
            </c:ext>
          </c:extLst>
        </c:ser>
        <c:ser>
          <c:idx val="3"/>
          <c:order val="3"/>
          <c:tx>
            <c:v>UK</c:v>
          </c:tx>
          <c:spPr>
            <a:ln w="28575" cap="rnd">
              <a:solidFill>
                <a:srgbClr val="7030A0"/>
              </a:solidFill>
              <a:round/>
            </a:ln>
            <a:effectLst/>
          </c:spPr>
          <c:marker>
            <c:symbol val="none"/>
          </c:marker>
          <c:cat>
            <c:numRef>
              <c:f>'Raw data Eikon'!$ED$10:$ED$37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Eikon'!$EH$10:$EH$37</c:f>
              <c:numCache>
                <c:formatCode>General</c:formatCode>
                <c:ptCount val="28"/>
                <c:pt idx="0">
                  <c:v>88</c:v>
                </c:pt>
                <c:pt idx="1">
                  <c:v>89.81</c:v>
                </c:pt>
                <c:pt idx="2">
                  <c:v>104.02</c:v>
                </c:pt>
                <c:pt idx="3">
                  <c:v>110.14</c:v>
                </c:pt>
                <c:pt idx="4">
                  <c:v>110.68</c:v>
                </c:pt>
                <c:pt idx="5">
                  <c:v>112.22</c:v>
                </c:pt>
                <c:pt idx="6">
                  <c:v>109.61</c:v>
                </c:pt>
                <c:pt idx="7">
                  <c:v>109.82</c:v>
                </c:pt>
                <c:pt idx="8">
                  <c:v>104.18</c:v>
                </c:pt>
                <c:pt idx="9">
                  <c:v>107.9</c:v>
                </c:pt>
                <c:pt idx="10">
                  <c:v>105.94</c:v>
                </c:pt>
                <c:pt idx="11">
                  <c:v>106.6</c:v>
                </c:pt>
                <c:pt idx="12">
                  <c:v>107.73</c:v>
                </c:pt>
                <c:pt idx="13">
                  <c:v>93.62</c:v>
                </c:pt>
                <c:pt idx="14">
                  <c:v>84.83</c:v>
                </c:pt>
                <c:pt idx="15">
                  <c:v>84.8</c:v>
                </c:pt>
                <c:pt idx="16">
                  <c:v>84.66</c:v>
                </c:pt>
                <c:pt idx="17">
                  <c:v>88.31</c:v>
                </c:pt>
                <c:pt idx="18">
                  <c:v>86.77</c:v>
                </c:pt>
                <c:pt idx="19">
                  <c:v>93.27</c:v>
                </c:pt>
                <c:pt idx="20">
                  <c:v>100</c:v>
                </c:pt>
                <c:pt idx="21">
                  <c:v>90</c:v>
                </c:pt>
                <c:pt idx="22">
                  <c:v>85.22</c:v>
                </c:pt>
                <c:pt idx="23">
                  <c:v>86.59</c:v>
                </c:pt>
                <c:pt idx="24">
                  <c:v>86.48</c:v>
                </c:pt>
                <c:pt idx="25">
                  <c:v>86.74</c:v>
                </c:pt>
                <c:pt idx="26">
                  <c:v>89.61</c:v>
                </c:pt>
                <c:pt idx="27">
                  <c:v>83.94</c:v>
                </c:pt>
              </c:numCache>
            </c:numRef>
          </c:val>
          <c:smooth val="0"/>
          <c:extLst>
            <c:ext xmlns:c16="http://schemas.microsoft.com/office/drawing/2014/chart" uri="{C3380CC4-5D6E-409C-BE32-E72D297353CC}">
              <c16:uniqueId val="{00000003-56B0-40CA-88F8-1D3AB5E3B26B}"/>
            </c:ext>
          </c:extLst>
        </c:ser>
        <c:ser>
          <c:idx val="4"/>
          <c:order val="4"/>
          <c:tx>
            <c:v>Czechia</c:v>
          </c:tx>
          <c:spPr>
            <a:ln w="28575" cap="rnd">
              <a:solidFill>
                <a:srgbClr val="C00000"/>
              </a:solidFill>
              <a:round/>
            </a:ln>
            <a:effectLst/>
          </c:spPr>
          <c:marker>
            <c:symbol val="none"/>
          </c:marker>
          <c:cat>
            <c:numRef>
              <c:f>'Raw data Eikon'!$ED$10:$ED$37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Eikon'!$EI$10:$EI$37</c:f>
              <c:numCache>
                <c:formatCode>General</c:formatCode>
                <c:ptCount val="28"/>
                <c:pt idx="0">
                  <c:v>62.49</c:v>
                </c:pt>
                <c:pt idx="1">
                  <c:v>66.55</c:v>
                </c:pt>
                <c:pt idx="2">
                  <c:v>67.349999999999994</c:v>
                </c:pt>
                <c:pt idx="3">
                  <c:v>74.489999999999995</c:v>
                </c:pt>
                <c:pt idx="4">
                  <c:v>75.099999999999994</c:v>
                </c:pt>
                <c:pt idx="5">
                  <c:v>76.040000000000006</c:v>
                </c:pt>
                <c:pt idx="6">
                  <c:v>80.41</c:v>
                </c:pt>
                <c:pt idx="7">
                  <c:v>89.25</c:v>
                </c:pt>
                <c:pt idx="8">
                  <c:v>86.9</c:v>
                </c:pt>
                <c:pt idx="9">
                  <c:v>87.46</c:v>
                </c:pt>
                <c:pt idx="10">
                  <c:v>92.29</c:v>
                </c:pt>
                <c:pt idx="11">
                  <c:v>96.84</c:v>
                </c:pt>
                <c:pt idx="12">
                  <c:v>98.8</c:v>
                </c:pt>
                <c:pt idx="13">
                  <c:v>112.22</c:v>
                </c:pt>
                <c:pt idx="14">
                  <c:v>108.17</c:v>
                </c:pt>
                <c:pt idx="15">
                  <c:v>109.87</c:v>
                </c:pt>
                <c:pt idx="16">
                  <c:v>111.96</c:v>
                </c:pt>
                <c:pt idx="17">
                  <c:v>108.83</c:v>
                </c:pt>
                <c:pt idx="18">
                  <c:v>106.04</c:v>
                </c:pt>
                <c:pt idx="19">
                  <c:v>100.32</c:v>
                </c:pt>
                <c:pt idx="20">
                  <c:v>100</c:v>
                </c:pt>
                <c:pt idx="21">
                  <c:v>102.54</c:v>
                </c:pt>
                <c:pt idx="22">
                  <c:v>106.11</c:v>
                </c:pt>
                <c:pt idx="23">
                  <c:v>110.34</c:v>
                </c:pt>
                <c:pt idx="24">
                  <c:v>110.95</c:v>
                </c:pt>
                <c:pt idx="25">
                  <c:v>111.22</c:v>
                </c:pt>
                <c:pt idx="26">
                  <c:v>116.1</c:v>
                </c:pt>
                <c:pt idx="27">
                  <c:v>129.49</c:v>
                </c:pt>
              </c:numCache>
            </c:numRef>
          </c:val>
          <c:smooth val="0"/>
          <c:extLst>
            <c:ext xmlns:c16="http://schemas.microsoft.com/office/drawing/2014/chart" uri="{C3380CC4-5D6E-409C-BE32-E72D297353CC}">
              <c16:uniqueId val="{00000004-56B0-40CA-88F8-1D3AB5E3B26B}"/>
            </c:ext>
          </c:extLst>
        </c:ser>
        <c:dLbls>
          <c:showLegendKey val="0"/>
          <c:showVal val="0"/>
          <c:showCatName val="0"/>
          <c:showSerName val="0"/>
          <c:showPercent val="0"/>
          <c:showBubbleSize val="0"/>
        </c:dLbls>
        <c:marker val="1"/>
        <c:smooth val="0"/>
        <c:axId val="2064508351"/>
        <c:axId val="2064494623"/>
      </c:lineChart>
      <c:catAx>
        <c:axId val="2064508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2064494623"/>
        <c:crosses val="autoZero"/>
        <c:auto val="1"/>
        <c:lblAlgn val="ctr"/>
        <c:lblOffset val="100"/>
        <c:tickLblSkip val="2"/>
        <c:noMultiLvlLbl val="0"/>
      </c:catAx>
      <c:valAx>
        <c:axId val="2064494623"/>
        <c:scaling>
          <c:orientation val="minMax"/>
          <c:min val="60"/>
        </c:scaling>
        <c:delete val="0"/>
        <c:axPos val="l"/>
        <c:majorGridlines>
          <c:spPr>
            <a:ln w="9525" cap="flat" cmpd="sng" algn="ctr">
              <a:solidFill>
                <a:schemeClr val="tx1">
                  <a:lumMod val="15000"/>
                  <a:lumOff val="85000"/>
                  <a:alpha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2064508351"/>
        <c:crosses val="autoZero"/>
        <c:crossBetween val="between"/>
      </c:valAx>
      <c:valAx>
        <c:axId val="2119210463"/>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2119207135"/>
        <c:crosses val="max"/>
        <c:crossBetween val="between"/>
      </c:valAx>
      <c:catAx>
        <c:axId val="2119207135"/>
        <c:scaling>
          <c:orientation val="minMax"/>
        </c:scaling>
        <c:delete val="1"/>
        <c:axPos val="b"/>
        <c:majorTickMark val="out"/>
        <c:minorTickMark val="none"/>
        <c:tickLblPos val="nextTo"/>
        <c:crossAx val="2119210463"/>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chemeClr val="bg1"/>
    </a:solidFill>
    <a:ln>
      <a:noFill/>
    </a:ln>
    <a:effectLst/>
  </c:spPr>
  <c:txPr>
    <a:bodyPr/>
    <a:lstStyle/>
    <a:p>
      <a:pPr>
        <a:defRPr/>
      </a:pPr>
      <a:endParaRPr lang="de-DE"/>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500"/>
        <c:axId val="567612432"/>
        <c:axId val="567631568"/>
        <c:extLst>
          <c:ext xmlns:c15="http://schemas.microsoft.com/office/drawing/2012/chart" uri="{02D57815-91ED-43cb-92C2-25804820EDAC}">
            <c15:filteredBarSeries>
              <c15:ser>
                <c:idx val="5"/>
                <c:order val="5"/>
                <c:spPr>
                  <a:solidFill>
                    <a:schemeClr val="accent3">
                      <a:alpha val="50000"/>
                    </a:schemeClr>
                  </a:solidFill>
                  <a:ln>
                    <a:noFill/>
                  </a:ln>
                  <a:effectLst/>
                </c:spPr>
                <c:invertIfNegative val="0"/>
                <c:val>
                  <c:numRef>
                    <c:extLst>
                      <c:ext uri="{02D57815-91ED-43cb-92C2-25804820EDAC}">
                        <c15:formulaRef>
                          <c15:sqref>'Data Analysis'!$O$6:$O$33</c15:sqref>
                        </c15:formulaRef>
                      </c:ext>
                    </c:extLst>
                    <c:numCache>
                      <c:formatCode>General</c:formatCode>
                      <c:ptCount val="28"/>
                      <c:pt idx="0">
                        <c:v>0</c:v>
                      </c:pt>
                      <c:pt idx="1">
                        <c:v>0</c:v>
                      </c:pt>
                      <c:pt idx="2">
                        <c:v>0</c:v>
                      </c:pt>
                      <c:pt idx="3">
                        <c:v>0</c:v>
                      </c:pt>
                      <c:pt idx="4">
                        <c:v>1</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1</c:v>
                      </c:pt>
                      <c:pt idx="26">
                        <c:v>0</c:v>
                      </c:pt>
                    </c:numCache>
                  </c:numRef>
                </c:val>
                <c:extLst>
                  <c:ext xmlns:c16="http://schemas.microsoft.com/office/drawing/2014/chart" uri="{C3380CC4-5D6E-409C-BE32-E72D297353CC}">
                    <c16:uniqueId val="{00000005-462A-4C3F-9114-DD382F17E656}"/>
                  </c:ext>
                </c:extLst>
              </c15:ser>
            </c15:filteredBarSeries>
          </c:ext>
        </c:extLst>
      </c:barChart>
      <c:lineChart>
        <c:grouping val="standard"/>
        <c:varyColors val="0"/>
        <c:ser>
          <c:idx val="0"/>
          <c:order val="0"/>
          <c:tx>
            <c:v>Poland</c:v>
          </c:tx>
          <c:spPr>
            <a:ln w="28575" cap="rnd">
              <a:solidFill>
                <a:schemeClr val="accent6"/>
              </a:solidFill>
              <a:round/>
            </a:ln>
            <a:effectLst/>
          </c:spPr>
          <c:marker>
            <c:symbol val="none"/>
          </c:marker>
          <c:cat>
            <c:numRef>
              <c:f>'Raw data Eikon'!$BY$10:$BY$37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Eikon'!$BZ$10:$BZ$37</c:f>
              <c:numCache>
                <c:formatCode>General</c:formatCode>
                <c:ptCount val="28"/>
                <c:pt idx="1">
                  <c:v>5.2020299999999997</c:v>
                </c:pt>
                <c:pt idx="2">
                  <c:v>5.3243900000000002</c:v>
                </c:pt>
                <c:pt idx="3">
                  <c:v>3.7046199999999998</c:v>
                </c:pt>
                <c:pt idx="4">
                  <c:v>7.6326200000000002</c:v>
                </c:pt>
                <c:pt idx="5">
                  <c:v>7.2355700000000001</c:v>
                </c:pt>
                <c:pt idx="6">
                  <c:v>3.5733600000000001</c:v>
                </c:pt>
                <c:pt idx="7">
                  <c:v>4.6020799999999999</c:v>
                </c:pt>
                <c:pt idx="8">
                  <c:v>4.7820900000000002</c:v>
                </c:pt>
                <c:pt idx="9">
                  <c:v>3.7083900000000001</c:v>
                </c:pt>
                <c:pt idx="10">
                  <c:v>1.2916399999999999</c:v>
                </c:pt>
                <c:pt idx="11">
                  <c:v>2.8047</c:v>
                </c:pt>
                <c:pt idx="12">
                  <c:v>2.5156299999999998</c:v>
                </c:pt>
                <c:pt idx="13">
                  <c:v>0.40822000000000003</c:v>
                </c:pt>
                <c:pt idx="14">
                  <c:v>2.5051600000000001</c:v>
                </c:pt>
                <c:pt idx="15">
                  <c:v>3.2219500000000001</c:v>
                </c:pt>
                <c:pt idx="16">
                  <c:v>4.1710799999999999</c:v>
                </c:pt>
                <c:pt idx="17">
                  <c:v>1.19903</c:v>
                </c:pt>
                <c:pt idx="18">
                  <c:v>1.2089700000000001</c:v>
                </c:pt>
                <c:pt idx="19">
                  <c:v>1.62262</c:v>
                </c:pt>
                <c:pt idx="20">
                  <c:v>2.6763300000000001</c:v>
                </c:pt>
                <c:pt idx="21">
                  <c:v>2.3108399999999998</c:v>
                </c:pt>
                <c:pt idx="22">
                  <c:v>3.4472800000000001</c:v>
                </c:pt>
                <c:pt idx="23">
                  <c:v>4.7839999999999998</c:v>
                </c:pt>
                <c:pt idx="24">
                  <c:v>4.7820099999999996</c:v>
                </c:pt>
                <c:pt idx="25">
                  <c:v>-2.4144899999999998</c:v>
                </c:pt>
                <c:pt idx="26">
                  <c:v>4.0887799999999999</c:v>
                </c:pt>
                <c:pt idx="27">
                  <c:v>5.2293599999999998</c:v>
                </c:pt>
              </c:numCache>
            </c:numRef>
          </c:val>
          <c:smooth val="0"/>
          <c:extLst>
            <c:ext xmlns:c16="http://schemas.microsoft.com/office/drawing/2014/chart" uri="{C3380CC4-5D6E-409C-BE32-E72D297353CC}">
              <c16:uniqueId val="{00000000-462A-4C3F-9114-DD382F17E656}"/>
            </c:ext>
          </c:extLst>
        </c:ser>
        <c:ser>
          <c:idx val="1"/>
          <c:order val="1"/>
          <c:tx>
            <c:v>Germany</c:v>
          </c:tx>
          <c:spPr>
            <a:ln w="28575" cap="rnd">
              <a:solidFill>
                <a:schemeClr val="accent5"/>
              </a:solidFill>
              <a:round/>
            </a:ln>
            <a:effectLst/>
          </c:spPr>
          <c:marker>
            <c:symbol val="none"/>
          </c:marker>
          <c:cat>
            <c:numRef>
              <c:f>'Raw data Eikon'!$BY$10:$BY$37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Eikon'!$CA$10:$CA$37</c:f>
              <c:numCache>
                <c:formatCode>General</c:formatCode>
                <c:ptCount val="28"/>
                <c:pt idx="0">
                  <c:v>1.40638</c:v>
                </c:pt>
                <c:pt idx="1">
                  <c:v>0.89937999999999996</c:v>
                </c:pt>
                <c:pt idx="2">
                  <c:v>1.93906</c:v>
                </c:pt>
                <c:pt idx="3">
                  <c:v>0.52964</c:v>
                </c:pt>
                <c:pt idx="4">
                  <c:v>0.21819</c:v>
                </c:pt>
                <c:pt idx="5">
                  <c:v>0.89661000000000002</c:v>
                </c:pt>
                <c:pt idx="6">
                  <c:v>2.1014300000000001</c:v>
                </c:pt>
                <c:pt idx="7">
                  <c:v>0.47803000000000001</c:v>
                </c:pt>
                <c:pt idx="8">
                  <c:v>0.37034</c:v>
                </c:pt>
                <c:pt idx="9">
                  <c:v>0.37779000000000001</c:v>
                </c:pt>
                <c:pt idx="10">
                  <c:v>1.02911</c:v>
                </c:pt>
                <c:pt idx="11">
                  <c:v>3.2552699999999999</c:v>
                </c:pt>
                <c:pt idx="12">
                  <c:v>1.35572</c:v>
                </c:pt>
                <c:pt idx="13">
                  <c:v>-0.71389000000000002</c:v>
                </c:pt>
                <c:pt idx="14">
                  <c:v>-5.7910500000000003</c:v>
                </c:pt>
                <c:pt idx="15">
                  <c:v>3.6774800000000001</c:v>
                </c:pt>
                <c:pt idx="16">
                  <c:v>2.7461700000000002</c:v>
                </c:pt>
                <c:pt idx="17">
                  <c:v>-0.52151999999999998</c:v>
                </c:pt>
                <c:pt idx="18">
                  <c:v>-0.23124</c:v>
                </c:pt>
                <c:pt idx="19">
                  <c:v>1.31778</c:v>
                </c:pt>
                <c:pt idx="20">
                  <c:v>0.29743999999999998</c:v>
                </c:pt>
                <c:pt idx="21">
                  <c:v>0.87955000000000005</c:v>
                </c:pt>
                <c:pt idx="22">
                  <c:v>1.6193299999999999</c:v>
                </c:pt>
                <c:pt idx="23">
                  <c:v>-0.26536999999999999</c:v>
                </c:pt>
                <c:pt idx="24">
                  <c:v>0.17427000000000001</c:v>
                </c:pt>
                <c:pt idx="25">
                  <c:v>-4.1468100000000003</c:v>
                </c:pt>
                <c:pt idx="26">
                  <c:v>2.84063</c:v>
                </c:pt>
                <c:pt idx="27">
                  <c:v>2.4615499999999999</c:v>
                </c:pt>
              </c:numCache>
            </c:numRef>
          </c:val>
          <c:smooth val="0"/>
          <c:extLst>
            <c:ext xmlns:c16="http://schemas.microsoft.com/office/drawing/2014/chart" uri="{C3380CC4-5D6E-409C-BE32-E72D297353CC}">
              <c16:uniqueId val="{00000001-462A-4C3F-9114-DD382F17E656}"/>
            </c:ext>
          </c:extLst>
        </c:ser>
        <c:ser>
          <c:idx val="2"/>
          <c:order val="2"/>
          <c:tx>
            <c:v>Hungary</c:v>
          </c:tx>
          <c:spPr>
            <a:ln w="28575" cap="rnd">
              <a:solidFill>
                <a:schemeClr val="accent2"/>
              </a:solidFill>
              <a:round/>
            </a:ln>
            <a:effectLst/>
          </c:spPr>
          <c:marker>
            <c:symbol val="none"/>
          </c:marker>
          <c:cat>
            <c:numRef>
              <c:f>'Raw data Eikon'!$BY$10:$BY$37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Eikon'!$CB$10:$CB$37</c:f>
              <c:numCache>
                <c:formatCode>General</c:formatCode>
                <c:ptCount val="28"/>
                <c:pt idx="0">
                  <c:v>5.1999899999999997</c:v>
                </c:pt>
                <c:pt idx="1">
                  <c:v>-5.0700000000000002E-2</c:v>
                </c:pt>
                <c:pt idx="2">
                  <c:v>3.0398499999999999</c:v>
                </c:pt>
                <c:pt idx="3">
                  <c:v>2.6036100000000002</c:v>
                </c:pt>
                <c:pt idx="4">
                  <c:v>0.41527999999999998</c:v>
                </c:pt>
                <c:pt idx="5">
                  <c:v>3.3370799999999998</c:v>
                </c:pt>
                <c:pt idx="6">
                  <c:v>3.98441</c:v>
                </c:pt>
                <c:pt idx="7">
                  <c:v>4.6594100000000003</c:v>
                </c:pt>
                <c:pt idx="8">
                  <c:v>2.0145</c:v>
                </c:pt>
                <c:pt idx="9">
                  <c:v>5.8288799999999998</c:v>
                </c:pt>
                <c:pt idx="10">
                  <c:v>5.0845099999999999</c:v>
                </c:pt>
                <c:pt idx="11">
                  <c:v>3.2620100000000001</c:v>
                </c:pt>
                <c:pt idx="12">
                  <c:v>1.0453699999999999</c:v>
                </c:pt>
                <c:pt idx="13">
                  <c:v>2.7122899999999999</c:v>
                </c:pt>
                <c:pt idx="14">
                  <c:v>-4.8069199999999999</c:v>
                </c:pt>
                <c:pt idx="15">
                  <c:v>1.70302</c:v>
                </c:pt>
                <c:pt idx="16">
                  <c:v>1.9109400000000001</c:v>
                </c:pt>
                <c:pt idx="17">
                  <c:v>-2.0043500000000001</c:v>
                </c:pt>
                <c:pt idx="18">
                  <c:v>0.53573999999999999</c:v>
                </c:pt>
                <c:pt idx="19">
                  <c:v>-0.40850999999999998</c:v>
                </c:pt>
                <c:pt idx="20">
                  <c:v>1.3977599999999999</c:v>
                </c:pt>
                <c:pt idx="21">
                  <c:v>-1.5041</c:v>
                </c:pt>
                <c:pt idx="22">
                  <c:v>2.43988</c:v>
                </c:pt>
                <c:pt idx="23">
                  <c:v>3.0424000000000002</c:v>
                </c:pt>
                <c:pt idx="24">
                  <c:v>3.4006400000000001</c:v>
                </c:pt>
                <c:pt idx="25">
                  <c:v>-3.90699</c:v>
                </c:pt>
                <c:pt idx="26">
                  <c:v>5.0630300000000004</c:v>
                </c:pt>
                <c:pt idx="27">
                  <c:v>4.0430700000000002</c:v>
                </c:pt>
              </c:numCache>
            </c:numRef>
          </c:val>
          <c:smooth val="0"/>
          <c:extLst>
            <c:ext xmlns:c16="http://schemas.microsoft.com/office/drawing/2014/chart" uri="{C3380CC4-5D6E-409C-BE32-E72D297353CC}">
              <c16:uniqueId val="{00000002-462A-4C3F-9114-DD382F17E656}"/>
            </c:ext>
          </c:extLst>
        </c:ser>
        <c:ser>
          <c:idx val="3"/>
          <c:order val="3"/>
          <c:tx>
            <c:v>UK</c:v>
          </c:tx>
          <c:spPr>
            <a:ln w="28575" cap="rnd">
              <a:solidFill>
                <a:srgbClr val="7030A0"/>
              </a:solidFill>
              <a:round/>
            </a:ln>
            <a:effectLst/>
          </c:spPr>
          <c:marker>
            <c:symbol val="none"/>
          </c:marker>
          <c:cat>
            <c:numRef>
              <c:f>'Raw data Eikon'!$BY$10:$BY$37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Eikon'!$CC$10:$CC$37</c:f>
              <c:numCache>
                <c:formatCode>General</c:formatCode>
                <c:ptCount val="28"/>
                <c:pt idx="0">
                  <c:v>1.7988900000000001</c:v>
                </c:pt>
                <c:pt idx="1">
                  <c:v>2.1589999999999998</c:v>
                </c:pt>
                <c:pt idx="2">
                  <c:v>2.51722</c:v>
                </c:pt>
                <c:pt idx="3">
                  <c:v>2.4706399999999999</c:v>
                </c:pt>
                <c:pt idx="4">
                  <c:v>1.69801</c:v>
                </c:pt>
                <c:pt idx="5">
                  <c:v>2.55307</c:v>
                </c:pt>
                <c:pt idx="6">
                  <c:v>1.6986000000000001</c:v>
                </c:pt>
                <c:pt idx="7">
                  <c:v>1.6496500000000001</c:v>
                </c:pt>
                <c:pt idx="8">
                  <c:v>2.2707099999999998</c:v>
                </c:pt>
                <c:pt idx="9">
                  <c:v>1.1793400000000001</c:v>
                </c:pt>
                <c:pt idx="10">
                  <c:v>1.45621</c:v>
                </c:pt>
                <c:pt idx="11">
                  <c:v>1.5701499999999999</c:v>
                </c:pt>
                <c:pt idx="12">
                  <c:v>1.4331400000000001</c:v>
                </c:pt>
                <c:pt idx="13">
                  <c:v>-1.08308</c:v>
                </c:pt>
                <c:pt idx="14">
                  <c:v>-2.6956000000000002</c:v>
                </c:pt>
                <c:pt idx="15">
                  <c:v>1.8781099999999999</c:v>
                </c:pt>
                <c:pt idx="16">
                  <c:v>0.94211999999999996</c:v>
                </c:pt>
                <c:pt idx="17">
                  <c:v>0.37906000000000001</c:v>
                </c:pt>
                <c:pt idx="18">
                  <c:v>0.71572999999999998</c:v>
                </c:pt>
                <c:pt idx="19">
                  <c:v>0.61258999999999997</c:v>
                </c:pt>
                <c:pt idx="20">
                  <c:v>0.87995000000000001</c:v>
                </c:pt>
                <c:pt idx="21">
                  <c:v>0.78556999999999999</c:v>
                </c:pt>
                <c:pt idx="22">
                  <c:v>1.1356299999999999</c:v>
                </c:pt>
                <c:pt idx="23">
                  <c:v>0.45312000000000002</c:v>
                </c:pt>
                <c:pt idx="24">
                  <c:v>0.55754000000000004</c:v>
                </c:pt>
                <c:pt idx="25">
                  <c:v>-8.9449400000000008</c:v>
                </c:pt>
                <c:pt idx="26">
                  <c:v>7.3783500000000002</c:v>
                </c:pt>
                <c:pt idx="27">
                  <c:v>3.6533799999999998</c:v>
                </c:pt>
              </c:numCache>
            </c:numRef>
          </c:val>
          <c:smooth val="0"/>
          <c:extLst>
            <c:ext xmlns:c16="http://schemas.microsoft.com/office/drawing/2014/chart" uri="{C3380CC4-5D6E-409C-BE32-E72D297353CC}">
              <c16:uniqueId val="{00000003-462A-4C3F-9114-DD382F17E656}"/>
            </c:ext>
          </c:extLst>
        </c:ser>
        <c:ser>
          <c:idx val="4"/>
          <c:order val="4"/>
          <c:tx>
            <c:v>Czechia</c:v>
          </c:tx>
          <c:spPr>
            <a:ln w="28575" cap="rnd">
              <a:solidFill>
                <a:srgbClr val="C00000"/>
              </a:solidFill>
              <a:round/>
            </a:ln>
            <a:effectLst/>
          </c:spPr>
          <c:marker>
            <c:symbol val="none"/>
          </c:marker>
          <c:cat>
            <c:numRef>
              <c:f>'Raw data Eikon'!$BY$10:$BY$37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Eikon'!$CD$10:$CD$37</c:f>
              <c:numCache>
                <c:formatCode>General</c:formatCode>
                <c:ptCount val="28"/>
                <c:pt idx="0">
                  <c:v>5.16526</c:v>
                </c:pt>
                <c:pt idx="1">
                  <c:v>3.6179100000000002</c:v>
                </c:pt>
                <c:pt idx="2">
                  <c:v>-0.17293</c:v>
                </c:pt>
                <c:pt idx="3">
                  <c:v>1.45808</c:v>
                </c:pt>
                <c:pt idx="4">
                  <c:v>3.5023399999999998</c:v>
                </c:pt>
                <c:pt idx="5">
                  <c:v>5.5193399999999997</c:v>
                </c:pt>
                <c:pt idx="6">
                  <c:v>3.1718299999999999</c:v>
                </c:pt>
                <c:pt idx="7">
                  <c:v>0.93701000000000001</c:v>
                </c:pt>
                <c:pt idx="8">
                  <c:v>4.42699</c:v>
                </c:pt>
                <c:pt idx="9">
                  <c:v>4.8632400000000002</c:v>
                </c:pt>
                <c:pt idx="10">
                  <c:v>4.6479900000000001</c:v>
                </c:pt>
                <c:pt idx="11">
                  <c:v>5.5349599999999999</c:v>
                </c:pt>
                <c:pt idx="12">
                  <c:v>3.3972600000000002</c:v>
                </c:pt>
                <c:pt idx="13">
                  <c:v>0.32344000000000001</c:v>
                </c:pt>
                <c:pt idx="14">
                  <c:v>-2.7513299999999998</c:v>
                </c:pt>
                <c:pt idx="15">
                  <c:v>3.3398699999999999</c:v>
                </c:pt>
                <c:pt idx="16">
                  <c:v>2.03965</c:v>
                </c:pt>
                <c:pt idx="17">
                  <c:v>-1.1201000000000001</c:v>
                </c:pt>
                <c:pt idx="18">
                  <c:v>-0.36448999999999998</c:v>
                </c:pt>
                <c:pt idx="19">
                  <c:v>1.7005399999999999</c:v>
                </c:pt>
                <c:pt idx="20">
                  <c:v>3.9851999999999999</c:v>
                </c:pt>
                <c:pt idx="21">
                  <c:v>0.83577000000000001</c:v>
                </c:pt>
                <c:pt idx="22">
                  <c:v>3.76694</c:v>
                </c:pt>
                <c:pt idx="23">
                  <c:v>1.8215300000000001</c:v>
                </c:pt>
                <c:pt idx="24">
                  <c:v>2.7054100000000001</c:v>
                </c:pt>
                <c:pt idx="25">
                  <c:v>-4.2153200000000002</c:v>
                </c:pt>
                <c:pt idx="26">
                  <c:v>2.3246699999999998</c:v>
                </c:pt>
                <c:pt idx="27">
                  <c:v>2.18187</c:v>
                </c:pt>
              </c:numCache>
            </c:numRef>
          </c:val>
          <c:smooth val="0"/>
          <c:extLst>
            <c:ext xmlns:c16="http://schemas.microsoft.com/office/drawing/2014/chart" uri="{C3380CC4-5D6E-409C-BE32-E72D297353CC}">
              <c16:uniqueId val="{00000004-462A-4C3F-9114-DD382F17E656}"/>
            </c:ext>
          </c:extLst>
        </c:ser>
        <c:dLbls>
          <c:showLegendKey val="0"/>
          <c:showVal val="0"/>
          <c:showCatName val="0"/>
          <c:showSerName val="0"/>
          <c:showPercent val="0"/>
          <c:showBubbleSize val="0"/>
        </c:dLbls>
        <c:marker val="1"/>
        <c:smooth val="0"/>
        <c:axId val="227782272"/>
        <c:axId val="227791424"/>
      </c:lineChart>
      <c:catAx>
        <c:axId val="22778227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227791424"/>
        <c:crosses val="autoZero"/>
        <c:auto val="1"/>
        <c:lblAlgn val="ctr"/>
        <c:lblOffset val="100"/>
        <c:tickLblSkip val="2"/>
        <c:noMultiLvlLbl val="0"/>
      </c:catAx>
      <c:valAx>
        <c:axId val="227791424"/>
        <c:scaling>
          <c:orientation val="minMax"/>
        </c:scaling>
        <c:delete val="0"/>
        <c:axPos val="l"/>
        <c:majorGridlines>
          <c:spPr>
            <a:ln w="9525" cap="flat" cmpd="sng" algn="ctr">
              <a:solidFill>
                <a:schemeClr val="tx1">
                  <a:lumMod val="15000"/>
                  <a:lumOff val="85000"/>
                  <a:alpha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227782272"/>
        <c:crosses val="autoZero"/>
        <c:crossBetween val="between"/>
      </c:valAx>
      <c:valAx>
        <c:axId val="567631568"/>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567612432"/>
        <c:crosses val="max"/>
        <c:crossBetween val="between"/>
      </c:valAx>
      <c:catAx>
        <c:axId val="567612432"/>
        <c:scaling>
          <c:orientation val="minMax"/>
        </c:scaling>
        <c:delete val="1"/>
        <c:axPos val="b"/>
        <c:majorTickMark val="out"/>
        <c:minorTickMark val="none"/>
        <c:tickLblPos val="nextTo"/>
        <c:crossAx val="56763156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chemeClr val="bg1"/>
    </a:solidFill>
    <a:ln>
      <a:noFill/>
    </a:ln>
    <a:effectLst/>
  </c:spPr>
  <c:txPr>
    <a:bodyPr/>
    <a:lstStyle/>
    <a:p>
      <a:pPr>
        <a:defRPr/>
      </a:pPr>
      <a:endParaRPr lang="de-D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500"/>
        <c:axId val="224003984"/>
        <c:axId val="224003568"/>
        <c:extLst>
          <c:ext xmlns:c15="http://schemas.microsoft.com/office/drawing/2012/chart" uri="{02D57815-91ED-43cb-92C2-25804820EDAC}">
            <c15:filteredBarSeries>
              <c15:ser>
                <c:idx val="5"/>
                <c:order val="5"/>
                <c:spPr>
                  <a:solidFill>
                    <a:schemeClr val="accent3">
                      <a:alpha val="50000"/>
                    </a:schemeClr>
                  </a:solidFill>
                  <a:ln>
                    <a:noFill/>
                  </a:ln>
                  <a:effectLst/>
                </c:spPr>
                <c:invertIfNegative val="0"/>
                <c:dPt>
                  <c:idx val="4"/>
                  <c:invertIfNegative val="0"/>
                  <c:bubble3D val="0"/>
                  <c:spPr>
                    <a:solidFill>
                      <a:schemeClr val="accent3">
                        <a:alpha val="50000"/>
                      </a:schemeClr>
                    </a:solidFill>
                    <a:ln>
                      <a:noFill/>
                    </a:ln>
                    <a:effectLst/>
                  </c:spPr>
                  <c:extLst>
                    <c:ext xmlns:c16="http://schemas.microsoft.com/office/drawing/2014/chart" uri="{C3380CC4-5D6E-409C-BE32-E72D297353CC}">
                      <c16:uniqueId val="{00000006-A443-44D0-ACBF-D17DA2847055}"/>
                    </c:ext>
                  </c:extLst>
                </c:dPt>
                <c:dPt>
                  <c:idx val="13"/>
                  <c:invertIfNegative val="0"/>
                  <c:bubble3D val="0"/>
                  <c:spPr>
                    <a:solidFill>
                      <a:schemeClr val="accent3">
                        <a:alpha val="50000"/>
                      </a:schemeClr>
                    </a:solidFill>
                    <a:ln>
                      <a:noFill/>
                    </a:ln>
                    <a:effectLst/>
                  </c:spPr>
                  <c:extLst>
                    <c:ext xmlns:c16="http://schemas.microsoft.com/office/drawing/2014/chart" uri="{C3380CC4-5D6E-409C-BE32-E72D297353CC}">
                      <c16:uniqueId val="{00000008-A443-44D0-ACBF-D17DA2847055}"/>
                    </c:ext>
                  </c:extLst>
                </c:dPt>
                <c:dPt>
                  <c:idx val="25"/>
                  <c:invertIfNegative val="0"/>
                  <c:bubble3D val="0"/>
                  <c:spPr>
                    <a:solidFill>
                      <a:schemeClr val="accent3">
                        <a:alpha val="50000"/>
                      </a:schemeClr>
                    </a:solidFill>
                    <a:ln>
                      <a:noFill/>
                    </a:ln>
                    <a:effectLst/>
                  </c:spPr>
                  <c:extLst>
                    <c:ext xmlns:c16="http://schemas.microsoft.com/office/drawing/2014/chart" uri="{C3380CC4-5D6E-409C-BE32-E72D297353CC}">
                      <c16:uniqueId val="{0000000A-A443-44D0-ACBF-D17DA2847055}"/>
                    </c:ext>
                  </c:extLst>
                </c:dPt>
                <c:val>
                  <c:numRef>
                    <c:extLst>
                      <c:ext uri="{02D57815-91ED-43cb-92C2-25804820EDAC}">
                        <c15:formulaRef>
                          <c15:sqref>'Data Analysis'!$O$6:$O$33</c15:sqref>
                        </c15:formulaRef>
                      </c:ext>
                    </c:extLst>
                    <c:numCache>
                      <c:formatCode>General</c:formatCode>
                      <c:ptCount val="28"/>
                      <c:pt idx="0">
                        <c:v>0</c:v>
                      </c:pt>
                      <c:pt idx="1">
                        <c:v>0</c:v>
                      </c:pt>
                      <c:pt idx="2">
                        <c:v>0</c:v>
                      </c:pt>
                      <c:pt idx="3">
                        <c:v>0</c:v>
                      </c:pt>
                      <c:pt idx="4">
                        <c:v>1</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1</c:v>
                      </c:pt>
                      <c:pt idx="26">
                        <c:v>0</c:v>
                      </c:pt>
                    </c:numCache>
                  </c:numRef>
                </c:val>
                <c:extLst>
                  <c:ext xmlns:c16="http://schemas.microsoft.com/office/drawing/2014/chart" uri="{C3380CC4-5D6E-409C-BE32-E72D297353CC}">
                    <c16:uniqueId val="{0000000B-A443-44D0-ACBF-D17DA2847055}"/>
                  </c:ext>
                </c:extLst>
              </c15:ser>
            </c15:filteredBarSeries>
          </c:ext>
        </c:extLst>
      </c:barChart>
      <c:lineChart>
        <c:grouping val="standard"/>
        <c:varyColors val="0"/>
        <c:ser>
          <c:idx val="0"/>
          <c:order val="0"/>
          <c:tx>
            <c:v>Poland</c:v>
          </c:tx>
          <c:spPr>
            <a:ln w="28575" cap="rnd">
              <a:solidFill>
                <a:schemeClr val="accent6"/>
              </a:solidFill>
              <a:round/>
            </a:ln>
            <a:effectLst/>
          </c:spPr>
          <c:marker>
            <c:symbol val="none"/>
          </c:marker>
          <c:cat>
            <c:numRef>
              <c:f>'Raw data Eikon'!$CU$10:$CU$37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Eikon'!$CV$10:$CV$37</c:f>
              <c:numCache>
                <c:formatCode>General</c:formatCode>
                <c:ptCount val="28"/>
                <c:pt idx="1">
                  <c:v>11.952</c:v>
                </c:pt>
                <c:pt idx="2">
                  <c:v>12.246</c:v>
                </c:pt>
                <c:pt idx="3">
                  <c:v>14.432</c:v>
                </c:pt>
                <c:pt idx="4">
                  <c:v>-2.5150000000000001</c:v>
                </c:pt>
                <c:pt idx="5">
                  <c:v>23.21</c:v>
                </c:pt>
                <c:pt idx="6">
                  <c:v>3.1179999999999999</c:v>
                </c:pt>
                <c:pt idx="7">
                  <c:v>4.8239999999999998</c:v>
                </c:pt>
                <c:pt idx="8">
                  <c:v>14.08</c:v>
                </c:pt>
                <c:pt idx="9">
                  <c:v>4.7750000000000004</c:v>
                </c:pt>
                <c:pt idx="10">
                  <c:v>9.9700000000000006</c:v>
                </c:pt>
                <c:pt idx="11">
                  <c:v>15.372999999999999</c:v>
                </c:pt>
                <c:pt idx="12">
                  <c:v>10.058</c:v>
                </c:pt>
                <c:pt idx="13">
                  <c:v>7.0510000000000002</c:v>
                </c:pt>
                <c:pt idx="14">
                  <c:v>-5.9349999999999996</c:v>
                </c:pt>
                <c:pt idx="15">
                  <c:v>12.836</c:v>
                </c:pt>
                <c:pt idx="16">
                  <c:v>7.6719999999999997</c:v>
                </c:pt>
                <c:pt idx="17">
                  <c:v>4.258</c:v>
                </c:pt>
                <c:pt idx="18">
                  <c:v>5.5449999999999999</c:v>
                </c:pt>
                <c:pt idx="19">
                  <c:v>6.7080000000000002</c:v>
                </c:pt>
                <c:pt idx="20">
                  <c:v>8.0329999999999995</c:v>
                </c:pt>
                <c:pt idx="21">
                  <c:v>9.266</c:v>
                </c:pt>
                <c:pt idx="22">
                  <c:v>9.6270000000000007</c:v>
                </c:pt>
                <c:pt idx="23">
                  <c:v>6.9489999999999998</c:v>
                </c:pt>
                <c:pt idx="24">
                  <c:v>5.1920000000000002</c:v>
                </c:pt>
                <c:pt idx="25">
                  <c:v>0.13300000000000001</c:v>
                </c:pt>
                <c:pt idx="26">
                  <c:v>11.97</c:v>
                </c:pt>
                <c:pt idx="27">
                  <c:v>5.7629999999999999</c:v>
                </c:pt>
              </c:numCache>
            </c:numRef>
          </c:val>
          <c:smooth val="0"/>
          <c:extLst>
            <c:ext xmlns:c16="http://schemas.microsoft.com/office/drawing/2014/chart" uri="{C3380CC4-5D6E-409C-BE32-E72D297353CC}">
              <c16:uniqueId val="{00000000-A443-44D0-ACBF-D17DA2847055}"/>
            </c:ext>
          </c:extLst>
        </c:ser>
        <c:ser>
          <c:idx val="1"/>
          <c:order val="1"/>
          <c:tx>
            <c:v>Germany</c:v>
          </c:tx>
          <c:spPr>
            <a:ln w="28575" cap="rnd">
              <a:solidFill>
                <a:schemeClr val="accent5"/>
              </a:solidFill>
              <a:round/>
            </a:ln>
            <a:effectLst/>
          </c:spPr>
          <c:marker>
            <c:symbol val="none"/>
          </c:marker>
          <c:cat>
            <c:numRef>
              <c:f>'Raw data Eikon'!$CU$10:$CU$37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Eikon'!$CW$10:$CW$37</c:f>
              <c:numCache>
                <c:formatCode>General</c:formatCode>
                <c:ptCount val="28"/>
                <c:pt idx="0">
                  <c:v>7.008</c:v>
                </c:pt>
                <c:pt idx="1">
                  <c:v>6.0060000000000002</c:v>
                </c:pt>
                <c:pt idx="2">
                  <c:v>11.79</c:v>
                </c:pt>
                <c:pt idx="3">
                  <c:v>7.1059999999999999</c:v>
                </c:pt>
                <c:pt idx="4">
                  <c:v>5.4960000000000004</c:v>
                </c:pt>
                <c:pt idx="5">
                  <c:v>14.385999999999999</c:v>
                </c:pt>
                <c:pt idx="6">
                  <c:v>6.5149999999999997</c:v>
                </c:pt>
                <c:pt idx="7">
                  <c:v>3.0939999999999999</c:v>
                </c:pt>
                <c:pt idx="8">
                  <c:v>2.2440000000000002</c:v>
                </c:pt>
                <c:pt idx="9">
                  <c:v>9.6820000000000004</c:v>
                </c:pt>
                <c:pt idx="10">
                  <c:v>7.4080000000000004</c:v>
                </c:pt>
                <c:pt idx="11">
                  <c:v>12.847</c:v>
                </c:pt>
                <c:pt idx="12">
                  <c:v>9.8089999999999993</c:v>
                </c:pt>
                <c:pt idx="13">
                  <c:v>0.66700000000000004</c:v>
                </c:pt>
                <c:pt idx="14">
                  <c:v>-16.722999999999999</c:v>
                </c:pt>
                <c:pt idx="15">
                  <c:v>15.906000000000001</c:v>
                </c:pt>
                <c:pt idx="16">
                  <c:v>9.0809999999999995</c:v>
                </c:pt>
                <c:pt idx="17">
                  <c:v>3.2090000000000001</c:v>
                </c:pt>
                <c:pt idx="18">
                  <c:v>0.57499999999999996</c:v>
                </c:pt>
                <c:pt idx="19">
                  <c:v>4.0640000000000001</c:v>
                </c:pt>
                <c:pt idx="20">
                  <c:v>3.9239999999999999</c:v>
                </c:pt>
                <c:pt idx="21">
                  <c:v>1.9219999999999999</c:v>
                </c:pt>
                <c:pt idx="22">
                  <c:v>5.8289999999999997</c:v>
                </c:pt>
                <c:pt idx="23">
                  <c:v>2.1539999999999999</c:v>
                </c:pt>
                <c:pt idx="24">
                  <c:v>0.50700000000000001</c:v>
                </c:pt>
                <c:pt idx="25">
                  <c:v>-8.9920000000000009</c:v>
                </c:pt>
                <c:pt idx="26">
                  <c:v>9.9209999999999994</c:v>
                </c:pt>
                <c:pt idx="27">
                  <c:v>4.3029999999999999</c:v>
                </c:pt>
              </c:numCache>
            </c:numRef>
          </c:val>
          <c:smooth val="0"/>
          <c:extLst>
            <c:ext xmlns:c16="http://schemas.microsoft.com/office/drawing/2014/chart" uri="{C3380CC4-5D6E-409C-BE32-E72D297353CC}">
              <c16:uniqueId val="{00000001-A443-44D0-ACBF-D17DA2847055}"/>
            </c:ext>
          </c:extLst>
        </c:ser>
        <c:ser>
          <c:idx val="2"/>
          <c:order val="2"/>
          <c:tx>
            <c:v>Hungary</c:v>
          </c:tx>
          <c:spPr>
            <a:ln w="28575" cap="rnd">
              <a:solidFill>
                <a:schemeClr val="accent2"/>
              </a:solidFill>
              <a:round/>
            </a:ln>
            <a:effectLst/>
          </c:spPr>
          <c:marker>
            <c:symbol val="none"/>
          </c:marker>
          <c:cat>
            <c:numRef>
              <c:f>'Raw data Eikon'!$CU$10:$CU$37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Eikon'!$CX$10:$CX$37</c:f>
              <c:numCache>
                <c:formatCode>General</c:formatCode>
                <c:ptCount val="28"/>
                <c:pt idx="0">
                  <c:v>8.4600000000000009</c:v>
                </c:pt>
                <c:pt idx="1">
                  <c:v>4.5999999999999996</c:v>
                </c:pt>
                <c:pt idx="2">
                  <c:v>29.827999999999999</c:v>
                </c:pt>
                <c:pt idx="3">
                  <c:v>22.533000000000001</c:v>
                </c:pt>
                <c:pt idx="4">
                  <c:v>15.925000000000001</c:v>
                </c:pt>
                <c:pt idx="5">
                  <c:v>21.721</c:v>
                </c:pt>
                <c:pt idx="6">
                  <c:v>7.7510000000000003</c:v>
                </c:pt>
                <c:pt idx="7">
                  <c:v>5.9290000000000003</c:v>
                </c:pt>
                <c:pt idx="8">
                  <c:v>9.1419999999999995</c:v>
                </c:pt>
                <c:pt idx="9">
                  <c:v>18.359000000000002</c:v>
                </c:pt>
                <c:pt idx="10">
                  <c:v>11.3</c:v>
                </c:pt>
                <c:pt idx="11">
                  <c:v>12.659000000000001</c:v>
                </c:pt>
                <c:pt idx="12">
                  <c:v>12.122999999999999</c:v>
                </c:pt>
                <c:pt idx="13">
                  <c:v>-1.111</c:v>
                </c:pt>
                <c:pt idx="14">
                  <c:v>-17.317</c:v>
                </c:pt>
                <c:pt idx="15">
                  <c:v>9.7780000000000005</c:v>
                </c:pt>
                <c:pt idx="16">
                  <c:v>1.0880000000000001</c:v>
                </c:pt>
                <c:pt idx="17">
                  <c:v>-3.254</c:v>
                </c:pt>
                <c:pt idx="18">
                  <c:v>3.2679999999999998</c:v>
                </c:pt>
                <c:pt idx="19">
                  <c:v>6.8730000000000002</c:v>
                </c:pt>
                <c:pt idx="20">
                  <c:v>13.756</c:v>
                </c:pt>
                <c:pt idx="21">
                  <c:v>5.3579999999999997</c:v>
                </c:pt>
                <c:pt idx="22">
                  <c:v>6.7089999999999996</c:v>
                </c:pt>
                <c:pt idx="23">
                  <c:v>1.1220000000000001</c:v>
                </c:pt>
                <c:pt idx="24">
                  <c:v>4.157</c:v>
                </c:pt>
                <c:pt idx="25">
                  <c:v>-0.35399999999999998</c:v>
                </c:pt>
                <c:pt idx="26">
                  <c:v>2.3079999999999998</c:v>
                </c:pt>
                <c:pt idx="27">
                  <c:v>4.1829999999999998</c:v>
                </c:pt>
              </c:numCache>
            </c:numRef>
          </c:val>
          <c:smooth val="0"/>
          <c:extLst>
            <c:ext xmlns:c16="http://schemas.microsoft.com/office/drawing/2014/chart" uri="{C3380CC4-5D6E-409C-BE32-E72D297353CC}">
              <c16:uniqueId val="{00000002-A443-44D0-ACBF-D17DA2847055}"/>
            </c:ext>
          </c:extLst>
        </c:ser>
        <c:ser>
          <c:idx val="3"/>
          <c:order val="3"/>
          <c:tx>
            <c:v>UK</c:v>
          </c:tx>
          <c:spPr>
            <a:ln w="28575" cap="rnd">
              <a:solidFill>
                <a:srgbClr val="7030A0"/>
              </a:solidFill>
              <a:round/>
            </a:ln>
            <a:effectLst/>
          </c:spPr>
          <c:marker>
            <c:symbol val="none"/>
          </c:marker>
          <c:cat>
            <c:numRef>
              <c:f>'Raw data Eikon'!$CU$10:$CU$37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Eikon'!$CY$10:$CY$37</c:f>
              <c:numCache>
                <c:formatCode>General</c:formatCode>
                <c:ptCount val="28"/>
                <c:pt idx="0">
                  <c:v>9.8550000000000004</c:v>
                </c:pt>
                <c:pt idx="1">
                  <c:v>7.6429999999999998</c:v>
                </c:pt>
                <c:pt idx="2">
                  <c:v>13.935</c:v>
                </c:pt>
                <c:pt idx="3">
                  <c:v>0.38300000000000001</c:v>
                </c:pt>
                <c:pt idx="4">
                  <c:v>2.3639999999999999</c:v>
                </c:pt>
                <c:pt idx="5">
                  <c:v>9.4670000000000005</c:v>
                </c:pt>
                <c:pt idx="6">
                  <c:v>2.871</c:v>
                </c:pt>
                <c:pt idx="7">
                  <c:v>0.51300000000000001</c:v>
                </c:pt>
                <c:pt idx="8">
                  <c:v>-1.748</c:v>
                </c:pt>
                <c:pt idx="9">
                  <c:v>1.6339999999999999</c:v>
                </c:pt>
                <c:pt idx="10">
                  <c:v>7.5049999999999999</c:v>
                </c:pt>
                <c:pt idx="11">
                  <c:v>13.898999999999999</c:v>
                </c:pt>
                <c:pt idx="12">
                  <c:v>-9.016</c:v>
                </c:pt>
                <c:pt idx="13">
                  <c:v>0.26100000000000001</c:v>
                </c:pt>
                <c:pt idx="14">
                  <c:v>-10.717000000000001</c:v>
                </c:pt>
                <c:pt idx="15">
                  <c:v>10.189</c:v>
                </c:pt>
                <c:pt idx="16">
                  <c:v>6.4390000000000001</c:v>
                </c:pt>
                <c:pt idx="17">
                  <c:v>-0.91</c:v>
                </c:pt>
                <c:pt idx="18">
                  <c:v>-0.78900000000000003</c:v>
                </c:pt>
                <c:pt idx="19">
                  <c:v>1.337</c:v>
                </c:pt>
                <c:pt idx="20">
                  <c:v>3.6890000000000001</c:v>
                </c:pt>
                <c:pt idx="21">
                  <c:v>0.745</c:v>
                </c:pt>
                <c:pt idx="22">
                  <c:v>6.8410000000000002</c:v>
                </c:pt>
                <c:pt idx="23">
                  <c:v>0.191</c:v>
                </c:pt>
                <c:pt idx="24">
                  <c:v>3.9089999999999998</c:v>
                </c:pt>
                <c:pt idx="25">
                  <c:v>-14.138999999999999</c:v>
                </c:pt>
                <c:pt idx="26">
                  <c:v>-1.41</c:v>
                </c:pt>
                <c:pt idx="27">
                  <c:v>-0.33200000000000002</c:v>
                </c:pt>
              </c:numCache>
            </c:numRef>
          </c:val>
          <c:smooth val="0"/>
          <c:extLst>
            <c:ext xmlns:c16="http://schemas.microsoft.com/office/drawing/2014/chart" uri="{C3380CC4-5D6E-409C-BE32-E72D297353CC}">
              <c16:uniqueId val="{00000003-A443-44D0-ACBF-D17DA2847055}"/>
            </c:ext>
          </c:extLst>
        </c:ser>
        <c:ser>
          <c:idx val="4"/>
          <c:order val="4"/>
          <c:tx>
            <c:v>Czechia</c:v>
          </c:tx>
          <c:spPr>
            <a:ln w="28575" cap="rnd">
              <a:solidFill>
                <a:srgbClr val="C00000"/>
              </a:solidFill>
              <a:round/>
            </a:ln>
            <a:effectLst/>
          </c:spPr>
          <c:marker>
            <c:symbol val="none"/>
          </c:marker>
          <c:cat>
            <c:numRef>
              <c:f>'Raw data Eikon'!$CU$10:$CU$37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Eikon'!$CZ$10:$CZ$37</c:f>
              <c:numCache>
                <c:formatCode>General</c:formatCode>
                <c:ptCount val="28"/>
                <c:pt idx="1">
                  <c:v>1.96</c:v>
                </c:pt>
                <c:pt idx="2">
                  <c:v>10.728999999999999</c:v>
                </c:pt>
                <c:pt idx="3">
                  <c:v>12.015000000000001</c:v>
                </c:pt>
                <c:pt idx="4">
                  <c:v>2.82</c:v>
                </c:pt>
                <c:pt idx="5">
                  <c:v>16.509</c:v>
                </c:pt>
                <c:pt idx="6">
                  <c:v>14.927</c:v>
                </c:pt>
                <c:pt idx="7">
                  <c:v>8.2140000000000004</c:v>
                </c:pt>
                <c:pt idx="8">
                  <c:v>12.715999999999999</c:v>
                </c:pt>
                <c:pt idx="9">
                  <c:v>40.700000000000003</c:v>
                </c:pt>
                <c:pt idx="10">
                  <c:v>22.963000000000001</c:v>
                </c:pt>
                <c:pt idx="11">
                  <c:v>14.365</c:v>
                </c:pt>
                <c:pt idx="12">
                  <c:v>11.62</c:v>
                </c:pt>
                <c:pt idx="13">
                  <c:v>4.1769999999999996</c:v>
                </c:pt>
                <c:pt idx="14">
                  <c:v>-10.55</c:v>
                </c:pt>
                <c:pt idx="15">
                  <c:v>15.927</c:v>
                </c:pt>
                <c:pt idx="16">
                  <c:v>10.15</c:v>
                </c:pt>
                <c:pt idx="17">
                  <c:v>4.1820000000000004</c:v>
                </c:pt>
                <c:pt idx="18">
                  <c:v>0.69299999999999995</c:v>
                </c:pt>
                <c:pt idx="19">
                  <c:v>9.3079999999999998</c:v>
                </c:pt>
                <c:pt idx="20">
                  <c:v>5.2</c:v>
                </c:pt>
                <c:pt idx="21">
                  <c:v>4.3979999999999997</c:v>
                </c:pt>
                <c:pt idx="22">
                  <c:v>7.1619999999999999</c:v>
                </c:pt>
                <c:pt idx="23">
                  <c:v>3.5390000000000001</c:v>
                </c:pt>
                <c:pt idx="24">
                  <c:v>1.3340000000000001</c:v>
                </c:pt>
                <c:pt idx="25">
                  <c:v>-4.9480000000000004</c:v>
                </c:pt>
                <c:pt idx="26">
                  <c:v>4.9770000000000003</c:v>
                </c:pt>
                <c:pt idx="27">
                  <c:v>7.4820000000000002</c:v>
                </c:pt>
              </c:numCache>
            </c:numRef>
          </c:val>
          <c:smooth val="0"/>
          <c:extLst>
            <c:ext xmlns:c16="http://schemas.microsoft.com/office/drawing/2014/chart" uri="{C3380CC4-5D6E-409C-BE32-E72D297353CC}">
              <c16:uniqueId val="{00000004-A443-44D0-ACBF-D17DA2847055}"/>
            </c:ext>
          </c:extLst>
        </c:ser>
        <c:dLbls>
          <c:showLegendKey val="0"/>
          <c:showVal val="0"/>
          <c:showCatName val="0"/>
          <c:showSerName val="0"/>
          <c:showPercent val="0"/>
          <c:showBubbleSize val="0"/>
        </c:dLbls>
        <c:marker val="1"/>
        <c:smooth val="0"/>
        <c:axId val="1330772895"/>
        <c:axId val="1330774559"/>
      </c:lineChart>
      <c:catAx>
        <c:axId val="1330772895"/>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330774559"/>
        <c:crosses val="autoZero"/>
        <c:auto val="1"/>
        <c:lblAlgn val="ctr"/>
        <c:lblOffset val="100"/>
        <c:tickLblSkip val="2"/>
        <c:noMultiLvlLbl val="0"/>
      </c:catAx>
      <c:valAx>
        <c:axId val="1330774559"/>
        <c:scaling>
          <c:orientation val="minMax"/>
          <c:max val="50"/>
          <c:min val="-20"/>
        </c:scaling>
        <c:delete val="0"/>
        <c:axPos val="l"/>
        <c:majorGridlines>
          <c:spPr>
            <a:ln w="9525" cap="flat" cmpd="sng" algn="ctr">
              <a:solidFill>
                <a:schemeClr val="tx1">
                  <a:lumMod val="15000"/>
                  <a:lumOff val="85000"/>
                  <a:alpha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330772895"/>
        <c:crosses val="autoZero"/>
        <c:crossBetween val="between"/>
      </c:valAx>
      <c:valAx>
        <c:axId val="224003568"/>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224003984"/>
        <c:crosses val="max"/>
        <c:crossBetween val="between"/>
      </c:valAx>
      <c:catAx>
        <c:axId val="224003984"/>
        <c:scaling>
          <c:orientation val="minMax"/>
        </c:scaling>
        <c:delete val="1"/>
        <c:axPos val="b"/>
        <c:majorTickMark val="out"/>
        <c:minorTickMark val="none"/>
        <c:tickLblPos val="nextTo"/>
        <c:crossAx val="22400356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ysClr val="window" lastClr="FFFFFF"/>
    </a:solidFill>
    <a:ln>
      <a:noFill/>
    </a:ln>
    <a:effectLst/>
  </c:spPr>
  <c:txPr>
    <a:bodyPr/>
    <a:lstStyle/>
    <a:p>
      <a:pPr>
        <a:defRPr/>
      </a:pPr>
      <a:endParaRPr lang="de-DE"/>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500"/>
        <c:axId val="1271149631"/>
        <c:axId val="1271149215"/>
        <c:extLst>
          <c:ext xmlns:c15="http://schemas.microsoft.com/office/drawing/2012/chart" uri="{02D57815-91ED-43cb-92C2-25804820EDAC}">
            <c15:filteredBarSeries>
              <c15:ser>
                <c:idx val="5"/>
                <c:order val="5"/>
                <c:spPr>
                  <a:solidFill>
                    <a:schemeClr val="accent4">
                      <a:lumMod val="60000"/>
                    </a:schemeClr>
                  </a:solidFill>
                  <a:ln>
                    <a:noFill/>
                  </a:ln>
                  <a:effectLst/>
                </c:spPr>
                <c:invertIfNegative val="0"/>
                <c:dPt>
                  <c:idx val="4"/>
                  <c:invertIfNegative val="0"/>
                  <c:bubble3D val="0"/>
                  <c:spPr>
                    <a:solidFill>
                      <a:schemeClr val="accent3">
                        <a:alpha val="50000"/>
                      </a:schemeClr>
                    </a:solidFill>
                    <a:ln>
                      <a:noFill/>
                    </a:ln>
                    <a:effectLst/>
                  </c:spPr>
                  <c:extLst>
                    <c:ext xmlns:c16="http://schemas.microsoft.com/office/drawing/2014/chart" uri="{C3380CC4-5D6E-409C-BE32-E72D297353CC}">
                      <c16:uniqueId val="{00000006-8058-44FF-A695-3ED2F2DB279D}"/>
                    </c:ext>
                  </c:extLst>
                </c:dPt>
                <c:dPt>
                  <c:idx val="9"/>
                  <c:invertIfNegative val="0"/>
                  <c:bubble3D val="0"/>
                  <c:spPr>
                    <a:solidFill>
                      <a:schemeClr val="accent3">
                        <a:alpha val="50000"/>
                      </a:schemeClr>
                    </a:solidFill>
                    <a:ln>
                      <a:noFill/>
                    </a:ln>
                    <a:effectLst/>
                  </c:spPr>
                  <c:extLst>
                    <c:ext xmlns:c16="http://schemas.microsoft.com/office/drawing/2014/chart" uri="{C3380CC4-5D6E-409C-BE32-E72D297353CC}">
                      <c16:uniqueId val="{00000008-8058-44FF-A695-3ED2F2DB279D}"/>
                    </c:ext>
                  </c:extLst>
                </c:dPt>
                <c:dPt>
                  <c:idx val="13"/>
                  <c:invertIfNegative val="0"/>
                  <c:bubble3D val="0"/>
                  <c:spPr>
                    <a:solidFill>
                      <a:schemeClr val="accent3">
                        <a:alpha val="50000"/>
                      </a:schemeClr>
                    </a:solidFill>
                    <a:ln>
                      <a:noFill/>
                    </a:ln>
                    <a:effectLst/>
                  </c:spPr>
                  <c:extLst>
                    <c:ext xmlns:c16="http://schemas.microsoft.com/office/drawing/2014/chart" uri="{C3380CC4-5D6E-409C-BE32-E72D297353CC}">
                      <c16:uniqueId val="{0000000A-8058-44FF-A695-3ED2F2DB279D}"/>
                    </c:ext>
                  </c:extLst>
                </c:dPt>
                <c:dPt>
                  <c:idx val="21"/>
                  <c:invertIfNegative val="0"/>
                  <c:bubble3D val="0"/>
                  <c:spPr>
                    <a:solidFill>
                      <a:schemeClr val="accent3">
                        <a:alpha val="50000"/>
                      </a:schemeClr>
                    </a:solidFill>
                    <a:ln>
                      <a:noFill/>
                    </a:ln>
                    <a:effectLst/>
                  </c:spPr>
                  <c:extLst>
                    <c:ext xmlns:c16="http://schemas.microsoft.com/office/drawing/2014/chart" uri="{C3380CC4-5D6E-409C-BE32-E72D297353CC}">
                      <c16:uniqueId val="{0000000C-8058-44FF-A695-3ED2F2DB279D}"/>
                    </c:ext>
                  </c:extLst>
                </c:dPt>
                <c:dPt>
                  <c:idx val="24"/>
                  <c:invertIfNegative val="0"/>
                  <c:bubble3D val="0"/>
                  <c:spPr>
                    <a:solidFill>
                      <a:schemeClr val="accent3">
                        <a:alpha val="50000"/>
                      </a:schemeClr>
                    </a:solidFill>
                    <a:ln>
                      <a:noFill/>
                    </a:ln>
                    <a:effectLst/>
                  </c:spPr>
                  <c:extLst>
                    <c:ext xmlns:c16="http://schemas.microsoft.com/office/drawing/2014/chart" uri="{C3380CC4-5D6E-409C-BE32-E72D297353CC}">
                      <c16:uniqueId val="{0000000E-8058-44FF-A695-3ED2F2DB279D}"/>
                    </c:ext>
                  </c:extLst>
                </c:dPt>
                <c:dPt>
                  <c:idx val="25"/>
                  <c:invertIfNegative val="0"/>
                  <c:bubble3D val="0"/>
                  <c:spPr>
                    <a:solidFill>
                      <a:schemeClr val="accent3">
                        <a:alpha val="50000"/>
                      </a:schemeClr>
                    </a:solidFill>
                    <a:ln>
                      <a:noFill/>
                    </a:ln>
                    <a:effectLst/>
                  </c:spPr>
                  <c:extLst>
                    <c:ext xmlns:c16="http://schemas.microsoft.com/office/drawing/2014/chart" uri="{C3380CC4-5D6E-409C-BE32-E72D297353CC}">
                      <c16:uniqueId val="{00000010-8058-44FF-A695-3ED2F2DB279D}"/>
                    </c:ext>
                  </c:extLst>
                </c:dPt>
                <c:val>
                  <c:numRef>
                    <c:extLst>
                      <c:ext uri="{02D57815-91ED-43cb-92C2-25804820EDAC}">
                        <c15:formulaRef>
                          <c15:sqref>'Data Analysis'!$O$6:$O$32</c15:sqref>
                        </c15:formulaRef>
                      </c:ext>
                    </c:extLst>
                    <c:numCache>
                      <c:formatCode>General</c:formatCode>
                      <c:ptCount val="27"/>
                      <c:pt idx="0">
                        <c:v>0</c:v>
                      </c:pt>
                      <c:pt idx="1">
                        <c:v>0</c:v>
                      </c:pt>
                      <c:pt idx="2">
                        <c:v>0</c:v>
                      </c:pt>
                      <c:pt idx="3">
                        <c:v>0</c:v>
                      </c:pt>
                      <c:pt idx="4">
                        <c:v>1</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1</c:v>
                      </c:pt>
                      <c:pt idx="26">
                        <c:v>0</c:v>
                      </c:pt>
                    </c:numCache>
                  </c:numRef>
                </c:val>
                <c:extLst>
                  <c:ext xmlns:c16="http://schemas.microsoft.com/office/drawing/2014/chart" uri="{C3380CC4-5D6E-409C-BE32-E72D297353CC}">
                    <c16:uniqueId val="{00000011-8058-44FF-A695-3ED2F2DB279D}"/>
                  </c:ext>
                </c:extLst>
              </c15:ser>
            </c15:filteredBarSeries>
          </c:ext>
        </c:extLst>
      </c:barChart>
      <c:lineChart>
        <c:grouping val="standard"/>
        <c:varyColors val="0"/>
        <c:ser>
          <c:idx val="0"/>
          <c:order val="0"/>
          <c:tx>
            <c:v>Poland</c:v>
          </c:tx>
          <c:spPr>
            <a:ln w="28575" cap="rnd">
              <a:solidFill>
                <a:schemeClr val="accent6"/>
              </a:solidFill>
              <a:round/>
            </a:ln>
            <a:effectLst/>
          </c:spPr>
          <c:marker>
            <c:symbol val="none"/>
          </c:marker>
          <c:cat>
            <c:numRef>
              <c:f>'Raw data Eikon'!$DB$10:$DB$37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Eikon'!$DC$10:$DC$37</c:f>
              <c:numCache>
                <c:formatCode>General</c:formatCode>
                <c:ptCount val="28"/>
                <c:pt idx="1">
                  <c:v>28.007000000000001</c:v>
                </c:pt>
                <c:pt idx="2">
                  <c:v>21.405999999999999</c:v>
                </c:pt>
                <c:pt idx="3">
                  <c:v>18.571000000000002</c:v>
                </c:pt>
                <c:pt idx="4">
                  <c:v>1.0409999999999999</c:v>
                </c:pt>
                <c:pt idx="5">
                  <c:v>15.526</c:v>
                </c:pt>
                <c:pt idx="6">
                  <c:v>-5.327</c:v>
                </c:pt>
                <c:pt idx="7">
                  <c:v>2.7730000000000001</c:v>
                </c:pt>
                <c:pt idx="8">
                  <c:v>9.3309999999999995</c:v>
                </c:pt>
                <c:pt idx="9">
                  <c:v>8.5589999999999993</c:v>
                </c:pt>
                <c:pt idx="10">
                  <c:v>6.3079999999999998</c:v>
                </c:pt>
                <c:pt idx="11">
                  <c:v>17.864999999999998</c:v>
                </c:pt>
                <c:pt idx="12">
                  <c:v>15.795999999999999</c:v>
                </c:pt>
                <c:pt idx="13">
                  <c:v>9.4580000000000002</c:v>
                </c:pt>
                <c:pt idx="14">
                  <c:v>-12.587</c:v>
                </c:pt>
                <c:pt idx="15">
                  <c:v>14.22</c:v>
                </c:pt>
                <c:pt idx="16">
                  <c:v>5.641</c:v>
                </c:pt>
                <c:pt idx="17">
                  <c:v>-0.36199999999999999</c:v>
                </c:pt>
                <c:pt idx="18">
                  <c:v>1.57</c:v>
                </c:pt>
                <c:pt idx="19">
                  <c:v>9.9369999999999994</c:v>
                </c:pt>
                <c:pt idx="20">
                  <c:v>6.9180000000000001</c:v>
                </c:pt>
                <c:pt idx="21">
                  <c:v>7.8810000000000002</c:v>
                </c:pt>
                <c:pt idx="22">
                  <c:v>10.199999999999999</c:v>
                </c:pt>
                <c:pt idx="23">
                  <c:v>7.45</c:v>
                </c:pt>
                <c:pt idx="24">
                  <c:v>3.0470000000000002</c:v>
                </c:pt>
                <c:pt idx="25">
                  <c:v>-1.1519999999999999</c:v>
                </c:pt>
                <c:pt idx="26">
                  <c:v>17.449000000000002</c:v>
                </c:pt>
                <c:pt idx="27">
                  <c:v>8.7100000000000009</c:v>
                </c:pt>
              </c:numCache>
            </c:numRef>
          </c:val>
          <c:smooth val="0"/>
          <c:extLst>
            <c:ext xmlns:c16="http://schemas.microsoft.com/office/drawing/2014/chart" uri="{C3380CC4-5D6E-409C-BE32-E72D297353CC}">
              <c16:uniqueId val="{00000000-8058-44FF-A695-3ED2F2DB279D}"/>
            </c:ext>
          </c:extLst>
        </c:ser>
        <c:ser>
          <c:idx val="1"/>
          <c:order val="1"/>
          <c:tx>
            <c:v>Germany</c:v>
          </c:tx>
          <c:spPr>
            <a:ln w="28575" cap="rnd">
              <a:solidFill>
                <a:schemeClr val="accent5"/>
              </a:solidFill>
              <a:round/>
            </a:ln>
            <a:effectLst/>
          </c:spPr>
          <c:marker>
            <c:symbol val="none"/>
          </c:marker>
          <c:cat>
            <c:numRef>
              <c:f>'Raw data Eikon'!$DB$10:$DB$37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Eikon'!$DD$10:$DD$37</c:f>
              <c:numCache>
                <c:formatCode>General</c:formatCode>
                <c:ptCount val="28"/>
                <c:pt idx="0">
                  <c:v>7.2729999999999997</c:v>
                </c:pt>
                <c:pt idx="1">
                  <c:v>4.1879999999999997</c:v>
                </c:pt>
                <c:pt idx="2">
                  <c:v>9.5820000000000007</c:v>
                </c:pt>
                <c:pt idx="3">
                  <c:v>10.445</c:v>
                </c:pt>
                <c:pt idx="4">
                  <c:v>8.468</c:v>
                </c:pt>
                <c:pt idx="5">
                  <c:v>11.683</c:v>
                </c:pt>
                <c:pt idx="6">
                  <c:v>0.29299999999999998</c:v>
                </c:pt>
                <c:pt idx="7">
                  <c:v>-2.1110000000000002</c:v>
                </c:pt>
                <c:pt idx="8">
                  <c:v>7.3120000000000003</c:v>
                </c:pt>
                <c:pt idx="9">
                  <c:v>7.5359999999999996</c:v>
                </c:pt>
                <c:pt idx="10">
                  <c:v>6.819</c:v>
                </c:pt>
                <c:pt idx="11">
                  <c:v>13.461</c:v>
                </c:pt>
                <c:pt idx="12">
                  <c:v>7.048</c:v>
                </c:pt>
                <c:pt idx="13">
                  <c:v>2.032</c:v>
                </c:pt>
                <c:pt idx="14">
                  <c:v>-10.141</c:v>
                </c:pt>
                <c:pt idx="15">
                  <c:v>13.425000000000001</c:v>
                </c:pt>
                <c:pt idx="16">
                  <c:v>8.1620000000000008</c:v>
                </c:pt>
                <c:pt idx="17">
                  <c:v>-0.89400000000000002</c:v>
                </c:pt>
                <c:pt idx="18">
                  <c:v>2.427</c:v>
                </c:pt>
                <c:pt idx="19">
                  <c:v>4.5090000000000003</c:v>
                </c:pt>
                <c:pt idx="20">
                  <c:v>5.3879999999999999</c:v>
                </c:pt>
                <c:pt idx="21">
                  <c:v>4.1429999999999998</c:v>
                </c:pt>
                <c:pt idx="22">
                  <c:v>5.431</c:v>
                </c:pt>
                <c:pt idx="23">
                  <c:v>4.7640000000000002</c:v>
                </c:pt>
                <c:pt idx="24">
                  <c:v>2.52</c:v>
                </c:pt>
                <c:pt idx="25">
                  <c:v>-5.319</c:v>
                </c:pt>
                <c:pt idx="26">
                  <c:v>8.4719999999999995</c:v>
                </c:pt>
                <c:pt idx="27">
                  <c:v>4.2679999999999998</c:v>
                </c:pt>
              </c:numCache>
            </c:numRef>
          </c:val>
          <c:smooth val="0"/>
          <c:extLst>
            <c:ext xmlns:c16="http://schemas.microsoft.com/office/drawing/2014/chart" uri="{C3380CC4-5D6E-409C-BE32-E72D297353CC}">
              <c16:uniqueId val="{00000001-8058-44FF-A695-3ED2F2DB279D}"/>
            </c:ext>
          </c:extLst>
        </c:ser>
        <c:ser>
          <c:idx val="2"/>
          <c:order val="2"/>
          <c:tx>
            <c:v>Hungary</c:v>
          </c:tx>
          <c:spPr>
            <a:ln w="28575" cap="rnd">
              <a:solidFill>
                <a:schemeClr val="accent2"/>
              </a:solidFill>
              <a:round/>
            </a:ln>
            <a:effectLst/>
          </c:spPr>
          <c:marker>
            <c:symbol val="none"/>
          </c:marker>
          <c:cat>
            <c:numRef>
              <c:f>'Raw data Eikon'!$DB$10:$DB$37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Eikon'!$DE$10:$DE$37</c:f>
              <c:numCache>
                <c:formatCode>General</c:formatCode>
                <c:ptCount val="28"/>
                <c:pt idx="0">
                  <c:v>17.161999999999999</c:v>
                </c:pt>
                <c:pt idx="1">
                  <c:v>10.753</c:v>
                </c:pt>
                <c:pt idx="2">
                  <c:v>24.288</c:v>
                </c:pt>
                <c:pt idx="3">
                  <c:v>30.488</c:v>
                </c:pt>
                <c:pt idx="4">
                  <c:v>0.28100000000000003</c:v>
                </c:pt>
                <c:pt idx="5">
                  <c:v>12.72</c:v>
                </c:pt>
                <c:pt idx="6">
                  <c:v>16.350000000000001</c:v>
                </c:pt>
                <c:pt idx="7">
                  <c:v>7.7889999999999997</c:v>
                </c:pt>
                <c:pt idx="8">
                  <c:v>20.277000000000001</c:v>
                </c:pt>
                <c:pt idx="9">
                  <c:v>25.276</c:v>
                </c:pt>
                <c:pt idx="10">
                  <c:v>21.946999999999999</c:v>
                </c:pt>
                <c:pt idx="11">
                  <c:v>10.352</c:v>
                </c:pt>
                <c:pt idx="12">
                  <c:v>26.899000000000001</c:v>
                </c:pt>
                <c:pt idx="13">
                  <c:v>15.04</c:v>
                </c:pt>
                <c:pt idx="14">
                  <c:v>-18.312999999999999</c:v>
                </c:pt>
                <c:pt idx="15">
                  <c:v>-3.137</c:v>
                </c:pt>
                <c:pt idx="16">
                  <c:v>13.29</c:v>
                </c:pt>
                <c:pt idx="17">
                  <c:v>-3.7650000000000001</c:v>
                </c:pt>
                <c:pt idx="18">
                  <c:v>7.32</c:v>
                </c:pt>
                <c:pt idx="19">
                  <c:v>6.0129999999999999</c:v>
                </c:pt>
                <c:pt idx="20">
                  <c:v>-5.9850000000000003</c:v>
                </c:pt>
                <c:pt idx="21">
                  <c:v>-2.4540000000000002</c:v>
                </c:pt>
                <c:pt idx="22">
                  <c:v>3.3959999999999999</c:v>
                </c:pt>
                <c:pt idx="23">
                  <c:v>7.0209999999999999</c:v>
                </c:pt>
                <c:pt idx="24">
                  <c:v>7.3949999999999996</c:v>
                </c:pt>
                <c:pt idx="25">
                  <c:v>7.31</c:v>
                </c:pt>
                <c:pt idx="26">
                  <c:v>6.9029999999999996</c:v>
                </c:pt>
                <c:pt idx="27">
                  <c:v>6.8010000000000002</c:v>
                </c:pt>
              </c:numCache>
            </c:numRef>
          </c:val>
          <c:smooth val="0"/>
          <c:extLst>
            <c:ext xmlns:c16="http://schemas.microsoft.com/office/drawing/2014/chart" uri="{C3380CC4-5D6E-409C-BE32-E72D297353CC}">
              <c16:uniqueId val="{00000002-8058-44FF-A695-3ED2F2DB279D}"/>
            </c:ext>
          </c:extLst>
        </c:ser>
        <c:ser>
          <c:idx val="3"/>
          <c:order val="3"/>
          <c:tx>
            <c:v>UK</c:v>
          </c:tx>
          <c:spPr>
            <a:ln w="28575" cap="rnd">
              <a:solidFill>
                <a:srgbClr val="7030A0"/>
              </a:solidFill>
              <a:round/>
            </a:ln>
            <a:effectLst/>
          </c:spPr>
          <c:marker>
            <c:symbol val="none"/>
          </c:marker>
          <c:cat>
            <c:numRef>
              <c:f>'Raw data Eikon'!$DB$10:$DB$37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Eikon'!$DF$10:$DF$37</c:f>
              <c:numCache>
                <c:formatCode>General</c:formatCode>
                <c:ptCount val="28"/>
                <c:pt idx="0">
                  <c:v>6.1769999999999996</c:v>
                </c:pt>
                <c:pt idx="1">
                  <c:v>9.4700000000000006</c:v>
                </c:pt>
                <c:pt idx="2">
                  <c:v>9.2490000000000006</c:v>
                </c:pt>
                <c:pt idx="3">
                  <c:v>9.4499999999999993</c:v>
                </c:pt>
                <c:pt idx="4">
                  <c:v>7.1520000000000001</c:v>
                </c:pt>
                <c:pt idx="5">
                  <c:v>9.9250000000000007</c:v>
                </c:pt>
                <c:pt idx="6">
                  <c:v>7.5209999999999999</c:v>
                </c:pt>
                <c:pt idx="7">
                  <c:v>5.6150000000000002</c:v>
                </c:pt>
                <c:pt idx="8">
                  <c:v>1.9850000000000001</c:v>
                </c:pt>
                <c:pt idx="9">
                  <c:v>6.431</c:v>
                </c:pt>
                <c:pt idx="10">
                  <c:v>7.8479999999999999</c:v>
                </c:pt>
                <c:pt idx="11">
                  <c:v>12.802</c:v>
                </c:pt>
                <c:pt idx="12">
                  <c:v>-3.4089999999999998</c:v>
                </c:pt>
                <c:pt idx="13">
                  <c:v>-1.605</c:v>
                </c:pt>
                <c:pt idx="14">
                  <c:v>-8.16</c:v>
                </c:pt>
                <c:pt idx="15">
                  <c:v>10.135</c:v>
                </c:pt>
                <c:pt idx="16">
                  <c:v>2.9790000000000001</c:v>
                </c:pt>
                <c:pt idx="17">
                  <c:v>1.7050000000000001</c:v>
                </c:pt>
                <c:pt idx="18">
                  <c:v>3.4329999999999998</c:v>
                </c:pt>
                <c:pt idx="19">
                  <c:v>3.7509999999999999</c:v>
                </c:pt>
                <c:pt idx="20">
                  <c:v>3.3639999999999999</c:v>
                </c:pt>
                <c:pt idx="21">
                  <c:v>3.6280000000000001</c:v>
                </c:pt>
                <c:pt idx="22">
                  <c:v>2.4329999999999998</c:v>
                </c:pt>
                <c:pt idx="23">
                  <c:v>0.23200000000000001</c:v>
                </c:pt>
                <c:pt idx="24">
                  <c:v>2.4950000000000001</c:v>
                </c:pt>
                <c:pt idx="25">
                  <c:v>-13.257999999999999</c:v>
                </c:pt>
                <c:pt idx="26">
                  <c:v>4.5910000000000002</c:v>
                </c:pt>
                <c:pt idx="27">
                  <c:v>8.3859999999999992</c:v>
                </c:pt>
              </c:numCache>
            </c:numRef>
          </c:val>
          <c:smooth val="0"/>
          <c:extLst>
            <c:ext xmlns:c16="http://schemas.microsoft.com/office/drawing/2014/chart" uri="{C3380CC4-5D6E-409C-BE32-E72D297353CC}">
              <c16:uniqueId val="{00000003-8058-44FF-A695-3ED2F2DB279D}"/>
            </c:ext>
          </c:extLst>
        </c:ser>
        <c:ser>
          <c:idx val="4"/>
          <c:order val="4"/>
          <c:tx>
            <c:v>Czechia</c:v>
          </c:tx>
          <c:spPr>
            <a:ln w="28575" cap="rnd">
              <a:solidFill>
                <a:srgbClr val="C00000"/>
              </a:solidFill>
              <a:round/>
            </a:ln>
            <a:effectLst/>
          </c:spPr>
          <c:marker>
            <c:symbol val="none"/>
          </c:marker>
          <c:cat>
            <c:numRef>
              <c:f>'Raw data Eikon'!$DB$10:$DB$37</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'Raw data Eikon'!$DG$10:$DG$37</c:f>
              <c:numCache>
                <c:formatCode>General</c:formatCode>
                <c:ptCount val="28"/>
                <c:pt idx="1">
                  <c:v>9.5289999999999999</c:v>
                </c:pt>
                <c:pt idx="2">
                  <c:v>8.109</c:v>
                </c:pt>
                <c:pt idx="3">
                  <c:v>4.18</c:v>
                </c:pt>
                <c:pt idx="4">
                  <c:v>4.0019999999999998</c:v>
                </c:pt>
                <c:pt idx="5">
                  <c:v>17.983000000000001</c:v>
                </c:pt>
                <c:pt idx="6">
                  <c:v>13.537000000000001</c:v>
                </c:pt>
                <c:pt idx="7">
                  <c:v>5.008</c:v>
                </c:pt>
                <c:pt idx="8">
                  <c:v>10.012</c:v>
                </c:pt>
                <c:pt idx="9">
                  <c:v>29.888999999999999</c:v>
                </c:pt>
                <c:pt idx="10">
                  <c:v>13.048999999999999</c:v>
                </c:pt>
                <c:pt idx="11">
                  <c:v>11.257999999999999</c:v>
                </c:pt>
                <c:pt idx="12">
                  <c:v>13.754</c:v>
                </c:pt>
                <c:pt idx="13">
                  <c:v>2.7130000000000001</c:v>
                </c:pt>
                <c:pt idx="14">
                  <c:v>-11.712</c:v>
                </c:pt>
                <c:pt idx="15">
                  <c:v>14.865</c:v>
                </c:pt>
                <c:pt idx="16">
                  <c:v>6.609</c:v>
                </c:pt>
                <c:pt idx="17">
                  <c:v>1.978</c:v>
                </c:pt>
                <c:pt idx="18">
                  <c:v>0.54300000000000004</c:v>
                </c:pt>
                <c:pt idx="19">
                  <c:v>9.98</c:v>
                </c:pt>
                <c:pt idx="20">
                  <c:v>7.218</c:v>
                </c:pt>
                <c:pt idx="21">
                  <c:v>3.0950000000000002</c:v>
                </c:pt>
                <c:pt idx="22">
                  <c:v>6.2439999999999998</c:v>
                </c:pt>
                <c:pt idx="23">
                  <c:v>5.4790000000000001</c:v>
                </c:pt>
                <c:pt idx="24">
                  <c:v>0.73</c:v>
                </c:pt>
                <c:pt idx="25">
                  <c:v>-4.681</c:v>
                </c:pt>
                <c:pt idx="26">
                  <c:v>12.452</c:v>
                </c:pt>
                <c:pt idx="27">
                  <c:v>2.4119999999999999</c:v>
                </c:pt>
              </c:numCache>
            </c:numRef>
          </c:val>
          <c:smooth val="0"/>
          <c:extLst>
            <c:ext xmlns:c16="http://schemas.microsoft.com/office/drawing/2014/chart" uri="{C3380CC4-5D6E-409C-BE32-E72D297353CC}">
              <c16:uniqueId val="{00000004-8058-44FF-A695-3ED2F2DB279D}"/>
            </c:ext>
          </c:extLst>
        </c:ser>
        <c:dLbls>
          <c:showLegendKey val="0"/>
          <c:showVal val="0"/>
          <c:showCatName val="0"/>
          <c:showSerName val="0"/>
          <c:showPercent val="0"/>
          <c:showBubbleSize val="0"/>
        </c:dLbls>
        <c:marker val="1"/>
        <c:smooth val="0"/>
        <c:axId val="1530478479"/>
        <c:axId val="1530478063"/>
      </c:lineChart>
      <c:catAx>
        <c:axId val="1530478479"/>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530478063"/>
        <c:crosses val="autoZero"/>
        <c:auto val="1"/>
        <c:lblAlgn val="ctr"/>
        <c:lblOffset val="100"/>
        <c:tickLblSkip val="2"/>
        <c:noMultiLvlLbl val="0"/>
      </c:catAx>
      <c:valAx>
        <c:axId val="1530478063"/>
        <c:scaling>
          <c:orientation val="minMax"/>
          <c:max val="35"/>
          <c:min val="-20"/>
        </c:scaling>
        <c:delete val="0"/>
        <c:axPos val="l"/>
        <c:majorGridlines>
          <c:spPr>
            <a:ln w="9525" cap="flat" cmpd="sng" algn="ctr">
              <a:solidFill>
                <a:schemeClr val="tx1">
                  <a:lumMod val="15000"/>
                  <a:lumOff val="85000"/>
                  <a:alpha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530478479"/>
        <c:crosses val="autoZero"/>
        <c:crossBetween val="between"/>
      </c:valAx>
      <c:valAx>
        <c:axId val="1271149215"/>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1271149631"/>
        <c:crosses val="max"/>
        <c:crossBetween val="between"/>
      </c:valAx>
      <c:catAx>
        <c:axId val="1271149631"/>
        <c:scaling>
          <c:orientation val="minMax"/>
        </c:scaling>
        <c:delete val="1"/>
        <c:axPos val="b"/>
        <c:majorTickMark val="out"/>
        <c:minorTickMark val="none"/>
        <c:tickLblPos val="nextTo"/>
        <c:crossAx val="127114921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chart>
  <c:spPr>
    <a:solidFill>
      <a:sysClr val="window" lastClr="FFFFFF"/>
    </a:solidFill>
    <a:ln>
      <a:noFill/>
    </a:ln>
    <a:effectLst/>
  </c:spPr>
  <c:txPr>
    <a:bodyPr/>
    <a:lstStyle/>
    <a:p>
      <a:pPr>
        <a:defRPr/>
      </a:pPr>
      <a:endParaRPr lang="de-DE"/>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889630263356341E-2"/>
          <c:y val="6.545784629723117E-2"/>
          <c:w val="0.94231048135664364"/>
          <c:h val="0.78561123839850866"/>
        </c:manualLayout>
      </c:layout>
      <c:lineChart>
        <c:grouping val="standard"/>
        <c:varyColors val="0"/>
        <c:ser>
          <c:idx val="0"/>
          <c:order val="0"/>
          <c:tx>
            <c:strRef>
              <c:f>'Bund Spreads'!$B$2</c:f>
              <c:strCache>
                <c:ptCount val="1"/>
                <c:pt idx="0">
                  <c:v>Italy</c:v>
                </c:pt>
              </c:strCache>
            </c:strRef>
          </c:tx>
          <c:spPr>
            <a:ln w="28575" cap="rnd">
              <a:solidFill>
                <a:schemeClr val="accent1"/>
              </a:solidFill>
              <a:round/>
            </a:ln>
            <a:effectLst/>
          </c:spPr>
          <c:marker>
            <c:symbol val="none"/>
          </c:marker>
          <c:cat>
            <c:numRef>
              <c:f>'Bund Spreads'!$A$3:$A$362</c:f>
              <c:numCache>
                <c:formatCode>m/d/yyyy</c:formatCode>
                <c:ptCount val="360"/>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numCache>
            </c:numRef>
          </c:cat>
          <c:val>
            <c:numRef>
              <c:f>'Bund Spreads'!$B$3:$B$362</c:f>
              <c:numCache>
                <c:formatCode>0.0</c:formatCode>
                <c:ptCount val="360"/>
                <c:pt idx="0">
                  <c:v>107.89999999999999</c:v>
                </c:pt>
                <c:pt idx="1">
                  <c:v>107.80000000000001</c:v>
                </c:pt>
                <c:pt idx="2">
                  <c:v>108.2</c:v>
                </c:pt>
                <c:pt idx="3">
                  <c:v>108.1</c:v>
                </c:pt>
                <c:pt idx="4">
                  <c:v>111.60000000000001</c:v>
                </c:pt>
                <c:pt idx="5">
                  <c:v>109.1</c:v>
                </c:pt>
                <c:pt idx="6">
                  <c:v>108</c:v>
                </c:pt>
                <c:pt idx="7">
                  <c:v>105.2</c:v>
                </c:pt>
                <c:pt idx="8">
                  <c:v>101.8</c:v>
                </c:pt>
                <c:pt idx="9">
                  <c:v>102.89999999999999</c:v>
                </c:pt>
                <c:pt idx="10">
                  <c:v>102</c:v>
                </c:pt>
                <c:pt idx="11">
                  <c:v>102.60000000000001</c:v>
                </c:pt>
                <c:pt idx="12">
                  <c:v>101.69999999999999</c:v>
                </c:pt>
                <c:pt idx="13">
                  <c:v>107.3</c:v>
                </c:pt>
                <c:pt idx="14">
                  <c:v>105.1</c:v>
                </c:pt>
                <c:pt idx="15">
                  <c:v>106</c:v>
                </c:pt>
                <c:pt idx="16">
                  <c:v>107.5</c:v>
                </c:pt>
                <c:pt idx="17">
                  <c:v>105.3</c:v>
                </c:pt>
                <c:pt idx="18">
                  <c:v>108</c:v>
                </c:pt>
                <c:pt idx="19">
                  <c:v>106.69999999999999</c:v>
                </c:pt>
                <c:pt idx="20">
                  <c:v>105</c:v>
                </c:pt>
                <c:pt idx="21">
                  <c:v>103</c:v>
                </c:pt>
                <c:pt idx="22">
                  <c:v>100.6</c:v>
                </c:pt>
                <c:pt idx="23">
                  <c:v>101.2</c:v>
                </c:pt>
                <c:pt idx="24">
                  <c:v>101.50000000000001</c:v>
                </c:pt>
                <c:pt idx="25">
                  <c:v>101.50000000000001</c:v>
                </c:pt>
                <c:pt idx="26">
                  <c:v>103.8</c:v>
                </c:pt>
                <c:pt idx="27">
                  <c:v>107.4</c:v>
                </c:pt>
                <c:pt idx="28">
                  <c:v>105.69999999999999</c:v>
                </c:pt>
                <c:pt idx="29">
                  <c:v>103.8</c:v>
                </c:pt>
                <c:pt idx="30">
                  <c:v>101.29999999999998</c:v>
                </c:pt>
                <c:pt idx="31">
                  <c:v>102.69999999999999</c:v>
                </c:pt>
                <c:pt idx="32">
                  <c:v>106.1</c:v>
                </c:pt>
                <c:pt idx="33">
                  <c:v>105.1</c:v>
                </c:pt>
                <c:pt idx="34">
                  <c:v>109.60000000000001</c:v>
                </c:pt>
                <c:pt idx="35">
                  <c:v>110.3</c:v>
                </c:pt>
                <c:pt idx="36">
                  <c:v>108.5</c:v>
                </c:pt>
                <c:pt idx="37">
                  <c:v>106.89999999999999</c:v>
                </c:pt>
                <c:pt idx="38">
                  <c:v>104.3</c:v>
                </c:pt>
                <c:pt idx="39">
                  <c:v>105.2</c:v>
                </c:pt>
                <c:pt idx="40">
                  <c:v>106.4</c:v>
                </c:pt>
                <c:pt idx="41">
                  <c:v>106.80000000000001</c:v>
                </c:pt>
                <c:pt idx="42">
                  <c:v>107.4</c:v>
                </c:pt>
                <c:pt idx="43">
                  <c:v>108.5</c:v>
                </c:pt>
                <c:pt idx="44">
                  <c:v>105.5</c:v>
                </c:pt>
                <c:pt idx="45">
                  <c:v>105.3</c:v>
                </c:pt>
                <c:pt idx="46">
                  <c:v>105.79999999999998</c:v>
                </c:pt>
                <c:pt idx="47">
                  <c:v>102.49999999999999</c:v>
                </c:pt>
                <c:pt idx="48">
                  <c:v>102.4</c:v>
                </c:pt>
                <c:pt idx="49">
                  <c:v>101.4</c:v>
                </c:pt>
                <c:pt idx="50">
                  <c:v>100.6</c:v>
                </c:pt>
                <c:pt idx="51">
                  <c:v>103</c:v>
                </c:pt>
                <c:pt idx="52">
                  <c:v>100.6</c:v>
                </c:pt>
                <c:pt idx="53">
                  <c:v>101.70000000000002</c:v>
                </c:pt>
                <c:pt idx="54">
                  <c:v>103.3</c:v>
                </c:pt>
                <c:pt idx="55">
                  <c:v>104.3</c:v>
                </c:pt>
                <c:pt idx="56">
                  <c:v>103.50000000000001</c:v>
                </c:pt>
                <c:pt idx="57">
                  <c:v>105.69999999999999</c:v>
                </c:pt>
                <c:pt idx="58">
                  <c:v>104.1</c:v>
                </c:pt>
                <c:pt idx="59">
                  <c:v>106.3</c:v>
                </c:pt>
                <c:pt idx="60">
                  <c:v>104.99999999999999</c:v>
                </c:pt>
                <c:pt idx="61">
                  <c:v>108.89999999999999</c:v>
                </c:pt>
                <c:pt idx="62">
                  <c:v>108.4</c:v>
                </c:pt>
                <c:pt idx="63">
                  <c:v>105.89999999999999</c:v>
                </c:pt>
                <c:pt idx="64">
                  <c:v>105.3</c:v>
                </c:pt>
                <c:pt idx="65">
                  <c:v>108.89999999999999</c:v>
                </c:pt>
                <c:pt idx="66">
                  <c:v>106.69999999999999</c:v>
                </c:pt>
                <c:pt idx="67">
                  <c:v>105.4</c:v>
                </c:pt>
                <c:pt idx="68">
                  <c:v>106.69999999999999</c:v>
                </c:pt>
                <c:pt idx="69">
                  <c:v>105.69999999999999</c:v>
                </c:pt>
                <c:pt idx="70">
                  <c:v>108.80000000000001</c:v>
                </c:pt>
                <c:pt idx="71">
                  <c:v>107.60000000000001</c:v>
                </c:pt>
                <c:pt idx="72">
                  <c:v>102.49999999999999</c:v>
                </c:pt>
                <c:pt idx="73">
                  <c:v>103.89999999999999</c:v>
                </c:pt>
                <c:pt idx="74">
                  <c:v>101.6</c:v>
                </c:pt>
                <c:pt idx="75">
                  <c:v>99</c:v>
                </c:pt>
                <c:pt idx="76">
                  <c:v>100.69999999999999</c:v>
                </c:pt>
                <c:pt idx="77">
                  <c:v>100.29999999999998</c:v>
                </c:pt>
                <c:pt idx="78">
                  <c:v>99.8</c:v>
                </c:pt>
                <c:pt idx="79">
                  <c:v>103.2</c:v>
                </c:pt>
                <c:pt idx="80">
                  <c:v>101.2</c:v>
                </c:pt>
                <c:pt idx="81">
                  <c:v>98.700000000000017</c:v>
                </c:pt>
                <c:pt idx="82">
                  <c:v>98.2</c:v>
                </c:pt>
                <c:pt idx="83">
                  <c:v>101.30000000000001</c:v>
                </c:pt>
                <c:pt idx="84">
                  <c:v>101.9</c:v>
                </c:pt>
                <c:pt idx="85">
                  <c:v>105.69999999999999</c:v>
                </c:pt>
                <c:pt idx="86">
                  <c:v>104.1</c:v>
                </c:pt>
                <c:pt idx="87">
                  <c:v>106.2</c:v>
                </c:pt>
                <c:pt idx="88">
                  <c:v>104.1</c:v>
                </c:pt>
                <c:pt idx="89">
                  <c:v>105.1</c:v>
                </c:pt>
                <c:pt idx="90">
                  <c:v>104.89999999999999</c:v>
                </c:pt>
                <c:pt idx="91">
                  <c:v>107.3</c:v>
                </c:pt>
                <c:pt idx="92">
                  <c:v>103.89999999999999</c:v>
                </c:pt>
                <c:pt idx="93">
                  <c:v>102.60000000000001</c:v>
                </c:pt>
                <c:pt idx="94">
                  <c:v>103.8</c:v>
                </c:pt>
                <c:pt idx="95">
                  <c:v>101.4</c:v>
                </c:pt>
                <c:pt idx="96">
                  <c:v>102.89999999999999</c:v>
                </c:pt>
                <c:pt idx="97">
                  <c:v>102.49999999999999</c:v>
                </c:pt>
                <c:pt idx="98">
                  <c:v>103.49999999999999</c:v>
                </c:pt>
                <c:pt idx="99">
                  <c:v>104.69999999999999</c:v>
                </c:pt>
                <c:pt idx="100">
                  <c:v>105.2</c:v>
                </c:pt>
                <c:pt idx="101">
                  <c:v>104.1</c:v>
                </c:pt>
                <c:pt idx="102">
                  <c:v>104.80000000000001</c:v>
                </c:pt>
                <c:pt idx="103">
                  <c:v>105.60000000000001</c:v>
                </c:pt>
                <c:pt idx="104">
                  <c:v>103.2</c:v>
                </c:pt>
                <c:pt idx="105">
                  <c:v>106.5</c:v>
                </c:pt>
                <c:pt idx="106">
                  <c:v>106.80000000000001</c:v>
                </c:pt>
                <c:pt idx="107">
                  <c:v>113.5</c:v>
                </c:pt>
                <c:pt idx="108">
                  <c:v>129.1</c:v>
                </c:pt>
                <c:pt idx="109">
                  <c:v>132.9</c:v>
                </c:pt>
                <c:pt idx="110">
                  <c:v>124.50000000000001</c:v>
                </c:pt>
                <c:pt idx="111">
                  <c:v>121.7</c:v>
                </c:pt>
                <c:pt idx="112">
                  <c:v>116.3</c:v>
                </c:pt>
                <c:pt idx="113">
                  <c:v>115.60000000000001</c:v>
                </c:pt>
                <c:pt idx="114">
                  <c:v>113.60000000000001</c:v>
                </c:pt>
                <c:pt idx="115">
                  <c:v>114.1</c:v>
                </c:pt>
                <c:pt idx="116">
                  <c:v>117.9</c:v>
                </c:pt>
                <c:pt idx="117">
                  <c:v>118.5</c:v>
                </c:pt>
                <c:pt idx="118">
                  <c:v>121.39999999999999</c:v>
                </c:pt>
                <c:pt idx="119">
                  <c:v>122.9</c:v>
                </c:pt>
                <c:pt idx="120">
                  <c:v>121.39999999999999</c:v>
                </c:pt>
                <c:pt idx="121">
                  <c:v>122.2</c:v>
                </c:pt>
                <c:pt idx="122">
                  <c:v>121.20000000000002</c:v>
                </c:pt>
                <c:pt idx="123">
                  <c:v>120.8</c:v>
                </c:pt>
                <c:pt idx="124">
                  <c:v>123.69999999999999</c:v>
                </c:pt>
                <c:pt idx="125">
                  <c:v>127.90000000000002</c:v>
                </c:pt>
                <c:pt idx="126">
                  <c:v>129.6</c:v>
                </c:pt>
                <c:pt idx="127">
                  <c:v>131.1</c:v>
                </c:pt>
                <c:pt idx="128">
                  <c:v>130.80000000000001</c:v>
                </c:pt>
                <c:pt idx="129">
                  <c:v>129.9</c:v>
                </c:pt>
                <c:pt idx="130">
                  <c:v>130.6</c:v>
                </c:pt>
                <c:pt idx="131">
                  <c:v>135.39999999999998</c:v>
                </c:pt>
                <c:pt idx="132">
                  <c:v>128.9</c:v>
                </c:pt>
                <c:pt idx="133">
                  <c:v>130.20000000000002</c:v>
                </c:pt>
                <c:pt idx="134">
                  <c:v>127.2</c:v>
                </c:pt>
                <c:pt idx="135">
                  <c:v>129.20000000000002</c:v>
                </c:pt>
                <c:pt idx="136">
                  <c:v>134.4</c:v>
                </c:pt>
                <c:pt idx="137">
                  <c:v>135</c:v>
                </c:pt>
                <c:pt idx="138">
                  <c:v>130.69999999999999</c:v>
                </c:pt>
                <c:pt idx="139">
                  <c:v>129.80000000000001</c:v>
                </c:pt>
                <c:pt idx="140">
                  <c:v>129.30000000000001</c:v>
                </c:pt>
                <c:pt idx="141">
                  <c:v>128.29999999999998</c:v>
                </c:pt>
                <c:pt idx="142">
                  <c:v>131.9</c:v>
                </c:pt>
                <c:pt idx="143">
                  <c:v>128.5</c:v>
                </c:pt>
                <c:pt idx="144">
                  <c:v>129.9</c:v>
                </c:pt>
                <c:pt idx="145">
                  <c:v>131.79999999999998</c:v>
                </c:pt>
                <c:pt idx="146">
                  <c:v>134.5</c:v>
                </c:pt>
                <c:pt idx="147">
                  <c:v>136</c:v>
                </c:pt>
                <c:pt idx="148">
                  <c:v>137.80000000000001</c:v>
                </c:pt>
                <c:pt idx="149">
                  <c:v>137.30000000000001</c:v>
                </c:pt>
                <c:pt idx="150">
                  <c:v>134.20000000000002</c:v>
                </c:pt>
                <c:pt idx="151">
                  <c:v>134.80000000000001</c:v>
                </c:pt>
                <c:pt idx="152">
                  <c:v>135.39999999999998</c:v>
                </c:pt>
                <c:pt idx="153">
                  <c:v>136.4</c:v>
                </c:pt>
                <c:pt idx="154">
                  <c:v>131.99999999999997</c:v>
                </c:pt>
                <c:pt idx="155">
                  <c:v>134.60000000000002</c:v>
                </c:pt>
                <c:pt idx="156">
                  <c:v>136.69999999999999</c:v>
                </c:pt>
                <c:pt idx="157">
                  <c:v>133.9</c:v>
                </c:pt>
                <c:pt idx="158">
                  <c:v>135.19999999999999</c:v>
                </c:pt>
                <c:pt idx="159">
                  <c:v>131.9</c:v>
                </c:pt>
                <c:pt idx="160">
                  <c:v>140.69999999999999</c:v>
                </c:pt>
                <c:pt idx="161">
                  <c:v>138.30000000000001</c:v>
                </c:pt>
                <c:pt idx="162">
                  <c:v>137.79999999999998</c:v>
                </c:pt>
                <c:pt idx="163">
                  <c:v>138.1</c:v>
                </c:pt>
                <c:pt idx="164">
                  <c:v>139</c:v>
                </c:pt>
                <c:pt idx="165">
                  <c:v>140.69999999999999</c:v>
                </c:pt>
                <c:pt idx="166">
                  <c:v>142</c:v>
                </c:pt>
                <c:pt idx="167">
                  <c:v>139.5</c:v>
                </c:pt>
                <c:pt idx="168">
                  <c:v>141.70000000000002</c:v>
                </c:pt>
                <c:pt idx="169">
                  <c:v>144.80000000000001</c:v>
                </c:pt>
                <c:pt idx="170">
                  <c:v>144.1</c:v>
                </c:pt>
                <c:pt idx="171">
                  <c:v>146.70000000000002</c:v>
                </c:pt>
                <c:pt idx="172">
                  <c:v>141.70000000000002</c:v>
                </c:pt>
                <c:pt idx="173">
                  <c:v>139.30000000000001</c:v>
                </c:pt>
                <c:pt idx="174">
                  <c:v>135.4</c:v>
                </c:pt>
                <c:pt idx="175">
                  <c:v>138.5</c:v>
                </c:pt>
                <c:pt idx="176">
                  <c:v>138.30000000000001</c:v>
                </c:pt>
                <c:pt idx="177">
                  <c:v>149.5</c:v>
                </c:pt>
                <c:pt idx="178">
                  <c:v>154.29999999999998</c:v>
                </c:pt>
                <c:pt idx="179">
                  <c:v>158.80000000000001</c:v>
                </c:pt>
                <c:pt idx="180">
                  <c:v>158.5</c:v>
                </c:pt>
                <c:pt idx="181">
                  <c:v>155.20000000000002</c:v>
                </c:pt>
                <c:pt idx="182">
                  <c:v>163.19999999999999</c:v>
                </c:pt>
                <c:pt idx="183">
                  <c:v>166.4</c:v>
                </c:pt>
                <c:pt idx="184">
                  <c:v>169.4</c:v>
                </c:pt>
                <c:pt idx="185">
                  <c:v>166.5</c:v>
                </c:pt>
                <c:pt idx="186">
                  <c:v>163.30000000000001</c:v>
                </c:pt>
                <c:pt idx="187">
                  <c:v>161.6</c:v>
                </c:pt>
                <c:pt idx="188">
                  <c:v>164.4</c:v>
                </c:pt>
                <c:pt idx="189">
                  <c:v>171.8</c:v>
                </c:pt>
                <c:pt idx="190">
                  <c:v>169.1</c:v>
                </c:pt>
                <c:pt idx="191">
                  <c:v>171.6</c:v>
                </c:pt>
                <c:pt idx="192">
                  <c:v>164.5</c:v>
                </c:pt>
                <c:pt idx="193">
                  <c:v>162.30000000000001</c:v>
                </c:pt>
                <c:pt idx="194">
                  <c:v>160.20000000000002</c:v>
                </c:pt>
                <c:pt idx="195">
                  <c:v>148.5</c:v>
                </c:pt>
                <c:pt idx="196">
                  <c:v>152.29999999999998</c:v>
                </c:pt>
                <c:pt idx="197">
                  <c:v>157</c:v>
                </c:pt>
                <c:pt idx="198">
                  <c:v>162.39999999999998</c:v>
                </c:pt>
                <c:pt idx="199">
                  <c:v>161.1</c:v>
                </c:pt>
                <c:pt idx="200">
                  <c:v>149</c:v>
                </c:pt>
                <c:pt idx="201">
                  <c:v>147.80000000000001</c:v>
                </c:pt>
                <c:pt idx="202">
                  <c:v>164.6</c:v>
                </c:pt>
                <c:pt idx="203">
                  <c:v>159.69999999999999</c:v>
                </c:pt>
                <c:pt idx="204">
                  <c:v>159.1</c:v>
                </c:pt>
                <c:pt idx="205">
                  <c:v>157.9</c:v>
                </c:pt>
                <c:pt idx="206">
                  <c:v>150.5</c:v>
                </c:pt>
                <c:pt idx="207">
                  <c:v>151.89999999999998</c:v>
                </c:pt>
                <c:pt idx="208">
                  <c:v>151.39999999999998</c:v>
                </c:pt>
                <c:pt idx="209">
                  <c:v>152.80000000000001</c:v>
                </c:pt>
                <c:pt idx="210">
                  <c:v>153.1</c:v>
                </c:pt>
                <c:pt idx="211">
                  <c:v>151.80000000000001</c:v>
                </c:pt>
                <c:pt idx="212">
                  <c:v>152.5</c:v>
                </c:pt>
                <c:pt idx="213">
                  <c:v>150.5</c:v>
                </c:pt>
                <c:pt idx="214">
                  <c:v>152.30000000000001</c:v>
                </c:pt>
                <c:pt idx="215">
                  <c:v>148.70000000000002</c:v>
                </c:pt>
                <c:pt idx="216">
                  <c:v>148.70000000000002</c:v>
                </c:pt>
                <c:pt idx="217">
                  <c:v>149</c:v>
                </c:pt>
                <c:pt idx="218">
                  <c:v>154.5</c:v>
                </c:pt>
                <c:pt idx="219">
                  <c:v>155.89999999999998</c:v>
                </c:pt>
                <c:pt idx="220">
                  <c:v>163</c:v>
                </c:pt>
                <c:pt idx="221">
                  <c:v>167.4</c:v>
                </c:pt>
                <c:pt idx="222">
                  <c:v>165.89999999999998</c:v>
                </c:pt>
                <c:pt idx="223">
                  <c:v>165.2</c:v>
                </c:pt>
                <c:pt idx="224">
                  <c:v>164.7</c:v>
                </c:pt>
                <c:pt idx="225">
                  <c:v>161.79999999999998</c:v>
                </c:pt>
                <c:pt idx="226">
                  <c:v>159.40000000000003</c:v>
                </c:pt>
                <c:pt idx="227">
                  <c:v>165.3</c:v>
                </c:pt>
                <c:pt idx="228">
                  <c:v>165.3</c:v>
                </c:pt>
                <c:pt idx="229">
                  <c:v>165.3</c:v>
                </c:pt>
                <c:pt idx="230">
                  <c:v>163.99999999999997</c:v>
                </c:pt>
                <c:pt idx="231">
                  <c:v>165.49999999999997</c:v>
                </c:pt>
                <c:pt idx="232">
                  <c:v>165.49999999999997</c:v>
                </c:pt>
                <c:pt idx="233">
                  <c:v>174.2</c:v>
                </c:pt>
                <c:pt idx="234">
                  <c:v>174.00000000000003</c:v>
                </c:pt>
                <c:pt idx="235">
                  <c:v>173.8</c:v>
                </c:pt>
                <c:pt idx="236">
                  <c:v>176.49999999999997</c:v>
                </c:pt>
                <c:pt idx="237">
                  <c:v>182.79999999999998</c:v>
                </c:pt>
                <c:pt idx="238">
                  <c:v>184.2</c:v>
                </c:pt>
                <c:pt idx="239">
                  <c:v>188.89999999999998</c:v>
                </c:pt>
                <c:pt idx="240">
                  <c:v>189.8</c:v>
                </c:pt>
                <c:pt idx="241">
                  <c:v>198.20000000000002</c:v>
                </c:pt>
                <c:pt idx="242">
                  <c:v>197.89999999999998</c:v>
                </c:pt>
                <c:pt idx="243">
                  <c:v>200.8</c:v>
                </c:pt>
                <c:pt idx="244">
                  <c:v>204.6</c:v>
                </c:pt>
                <c:pt idx="245">
                  <c:v>201.40000000000003</c:v>
                </c:pt>
                <c:pt idx="246">
                  <c:v>191.3</c:v>
                </c:pt>
                <c:pt idx="247">
                  <c:v>184.7</c:v>
                </c:pt>
                <c:pt idx="248">
                  <c:v>189.9</c:v>
                </c:pt>
                <c:pt idx="249">
                  <c:v>190.7</c:v>
                </c:pt>
                <c:pt idx="250">
                  <c:v>192.00000000000003</c:v>
                </c:pt>
                <c:pt idx="251">
                  <c:v>192.7</c:v>
                </c:pt>
                <c:pt idx="252">
                  <c:v>195.29999999999998</c:v>
                </c:pt>
                <c:pt idx="253">
                  <c:v>203.6</c:v>
                </c:pt>
                <c:pt idx="254">
                  <c:v>200.90000000000003</c:v>
                </c:pt>
                <c:pt idx="255">
                  <c:v>202.29999999999995</c:v>
                </c:pt>
                <c:pt idx="256">
                  <c:v>199.39999999999998</c:v>
                </c:pt>
                <c:pt idx="257">
                  <c:v>191.49999999999997</c:v>
                </c:pt>
                <c:pt idx="258">
                  <c:v>193.9</c:v>
                </c:pt>
                <c:pt idx="259">
                  <c:v>194.4</c:v>
                </c:pt>
                <c:pt idx="260">
                  <c:v>200.99999999999997</c:v>
                </c:pt>
                <c:pt idx="261">
                  <c:v>200.39999999999995</c:v>
                </c:pt>
                <c:pt idx="262">
                  <c:v>206.1</c:v>
                </c:pt>
                <c:pt idx="263">
                  <c:v>213</c:v>
                </c:pt>
                <c:pt idx="264">
                  <c:v>209.70000000000005</c:v>
                </c:pt>
                <c:pt idx="265">
                  <c:v>210.4</c:v>
                </c:pt>
                <c:pt idx="266">
                  <c:v>211.30000000000004</c:v>
                </c:pt>
                <c:pt idx="267">
                  <c:v>227.70000000000002</c:v>
                </c:pt>
                <c:pt idx="268">
                  <c:v>234.70000000000005</c:v>
                </c:pt>
                <c:pt idx="269">
                  <c:v>247.30000000000004</c:v>
                </c:pt>
                <c:pt idx="270">
                  <c:v>248.10000000000002</c:v>
                </c:pt>
                <c:pt idx="271">
                  <c:v>226.7</c:v>
                </c:pt>
                <c:pt idx="272">
                  <c:v>216.3</c:v>
                </c:pt>
                <c:pt idx="273">
                  <c:v>201.29999999999998</c:v>
                </c:pt>
                <c:pt idx="274">
                  <c:v>206.70000000000002</c:v>
                </c:pt>
                <c:pt idx="275">
                  <c:v>202.70000000000002</c:v>
                </c:pt>
                <c:pt idx="276">
                  <c:v>201.29999999999998</c:v>
                </c:pt>
                <c:pt idx="277">
                  <c:v>204.9</c:v>
                </c:pt>
                <c:pt idx="278">
                  <c:v>204.3</c:v>
                </c:pt>
                <c:pt idx="279">
                  <c:v>208.8</c:v>
                </c:pt>
                <c:pt idx="280">
                  <c:v>203.00000000000003</c:v>
                </c:pt>
                <c:pt idx="281">
                  <c:v>198.7</c:v>
                </c:pt>
                <c:pt idx="282">
                  <c:v>202.5</c:v>
                </c:pt>
                <c:pt idx="283">
                  <c:v>197.4</c:v>
                </c:pt>
                <c:pt idx="284">
                  <c:v>200.8</c:v>
                </c:pt>
                <c:pt idx="285">
                  <c:v>209.3</c:v>
                </c:pt>
                <c:pt idx="286">
                  <c:v>208.5</c:v>
                </c:pt>
                <c:pt idx="287">
                  <c:v>207.20000000000002</c:v>
                </c:pt>
                <c:pt idx="288">
                  <c:v>202.1</c:v>
                </c:pt>
                <c:pt idx="289">
                  <c:v>204.6</c:v>
                </c:pt>
                <c:pt idx="290">
                  <c:v>206.70000000000002</c:v>
                </c:pt>
                <c:pt idx="291">
                  <c:v>208.5</c:v>
                </c:pt>
                <c:pt idx="292">
                  <c:v>222.29999999999998</c:v>
                </c:pt>
                <c:pt idx="293">
                  <c:v>223</c:v>
                </c:pt>
                <c:pt idx="294">
                  <c:v>216.8</c:v>
                </c:pt>
                <c:pt idx="295">
                  <c:v>214.5</c:v>
                </c:pt>
                <c:pt idx="296">
                  <c:v>220.6</c:v>
                </c:pt>
                <c:pt idx="297">
                  <c:v>234.49999999999997</c:v>
                </c:pt>
                <c:pt idx="298">
                  <c:v>240</c:v>
                </c:pt>
                <c:pt idx="299">
                  <c:v>237</c:v>
                </c:pt>
                <c:pt idx="300">
                  <c:v>241.09999999999997</c:v>
                </c:pt>
                <c:pt idx="301">
                  <c:v>248.00000000000006</c:v>
                </c:pt>
                <c:pt idx="302">
                  <c:v>245.2</c:v>
                </c:pt>
                <c:pt idx="303">
                  <c:v>232.50000000000003</c:v>
                </c:pt>
                <c:pt idx="304">
                  <c:v>221.10000000000002</c:v>
                </c:pt>
                <c:pt idx="305">
                  <c:v>225.59999999999997</c:v>
                </c:pt>
                <c:pt idx="306">
                  <c:v>216.8</c:v>
                </c:pt>
                <c:pt idx="307">
                  <c:v>213.49999999999997</c:v>
                </c:pt>
                <c:pt idx="308">
                  <c:v>207.09999999999997</c:v>
                </c:pt>
                <c:pt idx="309">
                  <c:v>214</c:v>
                </c:pt>
                <c:pt idx="310">
                  <c:v>213.39999999999998</c:v>
                </c:pt>
                <c:pt idx="311">
                  <c:v>210.1</c:v>
                </c:pt>
                <c:pt idx="312">
                  <c:v>204.3</c:v>
                </c:pt>
                <c:pt idx="313">
                  <c:v>207.80000000000004</c:v>
                </c:pt>
                <c:pt idx="314">
                  <c:v>207.6</c:v>
                </c:pt>
                <c:pt idx="315">
                  <c:v>199.4</c:v>
                </c:pt>
                <c:pt idx="316">
                  <c:v>222.10000000000002</c:v>
                </c:pt>
                <c:pt idx="317">
                  <c:v>222.79999999999998</c:v>
                </c:pt>
                <c:pt idx="318">
                  <c:v>226.29999999999998</c:v>
                </c:pt>
                <c:pt idx="319">
                  <c:v>230.70000000000005</c:v>
                </c:pt>
                <c:pt idx="320">
                  <c:v>231.79999999999995</c:v>
                </c:pt>
                <c:pt idx="321">
                  <c:v>231.2</c:v>
                </c:pt>
                <c:pt idx="322">
                  <c:v>222.9</c:v>
                </c:pt>
                <c:pt idx="323">
                  <c:v>228.30000000000004</c:v>
                </c:pt>
                <c:pt idx="324">
                  <c:v>229</c:v>
                </c:pt>
                <c:pt idx="325">
                  <c:v>231.70000000000002</c:v>
                </c:pt>
                <c:pt idx="326">
                  <c:v>234.79999999999998</c:v>
                </c:pt>
                <c:pt idx="327">
                  <c:v>238.49999999999997</c:v>
                </c:pt>
                <c:pt idx="328">
                  <c:v>231.60000000000002</c:v>
                </c:pt>
                <c:pt idx="329">
                  <c:v>237.3</c:v>
                </c:pt>
                <c:pt idx="330">
                  <c:v>234.39999999999998</c:v>
                </c:pt>
                <c:pt idx="331">
                  <c:v>228.5</c:v>
                </c:pt>
                <c:pt idx="332">
                  <c:v>222.79999999999998</c:v>
                </c:pt>
                <c:pt idx="333">
                  <c:v>231.1</c:v>
                </c:pt>
                <c:pt idx="334">
                  <c:v>229.60000000000002</c:v>
                </c:pt>
                <c:pt idx="335">
                  <c:v>225.89999999999998</c:v>
                </c:pt>
                <c:pt idx="336">
                  <c:v>227.59999999999997</c:v>
                </c:pt>
                <c:pt idx="337">
                  <c:v>228.6</c:v>
                </c:pt>
                <c:pt idx="338">
                  <c:v>227.89999999999998</c:v>
                </c:pt>
                <c:pt idx="339">
                  <c:v>225.90000000000003</c:v>
                </c:pt>
                <c:pt idx="340">
                  <c:v>224.5</c:v>
                </c:pt>
                <c:pt idx="341">
                  <c:v>224.00000000000003</c:v>
                </c:pt>
                <c:pt idx="342">
                  <c:v>220.79999999999998</c:v>
                </c:pt>
                <c:pt idx="343">
                  <c:v>232.7</c:v>
                </c:pt>
                <c:pt idx="344">
                  <c:v>242.29999999999995</c:v>
                </c:pt>
                <c:pt idx="345">
                  <c:v>251.30000000000004</c:v>
                </c:pt>
                <c:pt idx="346">
                  <c:v>243.5</c:v>
                </c:pt>
                <c:pt idx="347">
                  <c:v>244.29999999999995</c:v>
                </c:pt>
                <c:pt idx="348">
                  <c:v>239.7</c:v>
                </c:pt>
                <c:pt idx="349">
                  <c:v>230.9</c:v>
                </c:pt>
                <c:pt idx="350">
                  <c:v>232.09999999999997</c:v>
                </c:pt>
                <c:pt idx="351">
                  <c:v>242.59999999999997</c:v>
                </c:pt>
                <c:pt idx="352">
                  <c:v>242.19999999999996</c:v>
                </c:pt>
                <c:pt idx="353">
                  <c:v>250.60000000000002</c:v>
                </c:pt>
                <c:pt idx="354">
                  <c:v>231.1</c:v>
                </c:pt>
                <c:pt idx="355">
                  <c:v>238.99999999999997</c:v>
                </c:pt>
                <c:pt idx="356">
                  <c:v>245.39999999999998</c:v>
                </c:pt>
                <c:pt idx="357">
                  <c:v>241.6</c:v>
                </c:pt>
                <c:pt idx="358">
                  <c:v>244.59999999999997</c:v>
                </c:pt>
                <c:pt idx="359">
                  <c:v>240.60000000000002</c:v>
                </c:pt>
              </c:numCache>
            </c:numRef>
          </c:val>
          <c:smooth val="0"/>
          <c:extLst>
            <c:ext xmlns:c16="http://schemas.microsoft.com/office/drawing/2014/chart" uri="{C3380CC4-5D6E-409C-BE32-E72D297353CC}">
              <c16:uniqueId val="{00000000-98DE-4E50-AA88-716EA198825C}"/>
            </c:ext>
          </c:extLst>
        </c:ser>
        <c:ser>
          <c:idx val="1"/>
          <c:order val="1"/>
          <c:tx>
            <c:strRef>
              <c:f>'Bund Spreads'!$C$2</c:f>
              <c:strCache>
                <c:ptCount val="1"/>
                <c:pt idx="0">
                  <c:v>Spain</c:v>
                </c:pt>
              </c:strCache>
            </c:strRef>
          </c:tx>
          <c:spPr>
            <a:ln w="28575" cap="rnd">
              <a:solidFill>
                <a:schemeClr val="accent2"/>
              </a:solidFill>
              <a:round/>
            </a:ln>
            <a:effectLst/>
          </c:spPr>
          <c:marker>
            <c:symbol val="none"/>
          </c:marker>
          <c:cat>
            <c:numRef>
              <c:f>'Bund Spreads'!$A$3:$A$362</c:f>
              <c:numCache>
                <c:formatCode>m/d/yyyy</c:formatCode>
                <c:ptCount val="360"/>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numCache>
            </c:numRef>
          </c:cat>
          <c:val>
            <c:numRef>
              <c:f>'Bund Spreads'!$C$3:$C$362</c:f>
              <c:numCache>
                <c:formatCode>0.0</c:formatCode>
                <c:ptCount val="360"/>
                <c:pt idx="0">
                  <c:v>64.999999999999986</c:v>
                </c:pt>
                <c:pt idx="1">
                  <c:v>65.7</c:v>
                </c:pt>
                <c:pt idx="2">
                  <c:v>65.999999999999986</c:v>
                </c:pt>
                <c:pt idx="3">
                  <c:v>66.600000000000009</c:v>
                </c:pt>
                <c:pt idx="4">
                  <c:v>67.599999999999994</c:v>
                </c:pt>
                <c:pt idx="5">
                  <c:v>66.100000000000009</c:v>
                </c:pt>
                <c:pt idx="6">
                  <c:v>65.3</c:v>
                </c:pt>
                <c:pt idx="7">
                  <c:v>64.7</c:v>
                </c:pt>
                <c:pt idx="8">
                  <c:v>63.6</c:v>
                </c:pt>
                <c:pt idx="9">
                  <c:v>64.7</c:v>
                </c:pt>
                <c:pt idx="10">
                  <c:v>64.600000000000009</c:v>
                </c:pt>
                <c:pt idx="11">
                  <c:v>64.900000000000006</c:v>
                </c:pt>
                <c:pt idx="12">
                  <c:v>62.5</c:v>
                </c:pt>
                <c:pt idx="13">
                  <c:v>65.400000000000006</c:v>
                </c:pt>
                <c:pt idx="14">
                  <c:v>63</c:v>
                </c:pt>
                <c:pt idx="15">
                  <c:v>62.7</c:v>
                </c:pt>
                <c:pt idx="16">
                  <c:v>62.9</c:v>
                </c:pt>
                <c:pt idx="17">
                  <c:v>62</c:v>
                </c:pt>
                <c:pt idx="18">
                  <c:v>63.9</c:v>
                </c:pt>
                <c:pt idx="19">
                  <c:v>63.5</c:v>
                </c:pt>
                <c:pt idx="20">
                  <c:v>62.9</c:v>
                </c:pt>
                <c:pt idx="21">
                  <c:v>62.5</c:v>
                </c:pt>
                <c:pt idx="22">
                  <c:v>60.8</c:v>
                </c:pt>
                <c:pt idx="23">
                  <c:v>61.199999999999996</c:v>
                </c:pt>
                <c:pt idx="24">
                  <c:v>61.199999999999996</c:v>
                </c:pt>
                <c:pt idx="25">
                  <c:v>61.3</c:v>
                </c:pt>
                <c:pt idx="26">
                  <c:v>63.3</c:v>
                </c:pt>
                <c:pt idx="27">
                  <c:v>65.900000000000006</c:v>
                </c:pt>
                <c:pt idx="28">
                  <c:v>65.199999999999989</c:v>
                </c:pt>
                <c:pt idx="29">
                  <c:v>64.7</c:v>
                </c:pt>
                <c:pt idx="30">
                  <c:v>62.4</c:v>
                </c:pt>
                <c:pt idx="31">
                  <c:v>63</c:v>
                </c:pt>
                <c:pt idx="32">
                  <c:v>64.2</c:v>
                </c:pt>
                <c:pt idx="33">
                  <c:v>71.3</c:v>
                </c:pt>
                <c:pt idx="34">
                  <c:v>73.8</c:v>
                </c:pt>
                <c:pt idx="35">
                  <c:v>74.8</c:v>
                </c:pt>
                <c:pt idx="36">
                  <c:v>74.099999999999994</c:v>
                </c:pt>
                <c:pt idx="37">
                  <c:v>71.5</c:v>
                </c:pt>
                <c:pt idx="38">
                  <c:v>68.7</c:v>
                </c:pt>
                <c:pt idx="39">
                  <c:v>69.8</c:v>
                </c:pt>
                <c:pt idx="40">
                  <c:v>71.2</c:v>
                </c:pt>
                <c:pt idx="41">
                  <c:v>72.399999999999991</c:v>
                </c:pt>
                <c:pt idx="42">
                  <c:v>72.2</c:v>
                </c:pt>
                <c:pt idx="43">
                  <c:v>73</c:v>
                </c:pt>
                <c:pt idx="44">
                  <c:v>71.599999999999994</c:v>
                </c:pt>
                <c:pt idx="45">
                  <c:v>72.099999999999994</c:v>
                </c:pt>
                <c:pt idx="46">
                  <c:v>73.099999999999994</c:v>
                </c:pt>
                <c:pt idx="47">
                  <c:v>70.5</c:v>
                </c:pt>
                <c:pt idx="48">
                  <c:v>69.900000000000006</c:v>
                </c:pt>
                <c:pt idx="49">
                  <c:v>70.100000000000009</c:v>
                </c:pt>
                <c:pt idx="50">
                  <c:v>68.900000000000006</c:v>
                </c:pt>
                <c:pt idx="51">
                  <c:v>70.399999999999991</c:v>
                </c:pt>
                <c:pt idx="52">
                  <c:v>68.5</c:v>
                </c:pt>
                <c:pt idx="53">
                  <c:v>68.7</c:v>
                </c:pt>
                <c:pt idx="54">
                  <c:v>69.5</c:v>
                </c:pt>
                <c:pt idx="55">
                  <c:v>70.599999999999994</c:v>
                </c:pt>
                <c:pt idx="56">
                  <c:v>70.199999999999989</c:v>
                </c:pt>
                <c:pt idx="57">
                  <c:v>71.399999999999991</c:v>
                </c:pt>
                <c:pt idx="58">
                  <c:v>71.599999999999994</c:v>
                </c:pt>
                <c:pt idx="59">
                  <c:v>71.5</c:v>
                </c:pt>
                <c:pt idx="60">
                  <c:v>71.599999999999994</c:v>
                </c:pt>
                <c:pt idx="61">
                  <c:v>72.599999999999994</c:v>
                </c:pt>
                <c:pt idx="62">
                  <c:v>72.899999999999991</c:v>
                </c:pt>
                <c:pt idx="63">
                  <c:v>72.399999999999991</c:v>
                </c:pt>
                <c:pt idx="64">
                  <c:v>71.899999999999991</c:v>
                </c:pt>
                <c:pt idx="65">
                  <c:v>72.300000000000011</c:v>
                </c:pt>
                <c:pt idx="66">
                  <c:v>71.399999999999991</c:v>
                </c:pt>
                <c:pt idx="67">
                  <c:v>70.300000000000011</c:v>
                </c:pt>
                <c:pt idx="68">
                  <c:v>70</c:v>
                </c:pt>
                <c:pt idx="69">
                  <c:v>68.900000000000006</c:v>
                </c:pt>
                <c:pt idx="70">
                  <c:v>69.599999999999994</c:v>
                </c:pt>
                <c:pt idx="71">
                  <c:v>69.100000000000009</c:v>
                </c:pt>
                <c:pt idx="72">
                  <c:v>66.599999999999994</c:v>
                </c:pt>
                <c:pt idx="73">
                  <c:v>67.100000000000009</c:v>
                </c:pt>
                <c:pt idx="74">
                  <c:v>66.3</c:v>
                </c:pt>
                <c:pt idx="75">
                  <c:v>65.100000000000009</c:v>
                </c:pt>
                <c:pt idx="76">
                  <c:v>65.399999999999991</c:v>
                </c:pt>
                <c:pt idx="77">
                  <c:v>65.3</c:v>
                </c:pt>
                <c:pt idx="78">
                  <c:v>63.800000000000004</c:v>
                </c:pt>
                <c:pt idx="79">
                  <c:v>65.8</c:v>
                </c:pt>
                <c:pt idx="80">
                  <c:v>65.400000000000006</c:v>
                </c:pt>
                <c:pt idx="81">
                  <c:v>64.099999999999994</c:v>
                </c:pt>
                <c:pt idx="82">
                  <c:v>63.9</c:v>
                </c:pt>
                <c:pt idx="83">
                  <c:v>64</c:v>
                </c:pt>
                <c:pt idx="84">
                  <c:v>63.9</c:v>
                </c:pt>
                <c:pt idx="85">
                  <c:v>64.5</c:v>
                </c:pt>
                <c:pt idx="86">
                  <c:v>65.7</c:v>
                </c:pt>
                <c:pt idx="87">
                  <c:v>65.8</c:v>
                </c:pt>
                <c:pt idx="88">
                  <c:v>65.3</c:v>
                </c:pt>
                <c:pt idx="89">
                  <c:v>65.600000000000009</c:v>
                </c:pt>
                <c:pt idx="90">
                  <c:v>65.100000000000009</c:v>
                </c:pt>
                <c:pt idx="91">
                  <c:v>65.5</c:v>
                </c:pt>
                <c:pt idx="92">
                  <c:v>65.3</c:v>
                </c:pt>
                <c:pt idx="93">
                  <c:v>64.3</c:v>
                </c:pt>
                <c:pt idx="94">
                  <c:v>63.7</c:v>
                </c:pt>
                <c:pt idx="95">
                  <c:v>62.6</c:v>
                </c:pt>
                <c:pt idx="96">
                  <c:v>62.5</c:v>
                </c:pt>
                <c:pt idx="97">
                  <c:v>62.2</c:v>
                </c:pt>
                <c:pt idx="98">
                  <c:v>62.7</c:v>
                </c:pt>
                <c:pt idx="99">
                  <c:v>63.9</c:v>
                </c:pt>
                <c:pt idx="100">
                  <c:v>63.7</c:v>
                </c:pt>
                <c:pt idx="101">
                  <c:v>63.1</c:v>
                </c:pt>
                <c:pt idx="102">
                  <c:v>62.9</c:v>
                </c:pt>
                <c:pt idx="103">
                  <c:v>62.9</c:v>
                </c:pt>
                <c:pt idx="104">
                  <c:v>62.8</c:v>
                </c:pt>
                <c:pt idx="105">
                  <c:v>64.5</c:v>
                </c:pt>
                <c:pt idx="106">
                  <c:v>65.100000000000009</c:v>
                </c:pt>
                <c:pt idx="107">
                  <c:v>66.2</c:v>
                </c:pt>
                <c:pt idx="108">
                  <c:v>77.3</c:v>
                </c:pt>
                <c:pt idx="109">
                  <c:v>74</c:v>
                </c:pt>
                <c:pt idx="110">
                  <c:v>70</c:v>
                </c:pt>
                <c:pt idx="111">
                  <c:v>69.300000000000011</c:v>
                </c:pt>
                <c:pt idx="112">
                  <c:v>68.100000000000009</c:v>
                </c:pt>
                <c:pt idx="113">
                  <c:v>68.300000000000011</c:v>
                </c:pt>
                <c:pt idx="114">
                  <c:v>68.100000000000009</c:v>
                </c:pt>
                <c:pt idx="115">
                  <c:v>68.100000000000009</c:v>
                </c:pt>
                <c:pt idx="116">
                  <c:v>70.8</c:v>
                </c:pt>
                <c:pt idx="117">
                  <c:v>70.199999999999989</c:v>
                </c:pt>
                <c:pt idx="118">
                  <c:v>72.100000000000009</c:v>
                </c:pt>
                <c:pt idx="119">
                  <c:v>72.399999999999991</c:v>
                </c:pt>
                <c:pt idx="120">
                  <c:v>72.399999999999991</c:v>
                </c:pt>
                <c:pt idx="121">
                  <c:v>73.2</c:v>
                </c:pt>
                <c:pt idx="122">
                  <c:v>72.300000000000011</c:v>
                </c:pt>
                <c:pt idx="123">
                  <c:v>73</c:v>
                </c:pt>
                <c:pt idx="124">
                  <c:v>72.399999999999991</c:v>
                </c:pt>
                <c:pt idx="125">
                  <c:v>73.5</c:v>
                </c:pt>
                <c:pt idx="126">
                  <c:v>74.900000000000006</c:v>
                </c:pt>
                <c:pt idx="127">
                  <c:v>76.599999999999994</c:v>
                </c:pt>
                <c:pt idx="128">
                  <c:v>76.400000000000006</c:v>
                </c:pt>
                <c:pt idx="129">
                  <c:v>75.099999999999994</c:v>
                </c:pt>
                <c:pt idx="130">
                  <c:v>74.8</c:v>
                </c:pt>
                <c:pt idx="131">
                  <c:v>76.599999999999994</c:v>
                </c:pt>
                <c:pt idx="132">
                  <c:v>71.2</c:v>
                </c:pt>
                <c:pt idx="133">
                  <c:v>73.3</c:v>
                </c:pt>
                <c:pt idx="134">
                  <c:v>73.2</c:v>
                </c:pt>
                <c:pt idx="135">
                  <c:v>70.8</c:v>
                </c:pt>
                <c:pt idx="136">
                  <c:v>72.7</c:v>
                </c:pt>
                <c:pt idx="137">
                  <c:v>72.899999999999991</c:v>
                </c:pt>
                <c:pt idx="138">
                  <c:v>71.099999999999994</c:v>
                </c:pt>
                <c:pt idx="139">
                  <c:v>69.7</c:v>
                </c:pt>
                <c:pt idx="140">
                  <c:v>69.8</c:v>
                </c:pt>
                <c:pt idx="141">
                  <c:v>71</c:v>
                </c:pt>
                <c:pt idx="142">
                  <c:v>73.7</c:v>
                </c:pt>
                <c:pt idx="143">
                  <c:v>71.599999999999994</c:v>
                </c:pt>
                <c:pt idx="144">
                  <c:v>72.7</c:v>
                </c:pt>
                <c:pt idx="145">
                  <c:v>75.2</c:v>
                </c:pt>
                <c:pt idx="146">
                  <c:v>76.499999999999986</c:v>
                </c:pt>
                <c:pt idx="147">
                  <c:v>77</c:v>
                </c:pt>
                <c:pt idx="148">
                  <c:v>77.8</c:v>
                </c:pt>
                <c:pt idx="149">
                  <c:v>75.900000000000006</c:v>
                </c:pt>
                <c:pt idx="150">
                  <c:v>76.099999999999994</c:v>
                </c:pt>
                <c:pt idx="151">
                  <c:v>75.499999999999986</c:v>
                </c:pt>
                <c:pt idx="152">
                  <c:v>74.8</c:v>
                </c:pt>
                <c:pt idx="153">
                  <c:v>77.400000000000006</c:v>
                </c:pt>
                <c:pt idx="154">
                  <c:v>71.5</c:v>
                </c:pt>
                <c:pt idx="155">
                  <c:v>71.899999999999991</c:v>
                </c:pt>
                <c:pt idx="156">
                  <c:v>73</c:v>
                </c:pt>
                <c:pt idx="157">
                  <c:v>69.5</c:v>
                </c:pt>
                <c:pt idx="158">
                  <c:v>69</c:v>
                </c:pt>
                <c:pt idx="159">
                  <c:v>68.800000000000011</c:v>
                </c:pt>
                <c:pt idx="160">
                  <c:v>69.7</c:v>
                </c:pt>
                <c:pt idx="161">
                  <c:v>69</c:v>
                </c:pt>
                <c:pt idx="162">
                  <c:v>69.199999999999989</c:v>
                </c:pt>
                <c:pt idx="163">
                  <c:v>68.2</c:v>
                </c:pt>
                <c:pt idx="164">
                  <c:v>68.900000000000006</c:v>
                </c:pt>
                <c:pt idx="165">
                  <c:v>69.2</c:v>
                </c:pt>
                <c:pt idx="166">
                  <c:v>70</c:v>
                </c:pt>
                <c:pt idx="167">
                  <c:v>69.7</c:v>
                </c:pt>
                <c:pt idx="168">
                  <c:v>70.900000000000006</c:v>
                </c:pt>
                <c:pt idx="169">
                  <c:v>73.5</c:v>
                </c:pt>
                <c:pt idx="170">
                  <c:v>72.8</c:v>
                </c:pt>
                <c:pt idx="171">
                  <c:v>75</c:v>
                </c:pt>
                <c:pt idx="172">
                  <c:v>73.600000000000009</c:v>
                </c:pt>
                <c:pt idx="173">
                  <c:v>74.5</c:v>
                </c:pt>
                <c:pt idx="174">
                  <c:v>74.3</c:v>
                </c:pt>
                <c:pt idx="175">
                  <c:v>74.900000000000006</c:v>
                </c:pt>
                <c:pt idx="176">
                  <c:v>75.3</c:v>
                </c:pt>
                <c:pt idx="177">
                  <c:v>80.099999999999994</c:v>
                </c:pt>
                <c:pt idx="178">
                  <c:v>84.2</c:v>
                </c:pt>
                <c:pt idx="179">
                  <c:v>86.5</c:v>
                </c:pt>
                <c:pt idx="180">
                  <c:v>86.7</c:v>
                </c:pt>
                <c:pt idx="181">
                  <c:v>86.7</c:v>
                </c:pt>
                <c:pt idx="182">
                  <c:v>90.399999999999991</c:v>
                </c:pt>
                <c:pt idx="183">
                  <c:v>92.9</c:v>
                </c:pt>
                <c:pt idx="184">
                  <c:v>102.2</c:v>
                </c:pt>
                <c:pt idx="185">
                  <c:v>100.6</c:v>
                </c:pt>
                <c:pt idx="186">
                  <c:v>100.4</c:v>
                </c:pt>
                <c:pt idx="187">
                  <c:v>99.200000000000017</c:v>
                </c:pt>
                <c:pt idx="188">
                  <c:v>100.9</c:v>
                </c:pt>
                <c:pt idx="189">
                  <c:v>104.69999999999999</c:v>
                </c:pt>
                <c:pt idx="190">
                  <c:v>102.8</c:v>
                </c:pt>
                <c:pt idx="191">
                  <c:v>104.1</c:v>
                </c:pt>
                <c:pt idx="192">
                  <c:v>101.29999999999998</c:v>
                </c:pt>
                <c:pt idx="193">
                  <c:v>99.6</c:v>
                </c:pt>
                <c:pt idx="194">
                  <c:v>99.7</c:v>
                </c:pt>
                <c:pt idx="195">
                  <c:v>93.9</c:v>
                </c:pt>
                <c:pt idx="196">
                  <c:v>97.899999999999991</c:v>
                </c:pt>
                <c:pt idx="197">
                  <c:v>99.3</c:v>
                </c:pt>
                <c:pt idx="198">
                  <c:v>105.4</c:v>
                </c:pt>
                <c:pt idx="199">
                  <c:v>102.4</c:v>
                </c:pt>
                <c:pt idx="200">
                  <c:v>94.899999999999991</c:v>
                </c:pt>
                <c:pt idx="201">
                  <c:v>93.5</c:v>
                </c:pt>
                <c:pt idx="202">
                  <c:v>100.59999999999998</c:v>
                </c:pt>
                <c:pt idx="203">
                  <c:v>98.8</c:v>
                </c:pt>
                <c:pt idx="204">
                  <c:v>98.300000000000011</c:v>
                </c:pt>
                <c:pt idx="205">
                  <c:v>98.8</c:v>
                </c:pt>
                <c:pt idx="206">
                  <c:v>94.5</c:v>
                </c:pt>
                <c:pt idx="207">
                  <c:v>94.7</c:v>
                </c:pt>
                <c:pt idx="208">
                  <c:v>94.899999999999991</c:v>
                </c:pt>
                <c:pt idx="209">
                  <c:v>94.399999999999991</c:v>
                </c:pt>
                <c:pt idx="210">
                  <c:v>92.5</c:v>
                </c:pt>
                <c:pt idx="211">
                  <c:v>90.899999999999991</c:v>
                </c:pt>
                <c:pt idx="212">
                  <c:v>88.699999999999989</c:v>
                </c:pt>
                <c:pt idx="213">
                  <c:v>86.800000000000011</c:v>
                </c:pt>
                <c:pt idx="214">
                  <c:v>87.500000000000014</c:v>
                </c:pt>
                <c:pt idx="215">
                  <c:v>87.3</c:v>
                </c:pt>
                <c:pt idx="216">
                  <c:v>90.199999999999989</c:v>
                </c:pt>
                <c:pt idx="217">
                  <c:v>89.3</c:v>
                </c:pt>
                <c:pt idx="218">
                  <c:v>92.300000000000011</c:v>
                </c:pt>
                <c:pt idx="219">
                  <c:v>94.4</c:v>
                </c:pt>
                <c:pt idx="220">
                  <c:v>98.300000000000011</c:v>
                </c:pt>
                <c:pt idx="221">
                  <c:v>100.1</c:v>
                </c:pt>
                <c:pt idx="222">
                  <c:v>98.799999999999983</c:v>
                </c:pt>
                <c:pt idx="223">
                  <c:v>98.100000000000009</c:v>
                </c:pt>
                <c:pt idx="224">
                  <c:v>93.8</c:v>
                </c:pt>
                <c:pt idx="225">
                  <c:v>92.199999999999989</c:v>
                </c:pt>
                <c:pt idx="226">
                  <c:v>93.2</c:v>
                </c:pt>
                <c:pt idx="227">
                  <c:v>94.800000000000011</c:v>
                </c:pt>
                <c:pt idx="228">
                  <c:v>94.800000000000011</c:v>
                </c:pt>
                <c:pt idx="229">
                  <c:v>94.800000000000011</c:v>
                </c:pt>
                <c:pt idx="230">
                  <c:v>93.2</c:v>
                </c:pt>
                <c:pt idx="231">
                  <c:v>95.100000000000009</c:v>
                </c:pt>
                <c:pt idx="232">
                  <c:v>95.6</c:v>
                </c:pt>
                <c:pt idx="233">
                  <c:v>100.8</c:v>
                </c:pt>
                <c:pt idx="234">
                  <c:v>99.000000000000014</c:v>
                </c:pt>
                <c:pt idx="235">
                  <c:v>98.799999999999983</c:v>
                </c:pt>
                <c:pt idx="236">
                  <c:v>98.999999999999986</c:v>
                </c:pt>
                <c:pt idx="237">
                  <c:v>100.49999999999999</c:v>
                </c:pt>
                <c:pt idx="238">
                  <c:v>103.90000000000002</c:v>
                </c:pt>
                <c:pt idx="239">
                  <c:v>105.79999999999998</c:v>
                </c:pt>
                <c:pt idx="240">
                  <c:v>105.39999999999998</c:v>
                </c:pt>
                <c:pt idx="241">
                  <c:v>109.50000000000001</c:v>
                </c:pt>
                <c:pt idx="242">
                  <c:v>109.89999999999999</c:v>
                </c:pt>
                <c:pt idx="243">
                  <c:v>110.9</c:v>
                </c:pt>
                <c:pt idx="244">
                  <c:v>111.49999999999997</c:v>
                </c:pt>
                <c:pt idx="245">
                  <c:v>110.50000000000001</c:v>
                </c:pt>
                <c:pt idx="246">
                  <c:v>104.70000000000002</c:v>
                </c:pt>
                <c:pt idx="247">
                  <c:v>102.69999999999999</c:v>
                </c:pt>
                <c:pt idx="248">
                  <c:v>105.3</c:v>
                </c:pt>
                <c:pt idx="249">
                  <c:v>107.09999999999997</c:v>
                </c:pt>
                <c:pt idx="250">
                  <c:v>107.4</c:v>
                </c:pt>
                <c:pt idx="251">
                  <c:v>107.59999999999998</c:v>
                </c:pt>
                <c:pt idx="252">
                  <c:v>109.09999999999998</c:v>
                </c:pt>
                <c:pt idx="253">
                  <c:v>113.20000000000002</c:v>
                </c:pt>
                <c:pt idx="254">
                  <c:v>111.5</c:v>
                </c:pt>
                <c:pt idx="255">
                  <c:v>113.30000000000003</c:v>
                </c:pt>
                <c:pt idx="256">
                  <c:v>110.99999999999999</c:v>
                </c:pt>
                <c:pt idx="257">
                  <c:v>107.30000000000001</c:v>
                </c:pt>
                <c:pt idx="258">
                  <c:v>107.60000000000001</c:v>
                </c:pt>
                <c:pt idx="259">
                  <c:v>107.40000000000003</c:v>
                </c:pt>
                <c:pt idx="260">
                  <c:v>110.70000000000002</c:v>
                </c:pt>
                <c:pt idx="261">
                  <c:v>111.00000000000001</c:v>
                </c:pt>
                <c:pt idx="262">
                  <c:v>113.39999999999999</c:v>
                </c:pt>
                <c:pt idx="263">
                  <c:v>115.6</c:v>
                </c:pt>
                <c:pt idx="264">
                  <c:v>115.10000000000001</c:v>
                </c:pt>
                <c:pt idx="265">
                  <c:v>112.1</c:v>
                </c:pt>
                <c:pt idx="266">
                  <c:v>112.79999999999998</c:v>
                </c:pt>
                <c:pt idx="267">
                  <c:v>119</c:v>
                </c:pt>
                <c:pt idx="268">
                  <c:v>126.99999999999999</c:v>
                </c:pt>
                <c:pt idx="269">
                  <c:v>135.80000000000001</c:v>
                </c:pt>
                <c:pt idx="270">
                  <c:v>136</c:v>
                </c:pt>
                <c:pt idx="271">
                  <c:v>123.89999999999999</c:v>
                </c:pt>
                <c:pt idx="272">
                  <c:v>118.89999999999998</c:v>
                </c:pt>
                <c:pt idx="273">
                  <c:v>109.50000000000001</c:v>
                </c:pt>
                <c:pt idx="274">
                  <c:v>112.90000000000002</c:v>
                </c:pt>
                <c:pt idx="275">
                  <c:v>108.60000000000002</c:v>
                </c:pt>
                <c:pt idx="276">
                  <c:v>107.09999999999997</c:v>
                </c:pt>
                <c:pt idx="277">
                  <c:v>108.80000000000001</c:v>
                </c:pt>
                <c:pt idx="278">
                  <c:v>111.4</c:v>
                </c:pt>
                <c:pt idx="279">
                  <c:v>111.69999999999997</c:v>
                </c:pt>
                <c:pt idx="280">
                  <c:v>109.80000000000001</c:v>
                </c:pt>
                <c:pt idx="281">
                  <c:v>108.2</c:v>
                </c:pt>
                <c:pt idx="282">
                  <c:v>109.39999999999999</c:v>
                </c:pt>
                <c:pt idx="283">
                  <c:v>105</c:v>
                </c:pt>
                <c:pt idx="284">
                  <c:v>108.09999999999998</c:v>
                </c:pt>
                <c:pt idx="285">
                  <c:v>111.99999999999999</c:v>
                </c:pt>
                <c:pt idx="286">
                  <c:v>112.20000000000002</c:v>
                </c:pt>
                <c:pt idx="287">
                  <c:v>109.89999999999999</c:v>
                </c:pt>
                <c:pt idx="288">
                  <c:v>107.80000000000001</c:v>
                </c:pt>
                <c:pt idx="289">
                  <c:v>108.89999999999999</c:v>
                </c:pt>
                <c:pt idx="290">
                  <c:v>109.10000000000002</c:v>
                </c:pt>
                <c:pt idx="291">
                  <c:v>111.1</c:v>
                </c:pt>
                <c:pt idx="292">
                  <c:v>116.50000000000003</c:v>
                </c:pt>
                <c:pt idx="293">
                  <c:v>115.8</c:v>
                </c:pt>
                <c:pt idx="294">
                  <c:v>123.6</c:v>
                </c:pt>
                <c:pt idx="295">
                  <c:v>120.30000000000003</c:v>
                </c:pt>
                <c:pt idx="296">
                  <c:v>122.2</c:v>
                </c:pt>
                <c:pt idx="297">
                  <c:v>125.19999999999997</c:v>
                </c:pt>
                <c:pt idx="298">
                  <c:v>123.1</c:v>
                </c:pt>
                <c:pt idx="299">
                  <c:v>121</c:v>
                </c:pt>
                <c:pt idx="300">
                  <c:v>118.49999999999999</c:v>
                </c:pt>
                <c:pt idx="301">
                  <c:v>119.9</c:v>
                </c:pt>
                <c:pt idx="302">
                  <c:v>116.7</c:v>
                </c:pt>
                <c:pt idx="303">
                  <c:v>110.60000000000001</c:v>
                </c:pt>
                <c:pt idx="304">
                  <c:v>108.59999999999998</c:v>
                </c:pt>
                <c:pt idx="305">
                  <c:v>114.5</c:v>
                </c:pt>
                <c:pt idx="306">
                  <c:v>111.90000000000002</c:v>
                </c:pt>
                <c:pt idx="307">
                  <c:v>110.1</c:v>
                </c:pt>
                <c:pt idx="308">
                  <c:v>108.4</c:v>
                </c:pt>
                <c:pt idx="309">
                  <c:v>110.19999999999999</c:v>
                </c:pt>
                <c:pt idx="310">
                  <c:v>110.9</c:v>
                </c:pt>
                <c:pt idx="311">
                  <c:v>111.00000000000001</c:v>
                </c:pt>
                <c:pt idx="312">
                  <c:v>109.10000000000002</c:v>
                </c:pt>
                <c:pt idx="313">
                  <c:v>111.1</c:v>
                </c:pt>
                <c:pt idx="314">
                  <c:v>111.3</c:v>
                </c:pt>
                <c:pt idx="315">
                  <c:v>111.99999999999999</c:v>
                </c:pt>
                <c:pt idx="316">
                  <c:v>113.7</c:v>
                </c:pt>
                <c:pt idx="317">
                  <c:v>114.7</c:v>
                </c:pt>
                <c:pt idx="318">
                  <c:v>115.00000000000001</c:v>
                </c:pt>
                <c:pt idx="319">
                  <c:v>118.50000000000003</c:v>
                </c:pt>
                <c:pt idx="320">
                  <c:v>119.19999999999999</c:v>
                </c:pt>
                <c:pt idx="321">
                  <c:v>119.8</c:v>
                </c:pt>
                <c:pt idx="322">
                  <c:v>117.29999999999998</c:v>
                </c:pt>
                <c:pt idx="323">
                  <c:v>119.10000000000001</c:v>
                </c:pt>
                <c:pt idx="324">
                  <c:v>119.20000000000002</c:v>
                </c:pt>
                <c:pt idx="325">
                  <c:v>119.5</c:v>
                </c:pt>
                <c:pt idx="326">
                  <c:v>119.80000000000001</c:v>
                </c:pt>
                <c:pt idx="327">
                  <c:v>121.19999999999997</c:v>
                </c:pt>
                <c:pt idx="328">
                  <c:v>120.40000000000002</c:v>
                </c:pt>
                <c:pt idx="329">
                  <c:v>121.10000000000001</c:v>
                </c:pt>
                <c:pt idx="330">
                  <c:v>118.69999999999999</c:v>
                </c:pt>
                <c:pt idx="331">
                  <c:v>116.3</c:v>
                </c:pt>
                <c:pt idx="332">
                  <c:v>111.99999999999999</c:v>
                </c:pt>
                <c:pt idx="333">
                  <c:v>115.69999999999997</c:v>
                </c:pt>
                <c:pt idx="334">
                  <c:v>115.19999999999999</c:v>
                </c:pt>
                <c:pt idx="335">
                  <c:v>113.09999999999998</c:v>
                </c:pt>
                <c:pt idx="336">
                  <c:v>115.20000000000002</c:v>
                </c:pt>
                <c:pt idx="337">
                  <c:v>115.49999999999999</c:v>
                </c:pt>
                <c:pt idx="338">
                  <c:v>116.49999999999999</c:v>
                </c:pt>
                <c:pt idx="339">
                  <c:v>114.50000000000003</c:v>
                </c:pt>
                <c:pt idx="340">
                  <c:v>114.3</c:v>
                </c:pt>
                <c:pt idx="341">
                  <c:v>113.9</c:v>
                </c:pt>
                <c:pt idx="342">
                  <c:v>112.4</c:v>
                </c:pt>
                <c:pt idx="343">
                  <c:v>115.99999999999997</c:v>
                </c:pt>
                <c:pt idx="344">
                  <c:v>118.29999999999998</c:v>
                </c:pt>
                <c:pt idx="345">
                  <c:v>119.8</c:v>
                </c:pt>
                <c:pt idx="346">
                  <c:v>118.69999999999999</c:v>
                </c:pt>
                <c:pt idx="347">
                  <c:v>118.40000000000002</c:v>
                </c:pt>
                <c:pt idx="348">
                  <c:v>118.39999999999998</c:v>
                </c:pt>
                <c:pt idx="349">
                  <c:v>117.30000000000003</c:v>
                </c:pt>
                <c:pt idx="350">
                  <c:v>116.00000000000001</c:v>
                </c:pt>
                <c:pt idx="351">
                  <c:v>120.9</c:v>
                </c:pt>
                <c:pt idx="352">
                  <c:v>120.29999999999998</c:v>
                </c:pt>
                <c:pt idx="353">
                  <c:v>121.49999999999999</c:v>
                </c:pt>
                <c:pt idx="354">
                  <c:v>115.8</c:v>
                </c:pt>
                <c:pt idx="355">
                  <c:v>116.5</c:v>
                </c:pt>
                <c:pt idx="356">
                  <c:v>118.00000000000001</c:v>
                </c:pt>
                <c:pt idx="357">
                  <c:v>116.00000000000001</c:v>
                </c:pt>
                <c:pt idx="358">
                  <c:v>117.99999999999997</c:v>
                </c:pt>
                <c:pt idx="359">
                  <c:v>116.6</c:v>
                </c:pt>
              </c:numCache>
            </c:numRef>
          </c:val>
          <c:smooth val="0"/>
          <c:extLst>
            <c:ext xmlns:c16="http://schemas.microsoft.com/office/drawing/2014/chart" uri="{C3380CC4-5D6E-409C-BE32-E72D297353CC}">
              <c16:uniqueId val="{00000001-98DE-4E50-AA88-716EA198825C}"/>
            </c:ext>
          </c:extLst>
        </c:ser>
        <c:ser>
          <c:idx val="2"/>
          <c:order val="2"/>
          <c:tx>
            <c:strRef>
              <c:f>'Bund Spreads'!$D$2</c:f>
              <c:strCache>
                <c:ptCount val="1"/>
                <c:pt idx="0">
                  <c:v>UK</c:v>
                </c:pt>
              </c:strCache>
            </c:strRef>
          </c:tx>
          <c:spPr>
            <a:ln w="28575" cap="rnd">
              <a:solidFill>
                <a:schemeClr val="accent6"/>
              </a:solidFill>
              <a:round/>
            </a:ln>
            <a:effectLst/>
          </c:spPr>
          <c:marker>
            <c:symbol val="none"/>
          </c:marker>
          <c:cat>
            <c:numRef>
              <c:f>'Bund Spreads'!$A$3:$A$362</c:f>
              <c:numCache>
                <c:formatCode>m/d/yyyy</c:formatCode>
                <c:ptCount val="360"/>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numCache>
            </c:numRef>
          </c:cat>
          <c:val>
            <c:numRef>
              <c:f>'Bund Spreads'!$D$3:$D$362</c:f>
              <c:numCache>
                <c:formatCode>0.0</c:formatCode>
                <c:ptCount val="360"/>
                <c:pt idx="0">
                  <c:v>100.4</c:v>
                </c:pt>
                <c:pt idx="1">
                  <c:v>99.6</c:v>
                </c:pt>
                <c:pt idx="2">
                  <c:v>102.8</c:v>
                </c:pt>
                <c:pt idx="3">
                  <c:v>100.10000000000001</c:v>
                </c:pt>
                <c:pt idx="4">
                  <c:v>100.50000000000001</c:v>
                </c:pt>
                <c:pt idx="5">
                  <c:v>99.5</c:v>
                </c:pt>
                <c:pt idx="6">
                  <c:v>98.1</c:v>
                </c:pt>
                <c:pt idx="7">
                  <c:v>99.7</c:v>
                </c:pt>
                <c:pt idx="8">
                  <c:v>97.7</c:v>
                </c:pt>
                <c:pt idx="9">
                  <c:v>99.7</c:v>
                </c:pt>
                <c:pt idx="10">
                  <c:v>99</c:v>
                </c:pt>
                <c:pt idx="11">
                  <c:v>98.9</c:v>
                </c:pt>
                <c:pt idx="12">
                  <c:v>96.7</c:v>
                </c:pt>
                <c:pt idx="13">
                  <c:v>95.8</c:v>
                </c:pt>
                <c:pt idx="14">
                  <c:v>94.5</c:v>
                </c:pt>
                <c:pt idx="15">
                  <c:v>94.300000000000011</c:v>
                </c:pt>
                <c:pt idx="16">
                  <c:v>96.300000000000011</c:v>
                </c:pt>
                <c:pt idx="17">
                  <c:v>92.6</c:v>
                </c:pt>
                <c:pt idx="18">
                  <c:v>93.600000000000009</c:v>
                </c:pt>
                <c:pt idx="19">
                  <c:v>90.9</c:v>
                </c:pt>
                <c:pt idx="20">
                  <c:v>91.199999999999989</c:v>
                </c:pt>
                <c:pt idx="21">
                  <c:v>92</c:v>
                </c:pt>
                <c:pt idx="22">
                  <c:v>92.9</c:v>
                </c:pt>
                <c:pt idx="23">
                  <c:v>93.899999999999991</c:v>
                </c:pt>
                <c:pt idx="24">
                  <c:v>92.5</c:v>
                </c:pt>
                <c:pt idx="25">
                  <c:v>90.2</c:v>
                </c:pt>
                <c:pt idx="26">
                  <c:v>89.1</c:v>
                </c:pt>
                <c:pt idx="27">
                  <c:v>92.6</c:v>
                </c:pt>
                <c:pt idx="28">
                  <c:v>94.9</c:v>
                </c:pt>
                <c:pt idx="29">
                  <c:v>95.199999999999989</c:v>
                </c:pt>
                <c:pt idx="30">
                  <c:v>93.199999999999989</c:v>
                </c:pt>
                <c:pt idx="31">
                  <c:v>94.199999999999989</c:v>
                </c:pt>
                <c:pt idx="32">
                  <c:v>99.500000000000014</c:v>
                </c:pt>
                <c:pt idx="33">
                  <c:v>97.8</c:v>
                </c:pt>
                <c:pt idx="34">
                  <c:v>94.9</c:v>
                </c:pt>
                <c:pt idx="35">
                  <c:v>97.699999999999989</c:v>
                </c:pt>
                <c:pt idx="36">
                  <c:v>99.7</c:v>
                </c:pt>
                <c:pt idx="37">
                  <c:v>98.699999999999989</c:v>
                </c:pt>
                <c:pt idx="38">
                  <c:v>99.8</c:v>
                </c:pt>
                <c:pt idx="39">
                  <c:v>98.6</c:v>
                </c:pt>
                <c:pt idx="40">
                  <c:v>99.9</c:v>
                </c:pt>
                <c:pt idx="41">
                  <c:v>102.3</c:v>
                </c:pt>
                <c:pt idx="42">
                  <c:v>102.49999999999999</c:v>
                </c:pt>
                <c:pt idx="43">
                  <c:v>102.49999999999999</c:v>
                </c:pt>
                <c:pt idx="44">
                  <c:v>100.1</c:v>
                </c:pt>
                <c:pt idx="45">
                  <c:v>100.30000000000001</c:v>
                </c:pt>
                <c:pt idx="46">
                  <c:v>100.49999999999999</c:v>
                </c:pt>
                <c:pt idx="47">
                  <c:v>102.1</c:v>
                </c:pt>
                <c:pt idx="48">
                  <c:v>106.60000000000001</c:v>
                </c:pt>
                <c:pt idx="49">
                  <c:v>104.4</c:v>
                </c:pt>
                <c:pt idx="50">
                  <c:v>104.60000000000001</c:v>
                </c:pt>
                <c:pt idx="51">
                  <c:v>103.2</c:v>
                </c:pt>
                <c:pt idx="52">
                  <c:v>106.1</c:v>
                </c:pt>
                <c:pt idx="53">
                  <c:v>104.1</c:v>
                </c:pt>
                <c:pt idx="54">
                  <c:v>104.3</c:v>
                </c:pt>
                <c:pt idx="55">
                  <c:v>103</c:v>
                </c:pt>
                <c:pt idx="56">
                  <c:v>104.59999999999998</c:v>
                </c:pt>
                <c:pt idx="57">
                  <c:v>102.8</c:v>
                </c:pt>
                <c:pt idx="58">
                  <c:v>102</c:v>
                </c:pt>
                <c:pt idx="59">
                  <c:v>101.4</c:v>
                </c:pt>
                <c:pt idx="60">
                  <c:v>101.50000000000001</c:v>
                </c:pt>
                <c:pt idx="61">
                  <c:v>101.6</c:v>
                </c:pt>
                <c:pt idx="62">
                  <c:v>101.89999999999999</c:v>
                </c:pt>
                <c:pt idx="63">
                  <c:v>99.699999999999989</c:v>
                </c:pt>
                <c:pt idx="64">
                  <c:v>101.6</c:v>
                </c:pt>
                <c:pt idx="65">
                  <c:v>100.1</c:v>
                </c:pt>
                <c:pt idx="66">
                  <c:v>106.59999999999998</c:v>
                </c:pt>
                <c:pt idx="67">
                  <c:v>106.70000000000002</c:v>
                </c:pt>
                <c:pt idx="68">
                  <c:v>107.79999999999998</c:v>
                </c:pt>
                <c:pt idx="69">
                  <c:v>106.4</c:v>
                </c:pt>
                <c:pt idx="70">
                  <c:v>105.69999999999999</c:v>
                </c:pt>
                <c:pt idx="71">
                  <c:v>106.69999999999999</c:v>
                </c:pt>
                <c:pt idx="72">
                  <c:v>110.19999999999999</c:v>
                </c:pt>
                <c:pt idx="73">
                  <c:v>109.2</c:v>
                </c:pt>
                <c:pt idx="74">
                  <c:v>107.69999999999999</c:v>
                </c:pt>
                <c:pt idx="75">
                  <c:v>107.89999999999999</c:v>
                </c:pt>
                <c:pt idx="76">
                  <c:v>108.60000000000001</c:v>
                </c:pt>
                <c:pt idx="77">
                  <c:v>112.79999999999998</c:v>
                </c:pt>
                <c:pt idx="78">
                  <c:v>112.80000000000001</c:v>
                </c:pt>
                <c:pt idx="79">
                  <c:v>111.20000000000002</c:v>
                </c:pt>
                <c:pt idx="80">
                  <c:v>113.60000000000001</c:v>
                </c:pt>
                <c:pt idx="81">
                  <c:v>112.7</c:v>
                </c:pt>
                <c:pt idx="82">
                  <c:v>116.7</c:v>
                </c:pt>
                <c:pt idx="83">
                  <c:v>114.80000000000001</c:v>
                </c:pt>
                <c:pt idx="84">
                  <c:v>118.10000000000001</c:v>
                </c:pt>
                <c:pt idx="85">
                  <c:v>119.8</c:v>
                </c:pt>
                <c:pt idx="86">
                  <c:v>120.6</c:v>
                </c:pt>
                <c:pt idx="87">
                  <c:v>121.9</c:v>
                </c:pt>
                <c:pt idx="88">
                  <c:v>122.50000000000001</c:v>
                </c:pt>
                <c:pt idx="89">
                  <c:v>122.89999999999999</c:v>
                </c:pt>
                <c:pt idx="90">
                  <c:v>127.60000000000001</c:v>
                </c:pt>
                <c:pt idx="91">
                  <c:v>125.49999999999999</c:v>
                </c:pt>
                <c:pt idx="92">
                  <c:v>126.89999999999999</c:v>
                </c:pt>
                <c:pt idx="93">
                  <c:v>130.80000000000001</c:v>
                </c:pt>
                <c:pt idx="94">
                  <c:v>131.4</c:v>
                </c:pt>
                <c:pt idx="95">
                  <c:v>124.8</c:v>
                </c:pt>
                <c:pt idx="96">
                  <c:v>121.7</c:v>
                </c:pt>
                <c:pt idx="97">
                  <c:v>122.69999999999999</c:v>
                </c:pt>
                <c:pt idx="98">
                  <c:v>127.2</c:v>
                </c:pt>
                <c:pt idx="99">
                  <c:v>128.5</c:v>
                </c:pt>
                <c:pt idx="100">
                  <c:v>128.19999999999999</c:v>
                </c:pt>
                <c:pt idx="101">
                  <c:v>126.9</c:v>
                </c:pt>
                <c:pt idx="102">
                  <c:v>130</c:v>
                </c:pt>
                <c:pt idx="103">
                  <c:v>123.9</c:v>
                </c:pt>
                <c:pt idx="104">
                  <c:v>125.30000000000001</c:v>
                </c:pt>
                <c:pt idx="105">
                  <c:v>123.20000000000002</c:v>
                </c:pt>
                <c:pt idx="106">
                  <c:v>116.39999999999999</c:v>
                </c:pt>
                <c:pt idx="107">
                  <c:v>115.9</c:v>
                </c:pt>
                <c:pt idx="108">
                  <c:v>118.6</c:v>
                </c:pt>
                <c:pt idx="109">
                  <c:v>116.40000000000002</c:v>
                </c:pt>
                <c:pt idx="110">
                  <c:v>119.7</c:v>
                </c:pt>
                <c:pt idx="111">
                  <c:v>124</c:v>
                </c:pt>
                <c:pt idx="112">
                  <c:v>116.39999999999999</c:v>
                </c:pt>
                <c:pt idx="113">
                  <c:v>112.3</c:v>
                </c:pt>
                <c:pt idx="114">
                  <c:v>110.19999999999999</c:v>
                </c:pt>
                <c:pt idx="115">
                  <c:v>111.79999999999998</c:v>
                </c:pt>
                <c:pt idx="116">
                  <c:v>117.20000000000002</c:v>
                </c:pt>
                <c:pt idx="117">
                  <c:v>114.7</c:v>
                </c:pt>
                <c:pt idx="118">
                  <c:v>117</c:v>
                </c:pt>
                <c:pt idx="119">
                  <c:v>120.69999999999999</c:v>
                </c:pt>
                <c:pt idx="120">
                  <c:v>123.30000000000001</c:v>
                </c:pt>
                <c:pt idx="121">
                  <c:v>120.5</c:v>
                </c:pt>
                <c:pt idx="122">
                  <c:v>120.5</c:v>
                </c:pt>
                <c:pt idx="123">
                  <c:v>122.10000000000001</c:v>
                </c:pt>
                <c:pt idx="124">
                  <c:v>122.9</c:v>
                </c:pt>
                <c:pt idx="125">
                  <c:v>122.8</c:v>
                </c:pt>
                <c:pt idx="126">
                  <c:v>121.7</c:v>
                </c:pt>
                <c:pt idx="127">
                  <c:v>121.49999999999999</c:v>
                </c:pt>
                <c:pt idx="128">
                  <c:v>115.9</c:v>
                </c:pt>
                <c:pt idx="129">
                  <c:v>118.10000000000001</c:v>
                </c:pt>
                <c:pt idx="130">
                  <c:v>115.00000000000001</c:v>
                </c:pt>
                <c:pt idx="131">
                  <c:v>115.19999999999999</c:v>
                </c:pt>
                <c:pt idx="132">
                  <c:v>114.39999999999999</c:v>
                </c:pt>
                <c:pt idx="133">
                  <c:v>112.7</c:v>
                </c:pt>
                <c:pt idx="134">
                  <c:v>112.1</c:v>
                </c:pt>
                <c:pt idx="135">
                  <c:v>110.4</c:v>
                </c:pt>
                <c:pt idx="136">
                  <c:v>108.7</c:v>
                </c:pt>
                <c:pt idx="137">
                  <c:v>110.19999999999999</c:v>
                </c:pt>
                <c:pt idx="138">
                  <c:v>109.2</c:v>
                </c:pt>
                <c:pt idx="139">
                  <c:v>107.89999999999999</c:v>
                </c:pt>
                <c:pt idx="140">
                  <c:v>108.59999999999998</c:v>
                </c:pt>
                <c:pt idx="141">
                  <c:v>109.89999999999999</c:v>
                </c:pt>
                <c:pt idx="142">
                  <c:v>110.3</c:v>
                </c:pt>
                <c:pt idx="143">
                  <c:v>113.1</c:v>
                </c:pt>
                <c:pt idx="144">
                  <c:v>113.39999999999999</c:v>
                </c:pt>
                <c:pt idx="145">
                  <c:v>117.7</c:v>
                </c:pt>
                <c:pt idx="146">
                  <c:v>118.10000000000001</c:v>
                </c:pt>
                <c:pt idx="147">
                  <c:v>117.60000000000002</c:v>
                </c:pt>
                <c:pt idx="148">
                  <c:v>117.30000000000001</c:v>
                </c:pt>
                <c:pt idx="149">
                  <c:v>116.6</c:v>
                </c:pt>
                <c:pt idx="150">
                  <c:v>116.3</c:v>
                </c:pt>
                <c:pt idx="151">
                  <c:v>119.9</c:v>
                </c:pt>
                <c:pt idx="152">
                  <c:v>115.5</c:v>
                </c:pt>
                <c:pt idx="153">
                  <c:v>115.10000000000001</c:v>
                </c:pt>
                <c:pt idx="154">
                  <c:v>109.60000000000001</c:v>
                </c:pt>
                <c:pt idx="155">
                  <c:v>121.6</c:v>
                </c:pt>
                <c:pt idx="156">
                  <c:v>121.49999999999999</c:v>
                </c:pt>
                <c:pt idx="157">
                  <c:v>122.50000000000001</c:v>
                </c:pt>
                <c:pt idx="158">
                  <c:v>121.09999999999998</c:v>
                </c:pt>
                <c:pt idx="159">
                  <c:v>122.7</c:v>
                </c:pt>
                <c:pt idx="160">
                  <c:v>120.29999999999998</c:v>
                </c:pt>
                <c:pt idx="161">
                  <c:v>119.5</c:v>
                </c:pt>
                <c:pt idx="162">
                  <c:v>119.30000000000001</c:v>
                </c:pt>
                <c:pt idx="163">
                  <c:v>119.69999999999999</c:v>
                </c:pt>
                <c:pt idx="164">
                  <c:v>121.30000000000001</c:v>
                </c:pt>
                <c:pt idx="165">
                  <c:v>123.6</c:v>
                </c:pt>
                <c:pt idx="166">
                  <c:v>126.59999999999998</c:v>
                </c:pt>
                <c:pt idx="167">
                  <c:v>125.2</c:v>
                </c:pt>
                <c:pt idx="168">
                  <c:v>123.1</c:v>
                </c:pt>
                <c:pt idx="169">
                  <c:v>123.10000000000001</c:v>
                </c:pt>
                <c:pt idx="170">
                  <c:v>124.89999999999999</c:v>
                </c:pt>
                <c:pt idx="171">
                  <c:v>127.2</c:v>
                </c:pt>
                <c:pt idx="172">
                  <c:v>128.69999999999999</c:v>
                </c:pt>
                <c:pt idx="173">
                  <c:v>128.80000000000001</c:v>
                </c:pt>
                <c:pt idx="174">
                  <c:v>129.4</c:v>
                </c:pt>
                <c:pt idx="175">
                  <c:v>126.8</c:v>
                </c:pt>
                <c:pt idx="176">
                  <c:v>121.9</c:v>
                </c:pt>
                <c:pt idx="177">
                  <c:v>121.7</c:v>
                </c:pt>
                <c:pt idx="178">
                  <c:v>120.6</c:v>
                </c:pt>
                <c:pt idx="179">
                  <c:v>119</c:v>
                </c:pt>
                <c:pt idx="180">
                  <c:v>122.7</c:v>
                </c:pt>
                <c:pt idx="181">
                  <c:v>121.30000000000001</c:v>
                </c:pt>
                <c:pt idx="182">
                  <c:v>123.89999999999999</c:v>
                </c:pt>
                <c:pt idx="183">
                  <c:v>125.6</c:v>
                </c:pt>
                <c:pt idx="184">
                  <c:v>131.29999999999998</c:v>
                </c:pt>
                <c:pt idx="185">
                  <c:v>127</c:v>
                </c:pt>
                <c:pt idx="186">
                  <c:v>125.2</c:v>
                </c:pt>
                <c:pt idx="187">
                  <c:v>122.69999999999999</c:v>
                </c:pt>
                <c:pt idx="188">
                  <c:v>117.5</c:v>
                </c:pt>
                <c:pt idx="189">
                  <c:v>120.29999999999998</c:v>
                </c:pt>
                <c:pt idx="190">
                  <c:v>123.20000000000002</c:v>
                </c:pt>
                <c:pt idx="191">
                  <c:v>125.10000000000001</c:v>
                </c:pt>
                <c:pt idx="192">
                  <c:v>127.8</c:v>
                </c:pt>
                <c:pt idx="193">
                  <c:v>123.6</c:v>
                </c:pt>
                <c:pt idx="194">
                  <c:v>125.50000000000001</c:v>
                </c:pt>
                <c:pt idx="195">
                  <c:v>117.8</c:v>
                </c:pt>
                <c:pt idx="196">
                  <c:v>125</c:v>
                </c:pt>
                <c:pt idx="197">
                  <c:v>128.19999999999999</c:v>
                </c:pt>
                <c:pt idx="198">
                  <c:v>131.1</c:v>
                </c:pt>
                <c:pt idx="199">
                  <c:v>131.6</c:v>
                </c:pt>
                <c:pt idx="200">
                  <c:v>133.69999999999999</c:v>
                </c:pt>
                <c:pt idx="201">
                  <c:v>133.6</c:v>
                </c:pt>
                <c:pt idx="202">
                  <c:v>125.1</c:v>
                </c:pt>
                <c:pt idx="203">
                  <c:v>122.2</c:v>
                </c:pt>
                <c:pt idx="204">
                  <c:v>122.10000000000001</c:v>
                </c:pt>
                <c:pt idx="205">
                  <c:v>124.70000000000002</c:v>
                </c:pt>
                <c:pt idx="206">
                  <c:v>123.2</c:v>
                </c:pt>
                <c:pt idx="207">
                  <c:v>117.5</c:v>
                </c:pt>
                <c:pt idx="208">
                  <c:v>112.80000000000001</c:v>
                </c:pt>
                <c:pt idx="209">
                  <c:v>119.19999999999999</c:v>
                </c:pt>
                <c:pt idx="210">
                  <c:v>120.30000000000001</c:v>
                </c:pt>
                <c:pt idx="211">
                  <c:v>114.9</c:v>
                </c:pt>
                <c:pt idx="212">
                  <c:v>112.1</c:v>
                </c:pt>
                <c:pt idx="213">
                  <c:v>112.60000000000001</c:v>
                </c:pt>
                <c:pt idx="214">
                  <c:v>103.60000000000001</c:v>
                </c:pt>
                <c:pt idx="215">
                  <c:v>100.8</c:v>
                </c:pt>
                <c:pt idx="216">
                  <c:v>100.89999999999999</c:v>
                </c:pt>
                <c:pt idx="217">
                  <c:v>105.80000000000001</c:v>
                </c:pt>
                <c:pt idx="218">
                  <c:v>104.70000000000002</c:v>
                </c:pt>
                <c:pt idx="219">
                  <c:v>102.89999999999999</c:v>
                </c:pt>
                <c:pt idx="220">
                  <c:v>104.1</c:v>
                </c:pt>
                <c:pt idx="221">
                  <c:v>105.80000000000001</c:v>
                </c:pt>
                <c:pt idx="222">
                  <c:v>104.89999999999999</c:v>
                </c:pt>
                <c:pt idx="223">
                  <c:v>104</c:v>
                </c:pt>
                <c:pt idx="224">
                  <c:v>103.4</c:v>
                </c:pt>
                <c:pt idx="225">
                  <c:v>101.4</c:v>
                </c:pt>
                <c:pt idx="226">
                  <c:v>102.99999999999999</c:v>
                </c:pt>
                <c:pt idx="227">
                  <c:v>104.99999999999999</c:v>
                </c:pt>
                <c:pt idx="228">
                  <c:v>104.99999999999999</c:v>
                </c:pt>
                <c:pt idx="229">
                  <c:v>104.99999999999999</c:v>
                </c:pt>
                <c:pt idx="230">
                  <c:v>105.3</c:v>
                </c:pt>
                <c:pt idx="231">
                  <c:v>105.5</c:v>
                </c:pt>
                <c:pt idx="232">
                  <c:v>108.89999999999999</c:v>
                </c:pt>
                <c:pt idx="233">
                  <c:v>104.1</c:v>
                </c:pt>
                <c:pt idx="234">
                  <c:v>99.600000000000009</c:v>
                </c:pt>
                <c:pt idx="235">
                  <c:v>99.6</c:v>
                </c:pt>
                <c:pt idx="236">
                  <c:v>100.70000000000002</c:v>
                </c:pt>
                <c:pt idx="237">
                  <c:v>97.699999999999989</c:v>
                </c:pt>
                <c:pt idx="238">
                  <c:v>96.9</c:v>
                </c:pt>
                <c:pt idx="239">
                  <c:v>94.800000000000011</c:v>
                </c:pt>
                <c:pt idx="240">
                  <c:v>100.50000000000001</c:v>
                </c:pt>
                <c:pt idx="241">
                  <c:v>98.7</c:v>
                </c:pt>
                <c:pt idx="242">
                  <c:v>92.100000000000009</c:v>
                </c:pt>
                <c:pt idx="243">
                  <c:v>85.500000000000014</c:v>
                </c:pt>
                <c:pt idx="244">
                  <c:v>86.3</c:v>
                </c:pt>
                <c:pt idx="245">
                  <c:v>84.700000000000017</c:v>
                </c:pt>
                <c:pt idx="246">
                  <c:v>82.700000000000017</c:v>
                </c:pt>
                <c:pt idx="247">
                  <c:v>79.699999999999989</c:v>
                </c:pt>
                <c:pt idx="248">
                  <c:v>79.100000000000009</c:v>
                </c:pt>
                <c:pt idx="249">
                  <c:v>79.7</c:v>
                </c:pt>
                <c:pt idx="250">
                  <c:v>83.199999999999989</c:v>
                </c:pt>
                <c:pt idx="251">
                  <c:v>85.5</c:v>
                </c:pt>
                <c:pt idx="252">
                  <c:v>92.90000000000002</c:v>
                </c:pt>
                <c:pt idx="253">
                  <c:v>95</c:v>
                </c:pt>
                <c:pt idx="254">
                  <c:v>94.800000000000011</c:v>
                </c:pt>
                <c:pt idx="255">
                  <c:v>93.199999999999989</c:v>
                </c:pt>
                <c:pt idx="256">
                  <c:v>96.2</c:v>
                </c:pt>
                <c:pt idx="257">
                  <c:v>97.399999999999991</c:v>
                </c:pt>
                <c:pt idx="258">
                  <c:v>95.4</c:v>
                </c:pt>
                <c:pt idx="259">
                  <c:v>94.40000000000002</c:v>
                </c:pt>
                <c:pt idx="260">
                  <c:v>97.6</c:v>
                </c:pt>
                <c:pt idx="261">
                  <c:v>97.499999999999986</c:v>
                </c:pt>
                <c:pt idx="262">
                  <c:v>92.499999999999986</c:v>
                </c:pt>
                <c:pt idx="263">
                  <c:v>88.199999999999989</c:v>
                </c:pt>
                <c:pt idx="264">
                  <c:v>91.90000000000002</c:v>
                </c:pt>
                <c:pt idx="265">
                  <c:v>92.900000000000034</c:v>
                </c:pt>
                <c:pt idx="266">
                  <c:v>89.8</c:v>
                </c:pt>
                <c:pt idx="267">
                  <c:v>89.000000000000014</c:v>
                </c:pt>
                <c:pt idx="268">
                  <c:v>94.5</c:v>
                </c:pt>
                <c:pt idx="269">
                  <c:v>89.6</c:v>
                </c:pt>
                <c:pt idx="270">
                  <c:v>85.4</c:v>
                </c:pt>
                <c:pt idx="271">
                  <c:v>82.399999999999977</c:v>
                </c:pt>
                <c:pt idx="272">
                  <c:v>82.1</c:v>
                </c:pt>
                <c:pt idx="273">
                  <c:v>83.800000000000011</c:v>
                </c:pt>
                <c:pt idx="274">
                  <c:v>85.2</c:v>
                </c:pt>
                <c:pt idx="275">
                  <c:v>88.799999999999983</c:v>
                </c:pt>
                <c:pt idx="276">
                  <c:v>87.299999999999983</c:v>
                </c:pt>
                <c:pt idx="277">
                  <c:v>87.999999999999986</c:v>
                </c:pt>
                <c:pt idx="278">
                  <c:v>86.1</c:v>
                </c:pt>
                <c:pt idx="279">
                  <c:v>85.3</c:v>
                </c:pt>
                <c:pt idx="280">
                  <c:v>82.800000000000011</c:v>
                </c:pt>
                <c:pt idx="281">
                  <c:v>87.399999999999991</c:v>
                </c:pt>
                <c:pt idx="282">
                  <c:v>87.4</c:v>
                </c:pt>
                <c:pt idx="283">
                  <c:v>85.2</c:v>
                </c:pt>
                <c:pt idx="284">
                  <c:v>85.7</c:v>
                </c:pt>
                <c:pt idx="285">
                  <c:v>86.9</c:v>
                </c:pt>
                <c:pt idx="286">
                  <c:v>93.200000000000017</c:v>
                </c:pt>
                <c:pt idx="287">
                  <c:v>84.000000000000014</c:v>
                </c:pt>
                <c:pt idx="288">
                  <c:v>89.399999999999991</c:v>
                </c:pt>
                <c:pt idx="289">
                  <c:v>92.8</c:v>
                </c:pt>
                <c:pt idx="290">
                  <c:v>93.199999999999989</c:v>
                </c:pt>
                <c:pt idx="291">
                  <c:v>91.200000000000017</c:v>
                </c:pt>
                <c:pt idx="292">
                  <c:v>91.7</c:v>
                </c:pt>
                <c:pt idx="293">
                  <c:v>96.499999999999986</c:v>
                </c:pt>
                <c:pt idx="294">
                  <c:v>94.199999999999989</c:v>
                </c:pt>
                <c:pt idx="295">
                  <c:v>89.9</c:v>
                </c:pt>
                <c:pt idx="296">
                  <c:v>87.9</c:v>
                </c:pt>
                <c:pt idx="297">
                  <c:v>82.2</c:v>
                </c:pt>
                <c:pt idx="298">
                  <c:v>92.100000000000009</c:v>
                </c:pt>
                <c:pt idx="299">
                  <c:v>91.399999999999991</c:v>
                </c:pt>
                <c:pt idx="300">
                  <c:v>98.899999999999991</c:v>
                </c:pt>
                <c:pt idx="301">
                  <c:v>102.2</c:v>
                </c:pt>
                <c:pt idx="302">
                  <c:v>106.4</c:v>
                </c:pt>
                <c:pt idx="303">
                  <c:v>103.50000000000001</c:v>
                </c:pt>
                <c:pt idx="304">
                  <c:v>104.5</c:v>
                </c:pt>
                <c:pt idx="305">
                  <c:v>108.4</c:v>
                </c:pt>
                <c:pt idx="306">
                  <c:v>104.89999999999999</c:v>
                </c:pt>
                <c:pt idx="307">
                  <c:v>108.3</c:v>
                </c:pt>
                <c:pt idx="308">
                  <c:v>109.49999999999997</c:v>
                </c:pt>
                <c:pt idx="309">
                  <c:v>105.3</c:v>
                </c:pt>
                <c:pt idx="310">
                  <c:v>104.70000000000002</c:v>
                </c:pt>
                <c:pt idx="311">
                  <c:v>106.69999999999999</c:v>
                </c:pt>
                <c:pt idx="312">
                  <c:v>108.60000000000002</c:v>
                </c:pt>
                <c:pt idx="313">
                  <c:v>111.70000000000002</c:v>
                </c:pt>
                <c:pt idx="314">
                  <c:v>112.19999999999999</c:v>
                </c:pt>
                <c:pt idx="315">
                  <c:v>114.8</c:v>
                </c:pt>
                <c:pt idx="316">
                  <c:v>120.80000000000001</c:v>
                </c:pt>
                <c:pt idx="317">
                  <c:v>121.6</c:v>
                </c:pt>
                <c:pt idx="318">
                  <c:v>118.39999999999999</c:v>
                </c:pt>
                <c:pt idx="319">
                  <c:v>122.30000000000001</c:v>
                </c:pt>
                <c:pt idx="320">
                  <c:v>126</c:v>
                </c:pt>
                <c:pt idx="321">
                  <c:v>133.80000000000001</c:v>
                </c:pt>
                <c:pt idx="322">
                  <c:v>129.39999999999998</c:v>
                </c:pt>
                <c:pt idx="323">
                  <c:v>120.8</c:v>
                </c:pt>
                <c:pt idx="324">
                  <c:v>110.5</c:v>
                </c:pt>
                <c:pt idx="325">
                  <c:v>119.70000000000003</c:v>
                </c:pt>
                <c:pt idx="326">
                  <c:v>126.8</c:v>
                </c:pt>
                <c:pt idx="327">
                  <c:v>131.6</c:v>
                </c:pt>
                <c:pt idx="328">
                  <c:v>139.80000000000001</c:v>
                </c:pt>
                <c:pt idx="329">
                  <c:v>137.39999999999998</c:v>
                </c:pt>
                <c:pt idx="330">
                  <c:v>149.10000000000002</c:v>
                </c:pt>
                <c:pt idx="331">
                  <c:v>145.79999999999998</c:v>
                </c:pt>
                <c:pt idx="332">
                  <c:v>143.49999999999997</c:v>
                </c:pt>
                <c:pt idx="333">
                  <c:v>139.20000000000002</c:v>
                </c:pt>
                <c:pt idx="334">
                  <c:v>143.79999999999998</c:v>
                </c:pt>
                <c:pt idx="335">
                  <c:v>144.59999999999997</c:v>
                </c:pt>
                <c:pt idx="336">
                  <c:v>144.49999999999997</c:v>
                </c:pt>
                <c:pt idx="337">
                  <c:v>143.29999999999998</c:v>
                </c:pt>
                <c:pt idx="338">
                  <c:v>137.49999999999997</c:v>
                </c:pt>
                <c:pt idx="339">
                  <c:v>135</c:v>
                </c:pt>
                <c:pt idx="340">
                  <c:v>134.9</c:v>
                </c:pt>
                <c:pt idx="341">
                  <c:v>142.4</c:v>
                </c:pt>
                <c:pt idx="342">
                  <c:v>151.19999999999999</c:v>
                </c:pt>
                <c:pt idx="343">
                  <c:v>179.4</c:v>
                </c:pt>
                <c:pt idx="344">
                  <c:v>215.90000000000003</c:v>
                </c:pt>
                <c:pt idx="345">
                  <c:v>225.29999999999995</c:v>
                </c:pt>
                <c:pt idx="346">
                  <c:v>186.69999999999996</c:v>
                </c:pt>
                <c:pt idx="347">
                  <c:v>192.79999999999998</c:v>
                </c:pt>
                <c:pt idx="348">
                  <c:v>198.09999999999994</c:v>
                </c:pt>
                <c:pt idx="349">
                  <c:v>205.40000000000003</c:v>
                </c:pt>
                <c:pt idx="350">
                  <c:v>198.20000000000002</c:v>
                </c:pt>
                <c:pt idx="351">
                  <c:v>201.30000000000004</c:v>
                </c:pt>
                <c:pt idx="352">
                  <c:v>208.60000000000002</c:v>
                </c:pt>
                <c:pt idx="353">
                  <c:v>204.3</c:v>
                </c:pt>
                <c:pt idx="354">
                  <c:v>215.00000000000003</c:v>
                </c:pt>
                <c:pt idx="355">
                  <c:v>213</c:v>
                </c:pt>
                <c:pt idx="356">
                  <c:v>208.60000000000002</c:v>
                </c:pt>
                <c:pt idx="357">
                  <c:v>189.8</c:v>
                </c:pt>
                <c:pt idx="358">
                  <c:v>196.99999999999997</c:v>
                </c:pt>
                <c:pt idx="359">
                  <c:v>170.29999999999998</c:v>
                </c:pt>
              </c:numCache>
            </c:numRef>
          </c:val>
          <c:smooth val="0"/>
          <c:extLst>
            <c:ext xmlns:c16="http://schemas.microsoft.com/office/drawing/2014/chart" uri="{C3380CC4-5D6E-409C-BE32-E72D297353CC}">
              <c16:uniqueId val="{00000002-98DE-4E50-AA88-716EA198825C}"/>
            </c:ext>
          </c:extLst>
        </c:ser>
        <c:dLbls>
          <c:showLegendKey val="0"/>
          <c:showVal val="0"/>
          <c:showCatName val="0"/>
          <c:showSerName val="0"/>
          <c:showPercent val="0"/>
          <c:showBubbleSize val="0"/>
        </c:dLbls>
        <c:smooth val="0"/>
        <c:axId val="1123676352"/>
        <c:axId val="1123695072"/>
      </c:lineChart>
      <c:dateAx>
        <c:axId val="1123676352"/>
        <c:scaling>
          <c:orientation val="minMax"/>
          <c:min val="44562"/>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123695072"/>
        <c:crosses val="autoZero"/>
        <c:auto val="1"/>
        <c:lblOffset val="100"/>
        <c:baseTimeUnit val="days"/>
        <c:majorUnit val="1"/>
        <c:majorTimeUnit val="months"/>
      </c:dateAx>
      <c:valAx>
        <c:axId val="1123695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12367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sz="1400">
          <a:solidFill>
            <a:schemeClr val="tx1"/>
          </a:solidFill>
        </a:defRPr>
      </a:pPr>
      <a:endParaRPr lang="de-D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'Bund Spreads'!$E$2</c:f>
              <c:strCache>
                <c:ptCount val="1"/>
                <c:pt idx="0">
                  <c:v>Poland</c:v>
                </c:pt>
              </c:strCache>
            </c:strRef>
          </c:tx>
          <c:spPr>
            <a:ln w="28575" cap="rnd">
              <a:solidFill>
                <a:schemeClr val="accent1"/>
              </a:solidFill>
              <a:round/>
            </a:ln>
            <a:effectLst/>
          </c:spPr>
          <c:marker>
            <c:symbol val="none"/>
          </c:marker>
          <c:cat>
            <c:numRef>
              <c:f>'Bund Spreads'!$A$3:$A$362</c:f>
              <c:numCache>
                <c:formatCode>m/d/yyyy</c:formatCode>
                <c:ptCount val="360"/>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numCache>
            </c:numRef>
          </c:cat>
          <c:val>
            <c:numRef>
              <c:f>'Bund Spreads'!$E$3:$E$362</c:f>
              <c:numCache>
                <c:formatCode>0.0</c:formatCode>
                <c:ptCount val="360"/>
                <c:pt idx="0">
                  <c:v>205.29999999999998</c:v>
                </c:pt>
                <c:pt idx="1">
                  <c:v>204.4</c:v>
                </c:pt>
                <c:pt idx="2">
                  <c:v>203.39999999999998</c:v>
                </c:pt>
                <c:pt idx="3">
                  <c:v>203.7</c:v>
                </c:pt>
                <c:pt idx="4">
                  <c:v>205.9</c:v>
                </c:pt>
                <c:pt idx="5">
                  <c:v>210</c:v>
                </c:pt>
                <c:pt idx="6">
                  <c:v>208.2</c:v>
                </c:pt>
                <c:pt idx="7">
                  <c:v>202.59999999999997</c:v>
                </c:pt>
                <c:pt idx="8">
                  <c:v>199.8</c:v>
                </c:pt>
                <c:pt idx="9">
                  <c:v>200.20000000000002</c:v>
                </c:pt>
                <c:pt idx="10">
                  <c:v>197.70000000000002</c:v>
                </c:pt>
                <c:pt idx="11">
                  <c:v>199.5</c:v>
                </c:pt>
                <c:pt idx="12">
                  <c:v>197.8</c:v>
                </c:pt>
                <c:pt idx="13">
                  <c:v>196.6</c:v>
                </c:pt>
                <c:pt idx="14">
                  <c:v>193.49999999999997</c:v>
                </c:pt>
                <c:pt idx="15">
                  <c:v>196.8</c:v>
                </c:pt>
                <c:pt idx="16">
                  <c:v>198.4</c:v>
                </c:pt>
                <c:pt idx="17">
                  <c:v>196</c:v>
                </c:pt>
                <c:pt idx="18">
                  <c:v>198.8</c:v>
                </c:pt>
                <c:pt idx="19">
                  <c:v>200.59999999999997</c:v>
                </c:pt>
                <c:pt idx="20">
                  <c:v>195.6</c:v>
                </c:pt>
                <c:pt idx="21">
                  <c:v>185.3</c:v>
                </c:pt>
                <c:pt idx="22">
                  <c:v>184.79999999999998</c:v>
                </c:pt>
                <c:pt idx="23">
                  <c:v>194.49999999999997</c:v>
                </c:pt>
                <c:pt idx="24">
                  <c:v>191.9</c:v>
                </c:pt>
                <c:pt idx="25">
                  <c:v>197.7</c:v>
                </c:pt>
                <c:pt idx="26">
                  <c:v>191.9</c:v>
                </c:pt>
                <c:pt idx="27">
                  <c:v>197.8</c:v>
                </c:pt>
                <c:pt idx="28">
                  <c:v>197.70000000000002</c:v>
                </c:pt>
                <c:pt idx="29">
                  <c:v>200.4</c:v>
                </c:pt>
                <c:pt idx="30">
                  <c:v>200.5</c:v>
                </c:pt>
                <c:pt idx="31">
                  <c:v>201.9</c:v>
                </c:pt>
                <c:pt idx="32">
                  <c:v>201.5</c:v>
                </c:pt>
                <c:pt idx="33">
                  <c:v>201.6</c:v>
                </c:pt>
                <c:pt idx="34">
                  <c:v>192</c:v>
                </c:pt>
                <c:pt idx="35">
                  <c:v>193.3</c:v>
                </c:pt>
                <c:pt idx="36">
                  <c:v>197.2</c:v>
                </c:pt>
                <c:pt idx="37">
                  <c:v>200.4</c:v>
                </c:pt>
                <c:pt idx="38">
                  <c:v>196.7</c:v>
                </c:pt>
                <c:pt idx="39">
                  <c:v>195.1</c:v>
                </c:pt>
                <c:pt idx="40">
                  <c:v>197.2</c:v>
                </c:pt>
                <c:pt idx="41">
                  <c:v>212.6</c:v>
                </c:pt>
                <c:pt idx="42">
                  <c:v>218.2</c:v>
                </c:pt>
                <c:pt idx="43">
                  <c:v>217.20000000000002</c:v>
                </c:pt>
                <c:pt idx="44">
                  <c:v>215</c:v>
                </c:pt>
                <c:pt idx="45">
                  <c:v>217.49999999999997</c:v>
                </c:pt>
                <c:pt idx="46">
                  <c:v>225.3</c:v>
                </c:pt>
                <c:pt idx="47">
                  <c:v>224.79999999999998</c:v>
                </c:pt>
                <c:pt idx="48">
                  <c:v>226.6</c:v>
                </c:pt>
                <c:pt idx="49">
                  <c:v>226.8</c:v>
                </c:pt>
                <c:pt idx="50">
                  <c:v>228.2</c:v>
                </c:pt>
                <c:pt idx="51">
                  <c:v>227.70000000000002</c:v>
                </c:pt>
                <c:pt idx="52">
                  <c:v>227.60000000000002</c:v>
                </c:pt>
                <c:pt idx="53">
                  <c:v>225.99999999999997</c:v>
                </c:pt>
                <c:pt idx="54">
                  <c:v>220.6</c:v>
                </c:pt>
                <c:pt idx="55">
                  <c:v>219</c:v>
                </c:pt>
                <c:pt idx="56">
                  <c:v>220.2</c:v>
                </c:pt>
                <c:pt idx="57">
                  <c:v>219.89999999999998</c:v>
                </c:pt>
                <c:pt idx="58">
                  <c:v>220.1</c:v>
                </c:pt>
                <c:pt idx="59">
                  <c:v>222.10000000000002</c:v>
                </c:pt>
                <c:pt idx="60">
                  <c:v>223.3</c:v>
                </c:pt>
                <c:pt idx="61">
                  <c:v>220.29999999999998</c:v>
                </c:pt>
                <c:pt idx="62">
                  <c:v>223.8</c:v>
                </c:pt>
                <c:pt idx="63">
                  <c:v>222.79999999999998</c:v>
                </c:pt>
                <c:pt idx="64">
                  <c:v>223.1</c:v>
                </c:pt>
                <c:pt idx="65">
                  <c:v>221.70000000000002</c:v>
                </c:pt>
                <c:pt idx="66">
                  <c:v>226.49999999999997</c:v>
                </c:pt>
                <c:pt idx="67">
                  <c:v>233.5</c:v>
                </c:pt>
                <c:pt idx="68">
                  <c:v>236.7</c:v>
                </c:pt>
                <c:pt idx="69">
                  <c:v>233</c:v>
                </c:pt>
                <c:pt idx="70">
                  <c:v>233.4</c:v>
                </c:pt>
                <c:pt idx="71">
                  <c:v>235.9</c:v>
                </c:pt>
                <c:pt idx="72">
                  <c:v>233.4</c:v>
                </c:pt>
                <c:pt idx="73">
                  <c:v>231.70000000000002</c:v>
                </c:pt>
                <c:pt idx="74">
                  <c:v>234.7</c:v>
                </c:pt>
                <c:pt idx="75">
                  <c:v>235.29999999999998</c:v>
                </c:pt>
                <c:pt idx="76">
                  <c:v>231</c:v>
                </c:pt>
                <c:pt idx="77">
                  <c:v>235.9</c:v>
                </c:pt>
                <c:pt idx="78">
                  <c:v>233.60000000000002</c:v>
                </c:pt>
                <c:pt idx="79">
                  <c:v>233.5</c:v>
                </c:pt>
                <c:pt idx="80">
                  <c:v>231.1</c:v>
                </c:pt>
                <c:pt idx="81">
                  <c:v>231.70000000000002</c:v>
                </c:pt>
                <c:pt idx="82">
                  <c:v>229.2</c:v>
                </c:pt>
                <c:pt idx="83">
                  <c:v>229.99999999999997</c:v>
                </c:pt>
                <c:pt idx="84">
                  <c:v>231.10000000000005</c:v>
                </c:pt>
                <c:pt idx="85">
                  <c:v>236.19999999999996</c:v>
                </c:pt>
                <c:pt idx="86">
                  <c:v>235.6</c:v>
                </c:pt>
                <c:pt idx="87">
                  <c:v>238.39999999999998</c:v>
                </c:pt>
                <c:pt idx="88">
                  <c:v>243.00000000000003</c:v>
                </c:pt>
                <c:pt idx="89">
                  <c:v>249.9</c:v>
                </c:pt>
                <c:pt idx="90">
                  <c:v>244.3</c:v>
                </c:pt>
                <c:pt idx="91">
                  <c:v>260</c:v>
                </c:pt>
                <c:pt idx="92">
                  <c:v>262.2</c:v>
                </c:pt>
                <c:pt idx="93">
                  <c:v>257.2</c:v>
                </c:pt>
                <c:pt idx="94">
                  <c:v>265.3</c:v>
                </c:pt>
                <c:pt idx="95">
                  <c:v>268</c:v>
                </c:pt>
                <c:pt idx="96">
                  <c:v>284.00000000000006</c:v>
                </c:pt>
                <c:pt idx="97">
                  <c:v>272.90000000000003</c:v>
                </c:pt>
                <c:pt idx="98">
                  <c:v>280</c:v>
                </c:pt>
                <c:pt idx="99">
                  <c:v>289.40000000000003</c:v>
                </c:pt>
                <c:pt idx="100">
                  <c:v>284.89999999999998</c:v>
                </c:pt>
                <c:pt idx="101">
                  <c:v>283.7</c:v>
                </c:pt>
                <c:pt idx="102">
                  <c:v>284.8</c:v>
                </c:pt>
                <c:pt idx="103">
                  <c:v>291.8</c:v>
                </c:pt>
                <c:pt idx="104">
                  <c:v>302.8</c:v>
                </c:pt>
                <c:pt idx="105">
                  <c:v>304</c:v>
                </c:pt>
                <c:pt idx="106">
                  <c:v>309.7</c:v>
                </c:pt>
                <c:pt idx="107">
                  <c:v>305.39999999999998</c:v>
                </c:pt>
                <c:pt idx="108">
                  <c:v>305.39999999999998</c:v>
                </c:pt>
                <c:pt idx="109">
                  <c:v>300.5</c:v>
                </c:pt>
                <c:pt idx="110">
                  <c:v>306.89999999999998</c:v>
                </c:pt>
                <c:pt idx="111">
                  <c:v>307.8</c:v>
                </c:pt>
                <c:pt idx="112">
                  <c:v>315.5</c:v>
                </c:pt>
                <c:pt idx="113">
                  <c:v>318.8</c:v>
                </c:pt>
                <c:pt idx="114">
                  <c:v>323.8</c:v>
                </c:pt>
                <c:pt idx="115">
                  <c:v>318.40000000000003</c:v>
                </c:pt>
                <c:pt idx="116">
                  <c:v>316.7</c:v>
                </c:pt>
                <c:pt idx="117">
                  <c:v>314.5</c:v>
                </c:pt>
                <c:pt idx="118">
                  <c:v>316.7</c:v>
                </c:pt>
                <c:pt idx="119">
                  <c:v>321.3</c:v>
                </c:pt>
                <c:pt idx="120">
                  <c:v>324.3</c:v>
                </c:pt>
                <c:pt idx="121">
                  <c:v>339</c:v>
                </c:pt>
                <c:pt idx="122">
                  <c:v>362.5</c:v>
                </c:pt>
                <c:pt idx="123">
                  <c:v>372.1</c:v>
                </c:pt>
                <c:pt idx="124">
                  <c:v>360.59999999999997</c:v>
                </c:pt>
                <c:pt idx="125">
                  <c:v>368.5</c:v>
                </c:pt>
                <c:pt idx="126">
                  <c:v>367.7</c:v>
                </c:pt>
                <c:pt idx="127">
                  <c:v>371.7</c:v>
                </c:pt>
                <c:pt idx="128">
                  <c:v>348.9</c:v>
                </c:pt>
                <c:pt idx="129">
                  <c:v>353</c:v>
                </c:pt>
                <c:pt idx="130">
                  <c:v>345.1</c:v>
                </c:pt>
                <c:pt idx="131">
                  <c:v>355.3</c:v>
                </c:pt>
                <c:pt idx="132">
                  <c:v>355.3</c:v>
                </c:pt>
                <c:pt idx="133">
                  <c:v>367.09999999999997</c:v>
                </c:pt>
                <c:pt idx="134">
                  <c:v>358.40000000000003</c:v>
                </c:pt>
                <c:pt idx="135">
                  <c:v>357</c:v>
                </c:pt>
                <c:pt idx="136">
                  <c:v>343.7</c:v>
                </c:pt>
                <c:pt idx="137">
                  <c:v>347.79999999999995</c:v>
                </c:pt>
                <c:pt idx="138">
                  <c:v>357.8</c:v>
                </c:pt>
                <c:pt idx="139">
                  <c:v>359</c:v>
                </c:pt>
                <c:pt idx="140">
                  <c:v>355.79999999999995</c:v>
                </c:pt>
                <c:pt idx="141">
                  <c:v>359.8</c:v>
                </c:pt>
                <c:pt idx="142">
                  <c:v>353.3</c:v>
                </c:pt>
                <c:pt idx="143">
                  <c:v>354.4</c:v>
                </c:pt>
                <c:pt idx="144">
                  <c:v>369.5</c:v>
                </c:pt>
                <c:pt idx="145">
                  <c:v>376.7</c:v>
                </c:pt>
                <c:pt idx="146">
                  <c:v>380.6</c:v>
                </c:pt>
                <c:pt idx="147">
                  <c:v>375.7</c:v>
                </c:pt>
                <c:pt idx="148">
                  <c:v>375.5</c:v>
                </c:pt>
                <c:pt idx="149">
                  <c:v>378</c:v>
                </c:pt>
                <c:pt idx="150">
                  <c:v>377.7</c:v>
                </c:pt>
                <c:pt idx="151">
                  <c:v>381.3</c:v>
                </c:pt>
                <c:pt idx="152">
                  <c:v>388</c:v>
                </c:pt>
                <c:pt idx="153">
                  <c:v>388.4</c:v>
                </c:pt>
                <c:pt idx="154">
                  <c:v>390.5</c:v>
                </c:pt>
                <c:pt idx="155">
                  <c:v>408.3</c:v>
                </c:pt>
                <c:pt idx="156">
                  <c:v>403</c:v>
                </c:pt>
                <c:pt idx="157">
                  <c:v>397.2</c:v>
                </c:pt>
                <c:pt idx="158">
                  <c:v>407.2</c:v>
                </c:pt>
                <c:pt idx="159">
                  <c:v>412.7999999999999</c:v>
                </c:pt>
                <c:pt idx="160">
                  <c:v>404</c:v>
                </c:pt>
                <c:pt idx="161">
                  <c:v>407.8</c:v>
                </c:pt>
                <c:pt idx="162">
                  <c:v>409.09999999999991</c:v>
                </c:pt>
                <c:pt idx="163">
                  <c:v>410.69999999999993</c:v>
                </c:pt>
                <c:pt idx="164">
                  <c:v>411.8</c:v>
                </c:pt>
                <c:pt idx="165">
                  <c:v>416.6</c:v>
                </c:pt>
                <c:pt idx="166">
                  <c:v>407.6</c:v>
                </c:pt>
                <c:pt idx="167">
                  <c:v>397.1</c:v>
                </c:pt>
                <c:pt idx="168">
                  <c:v>391.40000000000003</c:v>
                </c:pt>
                <c:pt idx="169">
                  <c:v>407</c:v>
                </c:pt>
                <c:pt idx="170">
                  <c:v>402.00000000000006</c:v>
                </c:pt>
                <c:pt idx="171">
                  <c:v>398.5</c:v>
                </c:pt>
                <c:pt idx="172">
                  <c:v>410.50000000000006</c:v>
                </c:pt>
                <c:pt idx="173">
                  <c:v>409.09999999999991</c:v>
                </c:pt>
                <c:pt idx="174">
                  <c:v>409.6</c:v>
                </c:pt>
                <c:pt idx="175">
                  <c:v>402.09999999999997</c:v>
                </c:pt>
                <c:pt idx="176">
                  <c:v>397.79999999999995</c:v>
                </c:pt>
                <c:pt idx="177">
                  <c:v>385.29999999999995</c:v>
                </c:pt>
                <c:pt idx="178">
                  <c:v>370.8</c:v>
                </c:pt>
                <c:pt idx="179">
                  <c:v>368</c:v>
                </c:pt>
                <c:pt idx="180">
                  <c:v>363.40000000000003</c:v>
                </c:pt>
                <c:pt idx="181">
                  <c:v>374.09999999999997</c:v>
                </c:pt>
                <c:pt idx="182">
                  <c:v>370.1</c:v>
                </c:pt>
                <c:pt idx="183">
                  <c:v>373.09999999999997</c:v>
                </c:pt>
                <c:pt idx="184">
                  <c:v>381.29999999999995</c:v>
                </c:pt>
                <c:pt idx="185">
                  <c:v>366.70000000000005</c:v>
                </c:pt>
                <c:pt idx="186">
                  <c:v>366.59999999999997</c:v>
                </c:pt>
                <c:pt idx="187">
                  <c:v>365.8</c:v>
                </c:pt>
                <c:pt idx="188">
                  <c:v>368.9</c:v>
                </c:pt>
                <c:pt idx="189">
                  <c:v>364.7</c:v>
                </c:pt>
                <c:pt idx="190">
                  <c:v>366.9</c:v>
                </c:pt>
                <c:pt idx="191">
                  <c:v>374.6</c:v>
                </c:pt>
                <c:pt idx="192">
                  <c:v>390.3</c:v>
                </c:pt>
                <c:pt idx="193">
                  <c:v>382.5</c:v>
                </c:pt>
                <c:pt idx="194">
                  <c:v>395.99999999999994</c:v>
                </c:pt>
                <c:pt idx="195">
                  <c:v>412</c:v>
                </c:pt>
                <c:pt idx="196">
                  <c:v>406.00000000000006</c:v>
                </c:pt>
                <c:pt idx="197">
                  <c:v>412.59999999999997</c:v>
                </c:pt>
                <c:pt idx="198">
                  <c:v>447.70000000000005</c:v>
                </c:pt>
                <c:pt idx="199">
                  <c:v>476.39999999999992</c:v>
                </c:pt>
                <c:pt idx="200">
                  <c:v>472.1</c:v>
                </c:pt>
                <c:pt idx="201">
                  <c:v>466.7</c:v>
                </c:pt>
                <c:pt idx="202">
                  <c:v>475.5</c:v>
                </c:pt>
                <c:pt idx="203">
                  <c:v>470.70000000000005</c:v>
                </c:pt>
                <c:pt idx="204">
                  <c:v>473.7</c:v>
                </c:pt>
                <c:pt idx="205">
                  <c:v>463</c:v>
                </c:pt>
                <c:pt idx="206">
                  <c:v>437</c:v>
                </c:pt>
                <c:pt idx="207">
                  <c:v>436.8</c:v>
                </c:pt>
                <c:pt idx="208">
                  <c:v>436.8</c:v>
                </c:pt>
                <c:pt idx="209">
                  <c:v>449.8</c:v>
                </c:pt>
                <c:pt idx="210">
                  <c:v>456.9</c:v>
                </c:pt>
                <c:pt idx="211">
                  <c:v>471.2</c:v>
                </c:pt>
                <c:pt idx="212">
                  <c:v>487.7</c:v>
                </c:pt>
                <c:pt idx="213">
                  <c:v>486.09999999999997</c:v>
                </c:pt>
                <c:pt idx="214">
                  <c:v>492.50000000000006</c:v>
                </c:pt>
                <c:pt idx="215">
                  <c:v>458.1</c:v>
                </c:pt>
                <c:pt idx="216">
                  <c:v>455.5</c:v>
                </c:pt>
                <c:pt idx="217">
                  <c:v>468.79999999999995</c:v>
                </c:pt>
                <c:pt idx="218">
                  <c:v>482.09999999999997</c:v>
                </c:pt>
                <c:pt idx="219">
                  <c:v>490.79999999999995</c:v>
                </c:pt>
                <c:pt idx="220">
                  <c:v>486.99999999999994</c:v>
                </c:pt>
                <c:pt idx="221">
                  <c:v>495.4</c:v>
                </c:pt>
                <c:pt idx="222">
                  <c:v>516.30000000000007</c:v>
                </c:pt>
                <c:pt idx="223">
                  <c:v>538.6</c:v>
                </c:pt>
                <c:pt idx="224">
                  <c:v>546.9</c:v>
                </c:pt>
                <c:pt idx="225">
                  <c:v>538.5</c:v>
                </c:pt>
                <c:pt idx="226">
                  <c:v>508.29999999999995</c:v>
                </c:pt>
                <c:pt idx="227">
                  <c:v>511.30000000000007</c:v>
                </c:pt>
                <c:pt idx="228">
                  <c:v>511.30000000000007</c:v>
                </c:pt>
                <c:pt idx="229">
                  <c:v>511.30000000000007</c:v>
                </c:pt>
                <c:pt idx="230">
                  <c:v>540.4</c:v>
                </c:pt>
                <c:pt idx="231">
                  <c:v>525.20000000000005</c:v>
                </c:pt>
                <c:pt idx="232">
                  <c:v>529.6</c:v>
                </c:pt>
                <c:pt idx="233">
                  <c:v>539.79999999999995</c:v>
                </c:pt>
                <c:pt idx="234">
                  <c:v>537.69999999999993</c:v>
                </c:pt>
                <c:pt idx="235">
                  <c:v>532.4</c:v>
                </c:pt>
                <c:pt idx="236">
                  <c:v>535.1</c:v>
                </c:pt>
                <c:pt idx="237">
                  <c:v>541.80000000000007</c:v>
                </c:pt>
                <c:pt idx="238">
                  <c:v>546.1</c:v>
                </c:pt>
                <c:pt idx="239">
                  <c:v>547.00000000000011</c:v>
                </c:pt>
                <c:pt idx="240">
                  <c:v>547.70000000000005</c:v>
                </c:pt>
                <c:pt idx="241">
                  <c:v>562.6</c:v>
                </c:pt>
                <c:pt idx="242">
                  <c:v>553.70000000000005</c:v>
                </c:pt>
                <c:pt idx="243">
                  <c:v>570.20000000000005</c:v>
                </c:pt>
                <c:pt idx="244">
                  <c:v>590.79999999999995</c:v>
                </c:pt>
                <c:pt idx="245">
                  <c:v>596.4</c:v>
                </c:pt>
                <c:pt idx="246">
                  <c:v>594.40000000000009</c:v>
                </c:pt>
                <c:pt idx="247">
                  <c:v>584.80000000000007</c:v>
                </c:pt>
                <c:pt idx="248">
                  <c:v>589.20000000000005</c:v>
                </c:pt>
                <c:pt idx="249">
                  <c:v>578</c:v>
                </c:pt>
                <c:pt idx="250">
                  <c:v>557</c:v>
                </c:pt>
                <c:pt idx="251">
                  <c:v>563.09999999999991</c:v>
                </c:pt>
                <c:pt idx="252">
                  <c:v>563</c:v>
                </c:pt>
                <c:pt idx="253">
                  <c:v>555</c:v>
                </c:pt>
                <c:pt idx="254">
                  <c:v>551.80000000000007</c:v>
                </c:pt>
                <c:pt idx="255">
                  <c:v>561.70000000000005</c:v>
                </c:pt>
                <c:pt idx="256">
                  <c:v>560.20000000000005</c:v>
                </c:pt>
                <c:pt idx="257">
                  <c:v>567.1</c:v>
                </c:pt>
                <c:pt idx="258">
                  <c:v>574.20000000000005</c:v>
                </c:pt>
                <c:pt idx="259">
                  <c:v>557.1</c:v>
                </c:pt>
                <c:pt idx="260">
                  <c:v>550</c:v>
                </c:pt>
                <c:pt idx="261">
                  <c:v>532.59999999999991</c:v>
                </c:pt>
                <c:pt idx="262">
                  <c:v>537.69999999999993</c:v>
                </c:pt>
                <c:pt idx="263">
                  <c:v>540.49999999999989</c:v>
                </c:pt>
                <c:pt idx="264">
                  <c:v>528.70000000000005</c:v>
                </c:pt>
                <c:pt idx="265">
                  <c:v>530.9</c:v>
                </c:pt>
                <c:pt idx="266">
                  <c:v>541.20000000000005</c:v>
                </c:pt>
                <c:pt idx="267">
                  <c:v>551.09999999999991</c:v>
                </c:pt>
                <c:pt idx="268">
                  <c:v>573.6</c:v>
                </c:pt>
                <c:pt idx="269">
                  <c:v>606.4</c:v>
                </c:pt>
                <c:pt idx="270">
                  <c:v>605.70000000000005</c:v>
                </c:pt>
                <c:pt idx="271">
                  <c:v>624.30000000000007</c:v>
                </c:pt>
                <c:pt idx="272">
                  <c:v>619.20000000000005</c:v>
                </c:pt>
                <c:pt idx="273">
                  <c:v>630.4</c:v>
                </c:pt>
                <c:pt idx="274">
                  <c:v>639.1</c:v>
                </c:pt>
                <c:pt idx="275">
                  <c:v>596.6</c:v>
                </c:pt>
                <c:pt idx="276">
                  <c:v>558.6</c:v>
                </c:pt>
                <c:pt idx="277">
                  <c:v>555.9</c:v>
                </c:pt>
                <c:pt idx="278">
                  <c:v>556.70000000000005</c:v>
                </c:pt>
                <c:pt idx="279">
                  <c:v>576.5</c:v>
                </c:pt>
                <c:pt idx="280">
                  <c:v>565.79999999999995</c:v>
                </c:pt>
                <c:pt idx="281">
                  <c:v>561.79999999999995</c:v>
                </c:pt>
                <c:pt idx="282">
                  <c:v>556.9</c:v>
                </c:pt>
                <c:pt idx="283">
                  <c:v>530.4</c:v>
                </c:pt>
                <c:pt idx="284">
                  <c:v>524.5</c:v>
                </c:pt>
                <c:pt idx="285">
                  <c:v>555.29999999999995</c:v>
                </c:pt>
                <c:pt idx="286">
                  <c:v>555.70000000000005</c:v>
                </c:pt>
                <c:pt idx="287">
                  <c:v>551.69999999999993</c:v>
                </c:pt>
                <c:pt idx="288">
                  <c:v>534.29999999999995</c:v>
                </c:pt>
                <c:pt idx="289">
                  <c:v>536</c:v>
                </c:pt>
                <c:pt idx="290">
                  <c:v>547.70000000000005</c:v>
                </c:pt>
                <c:pt idx="291">
                  <c:v>571.29999999999995</c:v>
                </c:pt>
                <c:pt idx="292">
                  <c:v>572.9</c:v>
                </c:pt>
                <c:pt idx="293">
                  <c:v>562.5</c:v>
                </c:pt>
                <c:pt idx="294">
                  <c:v>550.5</c:v>
                </c:pt>
                <c:pt idx="295">
                  <c:v>537</c:v>
                </c:pt>
                <c:pt idx="296">
                  <c:v>532.70000000000005</c:v>
                </c:pt>
                <c:pt idx="297">
                  <c:v>496.89999999999992</c:v>
                </c:pt>
                <c:pt idx="298">
                  <c:v>489.00000000000006</c:v>
                </c:pt>
                <c:pt idx="299">
                  <c:v>485.40000000000003</c:v>
                </c:pt>
                <c:pt idx="300">
                  <c:v>484.99999999999994</c:v>
                </c:pt>
                <c:pt idx="301">
                  <c:v>484.1</c:v>
                </c:pt>
                <c:pt idx="302">
                  <c:v>500.7999999999999</c:v>
                </c:pt>
                <c:pt idx="303">
                  <c:v>473.20000000000005</c:v>
                </c:pt>
                <c:pt idx="304">
                  <c:v>461.8</c:v>
                </c:pt>
                <c:pt idx="305">
                  <c:v>486.00000000000006</c:v>
                </c:pt>
                <c:pt idx="306">
                  <c:v>493</c:v>
                </c:pt>
                <c:pt idx="307">
                  <c:v>482.9</c:v>
                </c:pt>
                <c:pt idx="308">
                  <c:v>457.29999999999995</c:v>
                </c:pt>
                <c:pt idx="309">
                  <c:v>460.9</c:v>
                </c:pt>
                <c:pt idx="310">
                  <c:v>465.49999999999994</c:v>
                </c:pt>
                <c:pt idx="311">
                  <c:v>456.30000000000007</c:v>
                </c:pt>
                <c:pt idx="312">
                  <c:v>443.1</c:v>
                </c:pt>
                <c:pt idx="313">
                  <c:v>438.40000000000003</c:v>
                </c:pt>
                <c:pt idx="314">
                  <c:v>448.20000000000005</c:v>
                </c:pt>
                <c:pt idx="315">
                  <c:v>454.3</c:v>
                </c:pt>
                <c:pt idx="316">
                  <c:v>466.2000000000001</c:v>
                </c:pt>
                <c:pt idx="317">
                  <c:v>475.5</c:v>
                </c:pt>
                <c:pt idx="318">
                  <c:v>480.20000000000005</c:v>
                </c:pt>
                <c:pt idx="319">
                  <c:v>485.99999999999994</c:v>
                </c:pt>
                <c:pt idx="320">
                  <c:v>501.3</c:v>
                </c:pt>
                <c:pt idx="321">
                  <c:v>502.59999999999997</c:v>
                </c:pt>
                <c:pt idx="322">
                  <c:v>490.60000000000008</c:v>
                </c:pt>
                <c:pt idx="323">
                  <c:v>487.3</c:v>
                </c:pt>
                <c:pt idx="324">
                  <c:v>486.5</c:v>
                </c:pt>
                <c:pt idx="325">
                  <c:v>465.60000000000008</c:v>
                </c:pt>
                <c:pt idx="326">
                  <c:v>462.9</c:v>
                </c:pt>
                <c:pt idx="327">
                  <c:v>457.8</c:v>
                </c:pt>
                <c:pt idx="328">
                  <c:v>455.40000000000003</c:v>
                </c:pt>
                <c:pt idx="329">
                  <c:v>458.5</c:v>
                </c:pt>
                <c:pt idx="330">
                  <c:v>459.20000000000005</c:v>
                </c:pt>
                <c:pt idx="331">
                  <c:v>454.3</c:v>
                </c:pt>
                <c:pt idx="332">
                  <c:v>437.2</c:v>
                </c:pt>
                <c:pt idx="333">
                  <c:v>431.19999999999993</c:v>
                </c:pt>
                <c:pt idx="334">
                  <c:v>425</c:v>
                </c:pt>
                <c:pt idx="335">
                  <c:v>412.8</c:v>
                </c:pt>
                <c:pt idx="336">
                  <c:v>427.9</c:v>
                </c:pt>
                <c:pt idx="337">
                  <c:v>441.49999999999989</c:v>
                </c:pt>
                <c:pt idx="338">
                  <c:v>436.09999999999997</c:v>
                </c:pt>
                <c:pt idx="339">
                  <c:v>433.90000000000003</c:v>
                </c:pt>
                <c:pt idx="340">
                  <c:v>424.5</c:v>
                </c:pt>
                <c:pt idx="341">
                  <c:v>424.8</c:v>
                </c:pt>
                <c:pt idx="342">
                  <c:v>421.8</c:v>
                </c:pt>
                <c:pt idx="343">
                  <c:v>443.29999999999995</c:v>
                </c:pt>
                <c:pt idx="344">
                  <c:v>471.70000000000005</c:v>
                </c:pt>
                <c:pt idx="345">
                  <c:v>465.30000000000007</c:v>
                </c:pt>
                <c:pt idx="346">
                  <c:v>490.30000000000007</c:v>
                </c:pt>
                <c:pt idx="347">
                  <c:v>507.09999999999997</c:v>
                </c:pt>
                <c:pt idx="348">
                  <c:v>505.2999999999999</c:v>
                </c:pt>
                <c:pt idx="349">
                  <c:v>510.20000000000005</c:v>
                </c:pt>
                <c:pt idx="350">
                  <c:v>500.8</c:v>
                </c:pt>
                <c:pt idx="351">
                  <c:v>511.2</c:v>
                </c:pt>
                <c:pt idx="352">
                  <c:v>511.8</c:v>
                </c:pt>
                <c:pt idx="353">
                  <c:v>518.20000000000005</c:v>
                </c:pt>
                <c:pt idx="354">
                  <c:v>519.29999999999995</c:v>
                </c:pt>
                <c:pt idx="355">
                  <c:v>553.1</c:v>
                </c:pt>
                <c:pt idx="356">
                  <c:v>585</c:v>
                </c:pt>
                <c:pt idx="357">
                  <c:v>552.70000000000005</c:v>
                </c:pt>
                <c:pt idx="358">
                  <c:v>538.19999999999993</c:v>
                </c:pt>
                <c:pt idx="359">
                  <c:v>571.00000000000011</c:v>
                </c:pt>
              </c:numCache>
            </c:numRef>
          </c:val>
          <c:smooth val="0"/>
          <c:extLst>
            <c:ext xmlns:c16="http://schemas.microsoft.com/office/drawing/2014/chart" uri="{C3380CC4-5D6E-409C-BE32-E72D297353CC}">
              <c16:uniqueId val="{00000000-F1CC-4AEB-A0D3-84180F1A1C94}"/>
            </c:ext>
          </c:extLst>
        </c:ser>
        <c:ser>
          <c:idx val="1"/>
          <c:order val="1"/>
          <c:tx>
            <c:strRef>
              <c:f>'Bund Spreads'!$F$2</c:f>
              <c:strCache>
                <c:ptCount val="1"/>
                <c:pt idx="0">
                  <c:v>Hungary</c:v>
                </c:pt>
              </c:strCache>
            </c:strRef>
          </c:tx>
          <c:spPr>
            <a:ln w="28575" cap="rnd">
              <a:solidFill>
                <a:schemeClr val="accent2"/>
              </a:solidFill>
              <a:round/>
            </a:ln>
            <a:effectLst/>
          </c:spPr>
          <c:marker>
            <c:symbol val="none"/>
          </c:marker>
          <c:cat>
            <c:numRef>
              <c:f>'Bund Spreads'!$A$3:$A$362</c:f>
              <c:numCache>
                <c:formatCode>m/d/yyyy</c:formatCode>
                <c:ptCount val="360"/>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numCache>
            </c:numRef>
          </c:cat>
          <c:val>
            <c:numRef>
              <c:f>'Bund Spreads'!$F$3:$F$362</c:f>
              <c:numCache>
                <c:formatCode>0.0</c:formatCode>
                <c:ptCount val="360"/>
                <c:pt idx="0">
                  <c:v>317.5</c:v>
                </c:pt>
                <c:pt idx="1">
                  <c:v>323.5</c:v>
                </c:pt>
                <c:pt idx="2">
                  <c:v>315.5</c:v>
                </c:pt>
                <c:pt idx="3">
                  <c:v>317.90000000000003</c:v>
                </c:pt>
                <c:pt idx="4">
                  <c:v>316.70000000000005</c:v>
                </c:pt>
                <c:pt idx="5">
                  <c:v>317.3</c:v>
                </c:pt>
                <c:pt idx="6">
                  <c:v>315.8</c:v>
                </c:pt>
                <c:pt idx="7">
                  <c:v>314.79999999999995</c:v>
                </c:pt>
                <c:pt idx="8">
                  <c:v>302.79999999999995</c:v>
                </c:pt>
                <c:pt idx="9">
                  <c:v>305.5</c:v>
                </c:pt>
                <c:pt idx="10">
                  <c:v>311.90000000000003</c:v>
                </c:pt>
                <c:pt idx="11">
                  <c:v>315.8</c:v>
                </c:pt>
                <c:pt idx="12">
                  <c:v>312.89999999999998</c:v>
                </c:pt>
                <c:pt idx="13">
                  <c:v>311.40000000000003</c:v>
                </c:pt>
                <c:pt idx="14">
                  <c:v>312.40000000000003</c:v>
                </c:pt>
                <c:pt idx="15">
                  <c:v>312.2</c:v>
                </c:pt>
                <c:pt idx="16">
                  <c:v>307.10000000000002</c:v>
                </c:pt>
                <c:pt idx="17">
                  <c:v>307.5</c:v>
                </c:pt>
                <c:pt idx="18">
                  <c:v>306.60000000000002</c:v>
                </c:pt>
                <c:pt idx="19">
                  <c:v>310.5</c:v>
                </c:pt>
                <c:pt idx="20">
                  <c:v>311.2</c:v>
                </c:pt>
                <c:pt idx="21">
                  <c:v>310.29999999999995</c:v>
                </c:pt>
                <c:pt idx="22">
                  <c:v>316.8</c:v>
                </c:pt>
                <c:pt idx="23">
                  <c:v>317.5</c:v>
                </c:pt>
                <c:pt idx="24">
                  <c:v>314.89999999999998</c:v>
                </c:pt>
                <c:pt idx="25">
                  <c:v>322.7</c:v>
                </c:pt>
                <c:pt idx="26">
                  <c:v>323</c:v>
                </c:pt>
                <c:pt idx="27">
                  <c:v>321.3</c:v>
                </c:pt>
                <c:pt idx="28">
                  <c:v>319.2</c:v>
                </c:pt>
                <c:pt idx="29">
                  <c:v>321.10000000000002</c:v>
                </c:pt>
                <c:pt idx="30">
                  <c:v>318.89999999999998</c:v>
                </c:pt>
                <c:pt idx="31">
                  <c:v>323.3</c:v>
                </c:pt>
                <c:pt idx="32">
                  <c:v>324</c:v>
                </c:pt>
                <c:pt idx="33">
                  <c:v>326</c:v>
                </c:pt>
                <c:pt idx="34">
                  <c:v>326.79999999999995</c:v>
                </c:pt>
                <c:pt idx="35">
                  <c:v>324.10000000000002</c:v>
                </c:pt>
                <c:pt idx="36">
                  <c:v>323.2</c:v>
                </c:pt>
                <c:pt idx="37">
                  <c:v>327.9</c:v>
                </c:pt>
                <c:pt idx="38">
                  <c:v>326.2</c:v>
                </c:pt>
                <c:pt idx="39">
                  <c:v>326.3</c:v>
                </c:pt>
                <c:pt idx="40">
                  <c:v>330.90000000000003</c:v>
                </c:pt>
                <c:pt idx="41">
                  <c:v>336.7</c:v>
                </c:pt>
                <c:pt idx="42">
                  <c:v>339.2</c:v>
                </c:pt>
                <c:pt idx="43">
                  <c:v>338.8</c:v>
                </c:pt>
                <c:pt idx="44">
                  <c:v>336.90000000000003</c:v>
                </c:pt>
                <c:pt idx="45">
                  <c:v>336.2</c:v>
                </c:pt>
                <c:pt idx="46">
                  <c:v>333.1</c:v>
                </c:pt>
                <c:pt idx="47">
                  <c:v>334.5</c:v>
                </c:pt>
                <c:pt idx="48">
                  <c:v>332.3</c:v>
                </c:pt>
                <c:pt idx="49">
                  <c:v>336.8</c:v>
                </c:pt>
                <c:pt idx="50">
                  <c:v>336.6</c:v>
                </c:pt>
                <c:pt idx="51">
                  <c:v>340.90000000000003</c:v>
                </c:pt>
                <c:pt idx="52">
                  <c:v>339</c:v>
                </c:pt>
                <c:pt idx="53">
                  <c:v>336.5</c:v>
                </c:pt>
                <c:pt idx="54">
                  <c:v>336.8</c:v>
                </c:pt>
                <c:pt idx="55">
                  <c:v>332.6</c:v>
                </c:pt>
                <c:pt idx="56">
                  <c:v>334</c:v>
                </c:pt>
                <c:pt idx="57">
                  <c:v>334.8</c:v>
                </c:pt>
                <c:pt idx="58">
                  <c:v>335.59999999999997</c:v>
                </c:pt>
                <c:pt idx="59">
                  <c:v>335.79999999999995</c:v>
                </c:pt>
                <c:pt idx="60">
                  <c:v>337.7</c:v>
                </c:pt>
                <c:pt idx="61">
                  <c:v>332.7</c:v>
                </c:pt>
                <c:pt idx="62">
                  <c:v>339.59999999999997</c:v>
                </c:pt>
                <c:pt idx="63">
                  <c:v>342.69999999999993</c:v>
                </c:pt>
                <c:pt idx="64">
                  <c:v>344.59999999999997</c:v>
                </c:pt>
                <c:pt idx="65">
                  <c:v>338.99999999999994</c:v>
                </c:pt>
                <c:pt idx="66">
                  <c:v>345.1</c:v>
                </c:pt>
                <c:pt idx="67">
                  <c:v>347.49999999999994</c:v>
                </c:pt>
                <c:pt idx="68">
                  <c:v>344.09999999999997</c:v>
                </c:pt>
                <c:pt idx="69">
                  <c:v>345.79999999999995</c:v>
                </c:pt>
                <c:pt idx="70">
                  <c:v>343.70000000000005</c:v>
                </c:pt>
                <c:pt idx="71">
                  <c:v>347.2</c:v>
                </c:pt>
                <c:pt idx="72">
                  <c:v>350.4</c:v>
                </c:pt>
                <c:pt idx="73">
                  <c:v>346.3</c:v>
                </c:pt>
                <c:pt idx="74">
                  <c:v>344.90000000000003</c:v>
                </c:pt>
                <c:pt idx="75">
                  <c:v>346</c:v>
                </c:pt>
                <c:pt idx="76">
                  <c:v>344.7</c:v>
                </c:pt>
                <c:pt idx="77">
                  <c:v>344.90000000000003</c:v>
                </c:pt>
                <c:pt idx="78">
                  <c:v>347</c:v>
                </c:pt>
                <c:pt idx="79">
                  <c:v>352.5</c:v>
                </c:pt>
                <c:pt idx="80">
                  <c:v>353.79999999999995</c:v>
                </c:pt>
                <c:pt idx="81">
                  <c:v>346.7</c:v>
                </c:pt>
                <c:pt idx="82">
                  <c:v>339.8</c:v>
                </c:pt>
                <c:pt idx="83">
                  <c:v>342.6</c:v>
                </c:pt>
                <c:pt idx="84">
                  <c:v>343.40000000000003</c:v>
                </c:pt>
                <c:pt idx="85">
                  <c:v>356.9</c:v>
                </c:pt>
                <c:pt idx="86">
                  <c:v>351.3</c:v>
                </c:pt>
                <c:pt idx="87">
                  <c:v>349.49999999999994</c:v>
                </c:pt>
                <c:pt idx="88">
                  <c:v>367.1</c:v>
                </c:pt>
                <c:pt idx="89">
                  <c:v>377.8</c:v>
                </c:pt>
                <c:pt idx="90">
                  <c:v>374.90000000000003</c:v>
                </c:pt>
                <c:pt idx="91">
                  <c:v>378.2</c:v>
                </c:pt>
                <c:pt idx="92">
                  <c:v>376</c:v>
                </c:pt>
                <c:pt idx="93">
                  <c:v>373.7</c:v>
                </c:pt>
                <c:pt idx="94">
                  <c:v>373.4</c:v>
                </c:pt>
                <c:pt idx="95">
                  <c:v>373.7</c:v>
                </c:pt>
                <c:pt idx="96">
                  <c:v>384.8</c:v>
                </c:pt>
                <c:pt idx="97">
                  <c:v>390.40000000000003</c:v>
                </c:pt>
                <c:pt idx="98">
                  <c:v>393.7</c:v>
                </c:pt>
                <c:pt idx="99">
                  <c:v>405.79999999999995</c:v>
                </c:pt>
                <c:pt idx="100">
                  <c:v>402.4</c:v>
                </c:pt>
                <c:pt idx="101">
                  <c:v>402.20000000000005</c:v>
                </c:pt>
                <c:pt idx="102">
                  <c:v>395.7</c:v>
                </c:pt>
                <c:pt idx="103">
                  <c:v>399.2</c:v>
                </c:pt>
                <c:pt idx="104">
                  <c:v>405.19999999999993</c:v>
                </c:pt>
                <c:pt idx="105">
                  <c:v>411.2</c:v>
                </c:pt>
                <c:pt idx="106">
                  <c:v>412.90000000000003</c:v>
                </c:pt>
                <c:pt idx="107">
                  <c:v>411.09999999999997</c:v>
                </c:pt>
                <c:pt idx="108">
                  <c:v>415.09999999999997</c:v>
                </c:pt>
                <c:pt idx="109">
                  <c:v>410.20000000000005</c:v>
                </c:pt>
                <c:pt idx="110">
                  <c:v>414.9</c:v>
                </c:pt>
                <c:pt idx="111">
                  <c:v>408.7</c:v>
                </c:pt>
                <c:pt idx="112">
                  <c:v>415.2</c:v>
                </c:pt>
                <c:pt idx="113">
                  <c:v>423.79999999999995</c:v>
                </c:pt>
                <c:pt idx="114">
                  <c:v>419.59999999999997</c:v>
                </c:pt>
                <c:pt idx="115">
                  <c:v>426.40000000000003</c:v>
                </c:pt>
                <c:pt idx="116">
                  <c:v>418.70000000000005</c:v>
                </c:pt>
                <c:pt idx="117">
                  <c:v>411.5</c:v>
                </c:pt>
                <c:pt idx="118">
                  <c:v>417.5</c:v>
                </c:pt>
                <c:pt idx="119">
                  <c:v>418.40000000000003</c:v>
                </c:pt>
                <c:pt idx="120">
                  <c:v>425.3</c:v>
                </c:pt>
                <c:pt idx="121">
                  <c:v>434.09999999999991</c:v>
                </c:pt>
                <c:pt idx="122">
                  <c:v>446</c:v>
                </c:pt>
                <c:pt idx="123">
                  <c:v>455.1</c:v>
                </c:pt>
                <c:pt idx="124">
                  <c:v>467.6</c:v>
                </c:pt>
                <c:pt idx="125">
                  <c:v>491.09999999999997</c:v>
                </c:pt>
                <c:pt idx="126">
                  <c:v>472.90000000000003</c:v>
                </c:pt>
                <c:pt idx="127">
                  <c:v>460.80000000000007</c:v>
                </c:pt>
                <c:pt idx="128">
                  <c:v>465.60000000000008</c:v>
                </c:pt>
                <c:pt idx="129">
                  <c:v>478.3</c:v>
                </c:pt>
                <c:pt idx="130">
                  <c:v>475.1</c:v>
                </c:pt>
                <c:pt idx="131">
                  <c:v>489.1</c:v>
                </c:pt>
                <c:pt idx="132">
                  <c:v>498.10000000000008</c:v>
                </c:pt>
                <c:pt idx="133">
                  <c:v>493.9</c:v>
                </c:pt>
                <c:pt idx="134">
                  <c:v>494.69999999999993</c:v>
                </c:pt>
                <c:pt idx="135">
                  <c:v>481.30000000000007</c:v>
                </c:pt>
                <c:pt idx="136">
                  <c:v>477.99999999999994</c:v>
                </c:pt>
                <c:pt idx="137">
                  <c:v>475.7</c:v>
                </c:pt>
                <c:pt idx="138">
                  <c:v>459</c:v>
                </c:pt>
                <c:pt idx="139">
                  <c:v>472.1</c:v>
                </c:pt>
                <c:pt idx="140">
                  <c:v>487.09999999999997</c:v>
                </c:pt>
                <c:pt idx="141">
                  <c:v>501.3</c:v>
                </c:pt>
                <c:pt idx="142">
                  <c:v>486.59999999999997</c:v>
                </c:pt>
                <c:pt idx="143">
                  <c:v>482.2</c:v>
                </c:pt>
                <c:pt idx="144">
                  <c:v>488.09999999999991</c:v>
                </c:pt>
                <c:pt idx="145">
                  <c:v>483.3</c:v>
                </c:pt>
                <c:pt idx="146">
                  <c:v>481.39999999999992</c:v>
                </c:pt>
                <c:pt idx="147">
                  <c:v>476.3</c:v>
                </c:pt>
                <c:pt idx="148">
                  <c:v>476.1</c:v>
                </c:pt>
                <c:pt idx="149">
                  <c:v>464.40000000000003</c:v>
                </c:pt>
                <c:pt idx="150">
                  <c:v>461.09999999999997</c:v>
                </c:pt>
                <c:pt idx="151">
                  <c:v>454.5</c:v>
                </c:pt>
                <c:pt idx="152">
                  <c:v>475.8</c:v>
                </c:pt>
                <c:pt idx="153">
                  <c:v>475.90000000000003</c:v>
                </c:pt>
                <c:pt idx="154">
                  <c:v>465.4</c:v>
                </c:pt>
                <c:pt idx="155">
                  <c:v>494.09999999999997</c:v>
                </c:pt>
                <c:pt idx="156">
                  <c:v>482.6</c:v>
                </c:pt>
                <c:pt idx="157">
                  <c:v>482.79999999999995</c:v>
                </c:pt>
                <c:pt idx="158">
                  <c:v>480.09999999999991</c:v>
                </c:pt>
                <c:pt idx="159">
                  <c:v>481.59999999999997</c:v>
                </c:pt>
                <c:pt idx="160">
                  <c:v>476.30000000000007</c:v>
                </c:pt>
                <c:pt idx="161">
                  <c:v>473.59999999999997</c:v>
                </c:pt>
                <c:pt idx="162">
                  <c:v>473.7</c:v>
                </c:pt>
                <c:pt idx="163">
                  <c:v>472.69999999999993</c:v>
                </c:pt>
                <c:pt idx="164">
                  <c:v>479.4</c:v>
                </c:pt>
                <c:pt idx="165">
                  <c:v>490.7</c:v>
                </c:pt>
                <c:pt idx="166">
                  <c:v>495.90000000000003</c:v>
                </c:pt>
                <c:pt idx="167">
                  <c:v>490.5</c:v>
                </c:pt>
                <c:pt idx="168">
                  <c:v>482.09999999999997</c:v>
                </c:pt>
                <c:pt idx="169">
                  <c:v>493.99999999999994</c:v>
                </c:pt>
                <c:pt idx="170">
                  <c:v>492.1</c:v>
                </c:pt>
                <c:pt idx="171">
                  <c:v>479</c:v>
                </c:pt>
                <c:pt idx="172">
                  <c:v>488.70000000000005</c:v>
                </c:pt>
                <c:pt idx="173">
                  <c:v>499.4</c:v>
                </c:pt>
                <c:pt idx="174">
                  <c:v>494.59999999999997</c:v>
                </c:pt>
                <c:pt idx="175">
                  <c:v>493.6</c:v>
                </c:pt>
                <c:pt idx="176">
                  <c:v>495.5</c:v>
                </c:pt>
                <c:pt idx="177">
                  <c:v>483.1</c:v>
                </c:pt>
                <c:pt idx="178">
                  <c:v>465.30000000000007</c:v>
                </c:pt>
                <c:pt idx="179">
                  <c:v>459.8</c:v>
                </c:pt>
                <c:pt idx="180">
                  <c:v>445.59999999999997</c:v>
                </c:pt>
                <c:pt idx="181">
                  <c:v>441</c:v>
                </c:pt>
                <c:pt idx="182">
                  <c:v>444.80000000000007</c:v>
                </c:pt>
                <c:pt idx="183">
                  <c:v>453</c:v>
                </c:pt>
                <c:pt idx="184">
                  <c:v>467.6</c:v>
                </c:pt>
                <c:pt idx="185">
                  <c:v>465.9</c:v>
                </c:pt>
                <c:pt idx="186">
                  <c:v>467.6</c:v>
                </c:pt>
                <c:pt idx="187">
                  <c:v>464.9</c:v>
                </c:pt>
                <c:pt idx="188">
                  <c:v>467.4</c:v>
                </c:pt>
                <c:pt idx="189">
                  <c:v>471.90000000000003</c:v>
                </c:pt>
                <c:pt idx="190">
                  <c:v>473.90000000000009</c:v>
                </c:pt>
                <c:pt idx="191">
                  <c:v>472.6</c:v>
                </c:pt>
                <c:pt idx="192">
                  <c:v>496.1</c:v>
                </c:pt>
                <c:pt idx="193">
                  <c:v>490.59999999999997</c:v>
                </c:pt>
                <c:pt idx="194">
                  <c:v>516.40000000000009</c:v>
                </c:pt>
                <c:pt idx="195">
                  <c:v>541.9</c:v>
                </c:pt>
                <c:pt idx="196">
                  <c:v>546</c:v>
                </c:pt>
                <c:pt idx="197">
                  <c:v>533.09999999999991</c:v>
                </c:pt>
                <c:pt idx="198">
                  <c:v>566.09999999999991</c:v>
                </c:pt>
                <c:pt idx="199">
                  <c:v>604</c:v>
                </c:pt>
                <c:pt idx="200">
                  <c:v>577.99999999999989</c:v>
                </c:pt>
                <c:pt idx="201">
                  <c:v>556</c:v>
                </c:pt>
                <c:pt idx="202">
                  <c:v>549.70000000000005</c:v>
                </c:pt>
                <c:pt idx="203">
                  <c:v>569</c:v>
                </c:pt>
                <c:pt idx="204">
                  <c:v>558.5</c:v>
                </c:pt>
                <c:pt idx="205">
                  <c:v>563.1</c:v>
                </c:pt>
                <c:pt idx="206">
                  <c:v>556.29999999999995</c:v>
                </c:pt>
                <c:pt idx="207">
                  <c:v>549.9</c:v>
                </c:pt>
                <c:pt idx="208">
                  <c:v>554</c:v>
                </c:pt>
                <c:pt idx="209">
                  <c:v>569.4</c:v>
                </c:pt>
                <c:pt idx="210">
                  <c:v>583.4</c:v>
                </c:pt>
                <c:pt idx="211">
                  <c:v>603.1</c:v>
                </c:pt>
                <c:pt idx="212">
                  <c:v>613.29999999999995</c:v>
                </c:pt>
                <c:pt idx="213">
                  <c:v>598.1</c:v>
                </c:pt>
                <c:pt idx="214">
                  <c:v>607.6</c:v>
                </c:pt>
                <c:pt idx="215">
                  <c:v>581.9</c:v>
                </c:pt>
                <c:pt idx="216">
                  <c:v>571.29999999999995</c:v>
                </c:pt>
                <c:pt idx="217">
                  <c:v>549.59999999999991</c:v>
                </c:pt>
                <c:pt idx="218">
                  <c:v>564.6</c:v>
                </c:pt>
                <c:pt idx="219">
                  <c:v>561.1</c:v>
                </c:pt>
                <c:pt idx="220">
                  <c:v>562.70000000000005</c:v>
                </c:pt>
                <c:pt idx="221">
                  <c:v>599.29999999999995</c:v>
                </c:pt>
                <c:pt idx="222">
                  <c:v>600</c:v>
                </c:pt>
                <c:pt idx="223">
                  <c:v>621.79999999999995</c:v>
                </c:pt>
                <c:pt idx="224">
                  <c:v>619.70000000000005</c:v>
                </c:pt>
                <c:pt idx="225">
                  <c:v>608</c:v>
                </c:pt>
                <c:pt idx="226">
                  <c:v>600.5</c:v>
                </c:pt>
                <c:pt idx="227">
                  <c:v>583</c:v>
                </c:pt>
                <c:pt idx="228">
                  <c:v>583</c:v>
                </c:pt>
                <c:pt idx="229">
                  <c:v>583</c:v>
                </c:pt>
                <c:pt idx="230">
                  <c:v>580.19999999999993</c:v>
                </c:pt>
                <c:pt idx="231">
                  <c:v>591.69999999999993</c:v>
                </c:pt>
                <c:pt idx="232">
                  <c:v>593.70000000000005</c:v>
                </c:pt>
                <c:pt idx="233">
                  <c:v>595.69999999999993</c:v>
                </c:pt>
                <c:pt idx="234">
                  <c:v>599.59999999999991</c:v>
                </c:pt>
                <c:pt idx="235">
                  <c:v>608.9</c:v>
                </c:pt>
                <c:pt idx="236">
                  <c:v>610.1</c:v>
                </c:pt>
                <c:pt idx="237">
                  <c:v>594.1</c:v>
                </c:pt>
                <c:pt idx="238">
                  <c:v>607.20000000000005</c:v>
                </c:pt>
                <c:pt idx="239">
                  <c:v>610.1</c:v>
                </c:pt>
                <c:pt idx="240">
                  <c:v>635.79999999999995</c:v>
                </c:pt>
                <c:pt idx="241">
                  <c:v>634.9</c:v>
                </c:pt>
                <c:pt idx="242">
                  <c:v>623.70000000000005</c:v>
                </c:pt>
                <c:pt idx="243">
                  <c:v>624.79999999999995</c:v>
                </c:pt>
                <c:pt idx="244">
                  <c:v>638.79999999999995</c:v>
                </c:pt>
                <c:pt idx="245">
                  <c:v>665.7</c:v>
                </c:pt>
                <c:pt idx="246">
                  <c:v>662.9</c:v>
                </c:pt>
                <c:pt idx="247">
                  <c:v>665.90000000000009</c:v>
                </c:pt>
                <c:pt idx="248">
                  <c:v>660.9</c:v>
                </c:pt>
                <c:pt idx="249">
                  <c:v>663.6</c:v>
                </c:pt>
                <c:pt idx="250">
                  <c:v>652</c:v>
                </c:pt>
                <c:pt idx="251">
                  <c:v>655.6</c:v>
                </c:pt>
                <c:pt idx="252">
                  <c:v>655.1</c:v>
                </c:pt>
                <c:pt idx="253">
                  <c:v>629.6</c:v>
                </c:pt>
                <c:pt idx="254">
                  <c:v>593.70000000000005</c:v>
                </c:pt>
                <c:pt idx="255">
                  <c:v>606</c:v>
                </c:pt>
                <c:pt idx="256">
                  <c:v>600.29999999999995</c:v>
                </c:pt>
                <c:pt idx="257">
                  <c:v>617.6</c:v>
                </c:pt>
                <c:pt idx="258">
                  <c:v>621.9</c:v>
                </c:pt>
                <c:pt idx="259">
                  <c:v>625.5</c:v>
                </c:pt>
                <c:pt idx="260">
                  <c:v>617.5</c:v>
                </c:pt>
                <c:pt idx="261">
                  <c:v>615.1</c:v>
                </c:pt>
                <c:pt idx="262">
                  <c:v>606.1</c:v>
                </c:pt>
                <c:pt idx="263">
                  <c:v>600.79999999999995</c:v>
                </c:pt>
                <c:pt idx="264">
                  <c:v>595.1</c:v>
                </c:pt>
                <c:pt idx="265">
                  <c:v>601.29999999999995</c:v>
                </c:pt>
                <c:pt idx="266">
                  <c:v>602.1</c:v>
                </c:pt>
                <c:pt idx="267">
                  <c:v>614.5</c:v>
                </c:pt>
                <c:pt idx="268">
                  <c:v>620.20000000000005</c:v>
                </c:pt>
                <c:pt idx="269">
                  <c:v>671.40000000000009</c:v>
                </c:pt>
                <c:pt idx="270">
                  <c:v>666.2</c:v>
                </c:pt>
                <c:pt idx="271">
                  <c:v>697.5</c:v>
                </c:pt>
                <c:pt idx="272">
                  <c:v>701.40000000000009</c:v>
                </c:pt>
                <c:pt idx="273">
                  <c:v>692.8</c:v>
                </c:pt>
                <c:pt idx="274">
                  <c:v>686.69999999999993</c:v>
                </c:pt>
                <c:pt idx="275">
                  <c:v>694.7</c:v>
                </c:pt>
                <c:pt idx="276">
                  <c:v>683.6</c:v>
                </c:pt>
                <c:pt idx="277">
                  <c:v>671.40000000000009</c:v>
                </c:pt>
                <c:pt idx="278">
                  <c:v>655.8</c:v>
                </c:pt>
                <c:pt idx="279">
                  <c:v>689.8</c:v>
                </c:pt>
                <c:pt idx="280">
                  <c:v>689.09999999999991</c:v>
                </c:pt>
                <c:pt idx="281">
                  <c:v>688.40000000000009</c:v>
                </c:pt>
                <c:pt idx="282">
                  <c:v>679.30000000000007</c:v>
                </c:pt>
                <c:pt idx="283">
                  <c:v>693.9</c:v>
                </c:pt>
                <c:pt idx="284">
                  <c:v>684</c:v>
                </c:pt>
                <c:pt idx="285">
                  <c:v>725.59999999999991</c:v>
                </c:pt>
                <c:pt idx="286">
                  <c:v>747.10000000000014</c:v>
                </c:pt>
                <c:pt idx="287">
                  <c:v>764.19999999999993</c:v>
                </c:pt>
                <c:pt idx="288">
                  <c:v>734.9</c:v>
                </c:pt>
                <c:pt idx="289">
                  <c:v>743</c:v>
                </c:pt>
                <c:pt idx="290">
                  <c:v>780.69999999999993</c:v>
                </c:pt>
                <c:pt idx="291">
                  <c:v>808.2</c:v>
                </c:pt>
                <c:pt idx="292">
                  <c:v>803.60000000000014</c:v>
                </c:pt>
                <c:pt idx="293">
                  <c:v>800.50000000000011</c:v>
                </c:pt>
                <c:pt idx="294">
                  <c:v>779.5</c:v>
                </c:pt>
                <c:pt idx="295">
                  <c:v>760.10000000000014</c:v>
                </c:pt>
                <c:pt idx="296">
                  <c:v>738.8</c:v>
                </c:pt>
                <c:pt idx="297">
                  <c:v>753.5</c:v>
                </c:pt>
                <c:pt idx="298">
                  <c:v>741</c:v>
                </c:pt>
                <c:pt idx="299">
                  <c:v>721.6</c:v>
                </c:pt>
                <c:pt idx="300">
                  <c:v>750.09999999999991</c:v>
                </c:pt>
                <c:pt idx="301">
                  <c:v>741.2</c:v>
                </c:pt>
                <c:pt idx="302">
                  <c:v>766.80000000000007</c:v>
                </c:pt>
                <c:pt idx="303">
                  <c:v>749.30000000000007</c:v>
                </c:pt>
                <c:pt idx="304">
                  <c:v>715.7</c:v>
                </c:pt>
                <c:pt idx="305">
                  <c:v>721.8</c:v>
                </c:pt>
                <c:pt idx="306">
                  <c:v>721.6</c:v>
                </c:pt>
                <c:pt idx="307">
                  <c:v>736.59999999999991</c:v>
                </c:pt>
                <c:pt idx="308">
                  <c:v>704.5</c:v>
                </c:pt>
                <c:pt idx="309">
                  <c:v>706.1</c:v>
                </c:pt>
                <c:pt idx="310">
                  <c:v>717.59999999999991</c:v>
                </c:pt>
                <c:pt idx="311">
                  <c:v>721.5</c:v>
                </c:pt>
                <c:pt idx="312">
                  <c:v>701.7</c:v>
                </c:pt>
                <c:pt idx="313">
                  <c:v>666.6</c:v>
                </c:pt>
                <c:pt idx="314">
                  <c:v>684.4</c:v>
                </c:pt>
                <c:pt idx="315">
                  <c:v>701.2</c:v>
                </c:pt>
                <c:pt idx="316">
                  <c:v>703.9</c:v>
                </c:pt>
                <c:pt idx="317">
                  <c:v>710.59999999999991</c:v>
                </c:pt>
                <c:pt idx="318">
                  <c:v>751.2</c:v>
                </c:pt>
                <c:pt idx="319">
                  <c:v>741.7</c:v>
                </c:pt>
                <c:pt idx="320">
                  <c:v>770.3</c:v>
                </c:pt>
                <c:pt idx="321">
                  <c:v>755.1</c:v>
                </c:pt>
                <c:pt idx="322">
                  <c:v>728.59999999999991</c:v>
                </c:pt>
                <c:pt idx="323">
                  <c:v>735.2</c:v>
                </c:pt>
                <c:pt idx="324">
                  <c:v>743.9</c:v>
                </c:pt>
                <c:pt idx="325">
                  <c:v>751.3</c:v>
                </c:pt>
                <c:pt idx="326">
                  <c:v>744.5</c:v>
                </c:pt>
                <c:pt idx="327">
                  <c:v>745.59999999999991</c:v>
                </c:pt>
                <c:pt idx="328">
                  <c:v>754.90000000000009</c:v>
                </c:pt>
                <c:pt idx="329">
                  <c:v>761.3</c:v>
                </c:pt>
                <c:pt idx="330">
                  <c:v>746.5</c:v>
                </c:pt>
                <c:pt idx="331">
                  <c:v>755.60000000000014</c:v>
                </c:pt>
                <c:pt idx="332">
                  <c:v>733.80000000000007</c:v>
                </c:pt>
                <c:pt idx="333">
                  <c:v>774.69999999999993</c:v>
                </c:pt>
                <c:pt idx="334">
                  <c:v>760.6</c:v>
                </c:pt>
                <c:pt idx="335">
                  <c:v>736.5</c:v>
                </c:pt>
                <c:pt idx="336">
                  <c:v>755.1</c:v>
                </c:pt>
                <c:pt idx="337">
                  <c:v>766.69999999999993</c:v>
                </c:pt>
                <c:pt idx="338">
                  <c:v>761.6</c:v>
                </c:pt>
                <c:pt idx="339">
                  <c:v>757.1</c:v>
                </c:pt>
                <c:pt idx="340">
                  <c:v>729.5</c:v>
                </c:pt>
                <c:pt idx="341">
                  <c:v>747</c:v>
                </c:pt>
                <c:pt idx="342">
                  <c:v>742.69999999999993</c:v>
                </c:pt>
                <c:pt idx="343">
                  <c:v>734.50000000000011</c:v>
                </c:pt>
                <c:pt idx="344">
                  <c:v>762.8</c:v>
                </c:pt>
                <c:pt idx="345">
                  <c:v>745.90000000000009</c:v>
                </c:pt>
                <c:pt idx="346">
                  <c:v>770.99999999999989</c:v>
                </c:pt>
                <c:pt idx="347">
                  <c:v>771</c:v>
                </c:pt>
                <c:pt idx="348">
                  <c:v>780.9</c:v>
                </c:pt>
                <c:pt idx="349">
                  <c:v>810.6</c:v>
                </c:pt>
                <c:pt idx="350">
                  <c:v>782.2</c:v>
                </c:pt>
                <c:pt idx="351">
                  <c:v>784</c:v>
                </c:pt>
                <c:pt idx="352">
                  <c:v>789</c:v>
                </c:pt>
                <c:pt idx="353">
                  <c:v>784.59999999999991</c:v>
                </c:pt>
                <c:pt idx="354">
                  <c:v>786.8</c:v>
                </c:pt>
                <c:pt idx="355">
                  <c:v>810.09999999999991</c:v>
                </c:pt>
                <c:pt idx="356">
                  <c:v>820.7</c:v>
                </c:pt>
                <c:pt idx="357">
                  <c:v>841.40000000000009</c:v>
                </c:pt>
                <c:pt idx="358">
                  <c:v>872.3</c:v>
                </c:pt>
                <c:pt idx="359">
                  <c:v>859</c:v>
                </c:pt>
              </c:numCache>
            </c:numRef>
          </c:val>
          <c:smooth val="0"/>
          <c:extLst>
            <c:ext xmlns:c16="http://schemas.microsoft.com/office/drawing/2014/chart" uri="{C3380CC4-5D6E-409C-BE32-E72D297353CC}">
              <c16:uniqueId val="{00000001-F1CC-4AEB-A0D3-84180F1A1C94}"/>
            </c:ext>
          </c:extLst>
        </c:ser>
        <c:ser>
          <c:idx val="2"/>
          <c:order val="2"/>
          <c:tx>
            <c:strRef>
              <c:f>'Bund Spreads'!$G$2</c:f>
              <c:strCache>
                <c:ptCount val="1"/>
                <c:pt idx="0">
                  <c:v>Czechia</c:v>
                </c:pt>
              </c:strCache>
            </c:strRef>
          </c:tx>
          <c:spPr>
            <a:ln w="28575" cap="rnd">
              <a:solidFill>
                <a:schemeClr val="accent3"/>
              </a:solidFill>
              <a:round/>
            </a:ln>
            <a:effectLst/>
          </c:spPr>
          <c:marker>
            <c:symbol val="none"/>
          </c:marker>
          <c:cat>
            <c:numRef>
              <c:f>'Bund Spreads'!$A$3:$A$362</c:f>
              <c:numCache>
                <c:formatCode>m/d/yyyy</c:formatCode>
                <c:ptCount val="360"/>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numCache>
            </c:numRef>
          </c:cat>
          <c:val>
            <c:numRef>
              <c:f>'Bund Spreads'!$G$3:$G$362</c:f>
              <c:numCache>
                <c:formatCode>0.0</c:formatCode>
                <c:ptCount val="360"/>
                <c:pt idx="0">
                  <c:v>194.4</c:v>
                </c:pt>
                <c:pt idx="1">
                  <c:v>194.9</c:v>
                </c:pt>
                <c:pt idx="2">
                  <c:v>195.2</c:v>
                </c:pt>
                <c:pt idx="3">
                  <c:v>195.9</c:v>
                </c:pt>
                <c:pt idx="4">
                  <c:v>194.70000000000002</c:v>
                </c:pt>
                <c:pt idx="5">
                  <c:v>195.4</c:v>
                </c:pt>
                <c:pt idx="6">
                  <c:v>197.9</c:v>
                </c:pt>
                <c:pt idx="7">
                  <c:v>198.5</c:v>
                </c:pt>
                <c:pt idx="8">
                  <c:v>201.40000000000003</c:v>
                </c:pt>
                <c:pt idx="9">
                  <c:v>193.9</c:v>
                </c:pt>
                <c:pt idx="10">
                  <c:v>196.70000000000002</c:v>
                </c:pt>
                <c:pt idx="11">
                  <c:v>194.70000000000002</c:v>
                </c:pt>
                <c:pt idx="12">
                  <c:v>197.70000000000002</c:v>
                </c:pt>
                <c:pt idx="13">
                  <c:v>194.6</c:v>
                </c:pt>
                <c:pt idx="14">
                  <c:v>191.9</c:v>
                </c:pt>
                <c:pt idx="15">
                  <c:v>189.5</c:v>
                </c:pt>
                <c:pt idx="16">
                  <c:v>199.70000000000002</c:v>
                </c:pt>
                <c:pt idx="17">
                  <c:v>198.4</c:v>
                </c:pt>
                <c:pt idx="18">
                  <c:v>198.4</c:v>
                </c:pt>
                <c:pt idx="19">
                  <c:v>199.3</c:v>
                </c:pt>
                <c:pt idx="20">
                  <c:v>200</c:v>
                </c:pt>
                <c:pt idx="21">
                  <c:v>203.29999999999998</c:v>
                </c:pt>
                <c:pt idx="22">
                  <c:v>202.89999999999998</c:v>
                </c:pt>
                <c:pt idx="23">
                  <c:v>208</c:v>
                </c:pt>
                <c:pt idx="24">
                  <c:v>205.39999999999998</c:v>
                </c:pt>
                <c:pt idx="25">
                  <c:v>211.20000000000002</c:v>
                </c:pt>
                <c:pt idx="26">
                  <c:v>209.39999999999998</c:v>
                </c:pt>
                <c:pt idx="27">
                  <c:v>209.90000000000003</c:v>
                </c:pt>
                <c:pt idx="28">
                  <c:v>208</c:v>
                </c:pt>
                <c:pt idx="29">
                  <c:v>209.20000000000002</c:v>
                </c:pt>
                <c:pt idx="30">
                  <c:v>209.20000000000002</c:v>
                </c:pt>
                <c:pt idx="31">
                  <c:v>213.39999999999998</c:v>
                </c:pt>
                <c:pt idx="32">
                  <c:v>213.79999999999998</c:v>
                </c:pt>
                <c:pt idx="33">
                  <c:v>217.4</c:v>
                </c:pt>
                <c:pt idx="34">
                  <c:v>220.8</c:v>
                </c:pt>
                <c:pt idx="35">
                  <c:v>217.79999999999998</c:v>
                </c:pt>
                <c:pt idx="36">
                  <c:v>215.79999999999998</c:v>
                </c:pt>
                <c:pt idx="37">
                  <c:v>215.09999999999997</c:v>
                </c:pt>
                <c:pt idx="38">
                  <c:v>213.7</c:v>
                </c:pt>
                <c:pt idx="39">
                  <c:v>212.29999999999998</c:v>
                </c:pt>
                <c:pt idx="40">
                  <c:v>213.79999999999998</c:v>
                </c:pt>
                <c:pt idx="41">
                  <c:v>216.7</c:v>
                </c:pt>
                <c:pt idx="42">
                  <c:v>217.3</c:v>
                </c:pt>
                <c:pt idx="43">
                  <c:v>216.4</c:v>
                </c:pt>
                <c:pt idx="44">
                  <c:v>220.1</c:v>
                </c:pt>
                <c:pt idx="45">
                  <c:v>220.39999999999998</c:v>
                </c:pt>
                <c:pt idx="46">
                  <c:v>221.5</c:v>
                </c:pt>
                <c:pt idx="47">
                  <c:v>221.20000000000002</c:v>
                </c:pt>
                <c:pt idx="48">
                  <c:v>216.9</c:v>
                </c:pt>
                <c:pt idx="49">
                  <c:v>217.3</c:v>
                </c:pt>
                <c:pt idx="50">
                  <c:v>219.90000000000003</c:v>
                </c:pt>
                <c:pt idx="51">
                  <c:v>229.8</c:v>
                </c:pt>
                <c:pt idx="52">
                  <c:v>233.8</c:v>
                </c:pt>
                <c:pt idx="53">
                  <c:v>234.20000000000002</c:v>
                </c:pt>
                <c:pt idx="54">
                  <c:v>233.1</c:v>
                </c:pt>
                <c:pt idx="55">
                  <c:v>231.3</c:v>
                </c:pt>
                <c:pt idx="56">
                  <c:v>233.8</c:v>
                </c:pt>
                <c:pt idx="57">
                  <c:v>234.10000000000002</c:v>
                </c:pt>
                <c:pt idx="58">
                  <c:v>232.20000000000002</c:v>
                </c:pt>
                <c:pt idx="59">
                  <c:v>231.9</c:v>
                </c:pt>
                <c:pt idx="60">
                  <c:v>229.8</c:v>
                </c:pt>
                <c:pt idx="61">
                  <c:v>225</c:v>
                </c:pt>
                <c:pt idx="62">
                  <c:v>225.1</c:v>
                </c:pt>
                <c:pt idx="63">
                  <c:v>224.7</c:v>
                </c:pt>
                <c:pt idx="64">
                  <c:v>226.9</c:v>
                </c:pt>
                <c:pt idx="65">
                  <c:v>222.10000000000002</c:v>
                </c:pt>
                <c:pt idx="66">
                  <c:v>219.89999999999998</c:v>
                </c:pt>
                <c:pt idx="67">
                  <c:v>220.2</c:v>
                </c:pt>
                <c:pt idx="68">
                  <c:v>219.59999999999997</c:v>
                </c:pt>
                <c:pt idx="69">
                  <c:v>220.29999999999998</c:v>
                </c:pt>
                <c:pt idx="70">
                  <c:v>215.20000000000002</c:v>
                </c:pt>
                <c:pt idx="71">
                  <c:v>219.70000000000002</c:v>
                </c:pt>
                <c:pt idx="72">
                  <c:v>225.3</c:v>
                </c:pt>
                <c:pt idx="73">
                  <c:v>227.70000000000002</c:v>
                </c:pt>
                <c:pt idx="74">
                  <c:v>227.8</c:v>
                </c:pt>
                <c:pt idx="75">
                  <c:v>231</c:v>
                </c:pt>
                <c:pt idx="76">
                  <c:v>227.5</c:v>
                </c:pt>
                <c:pt idx="77">
                  <c:v>233.9</c:v>
                </c:pt>
                <c:pt idx="78">
                  <c:v>233.60000000000002</c:v>
                </c:pt>
                <c:pt idx="79">
                  <c:v>234</c:v>
                </c:pt>
                <c:pt idx="80">
                  <c:v>235.2</c:v>
                </c:pt>
                <c:pt idx="81">
                  <c:v>232.7</c:v>
                </c:pt>
                <c:pt idx="82">
                  <c:v>225.70000000000002</c:v>
                </c:pt>
                <c:pt idx="83">
                  <c:v>224.5</c:v>
                </c:pt>
                <c:pt idx="84">
                  <c:v>229.4</c:v>
                </c:pt>
                <c:pt idx="85">
                  <c:v>226.89999999999998</c:v>
                </c:pt>
                <c:pt idx="86">
                  <c:v>224.6</c:v>
                </c:pt>
                <c:pt idx="87">
                  <c:v>228.39999999999998</c:v>
                </c:pt>
                <c:pt idx="88">
                  <c:v>233.4</c:v>
                </c:pt>
                <c:pt idx="89">
                  <c:v>234.39999999999998</c:v>
                </c:pt>
                <c:pt idx="90">
                  <c:v>231.99999999999997</c:v>
                </c:pt>
                <c:pt idx="91">
                  <c:v>229</c:v>
                </c:pt>
                <c:pt idx="92">
                  <c:v>229.8</c:v>
                </c:pt>
                <c:pt idx="93">
                  <c:v>225.59999999999997</c:v>
                </c:pt>
                <c:pt idx="94">
                  <c:v>235</c:v>
                </c:pt>
                <c:pt idx="95">
                  <c:v>243.29999999999998</c:v>
                </c:pt>
                <c:pt idx="96">
                  <c:v>248.20000000000002</c:v>
                </c:pt>
                <c:pt idx="97">
                  <c:v>255.20000000000002</c:v>
                </c:pt>
                <c:pt idx="98">
                  <c:v>261.99999999999994</c:v>
                </c:pt>
                <c:pt idx="99">
                  <c:v>267</c:v>
                </c:pt>
                <c:pt idx="100">
                  <c:v>268.60000000000002</c:v>
                </c:pt>
                <c:pt idx="101">
                  <c:v>266.29999999999995</c:v>
                </c:pt>
                <c:pt idx="102">
                  <c:v>267.89999999999998</c:v>
                </c:pt>
                <c:pt idx="103">
                  <c:v>273.20000000000005</c:v>
                </c:pt>
                <c:pt idx="104">
                  <c:v>276.7</c:v>
                </c:pt>
                <c:pt idx="105">
                  <c:v>278.39999999999998</c:v>
                </c:pt>
                <c:pt idx="106">
                  <c:v>286.7</c:v>
                </c:pt>
                <c:pt idx="107">
                  <c:v>283.89999999999998</c:v>
                </c:pt>
                <c:pt idx="108">
                  <c:v>285.79999999999995</c:v>
                </c:pt>
                <c:pt idx="109">
                  <c:v>280.60000000000002</c:v>
                </c:pt>
                <c:pt idx="110">
                  <c:v>280</c:v>
                </c:pt>
                <c:pt idx="111">
                  <c:v>280.3</c:v>
                </c:pt>
                <c:pt idx="112">
                  <c:v>296.09999999999997</c:v>
                </c:pt>
                <c:pt idx="113">
                  <c:v>303.2</c:v>
                </c:pt>
                <c:pt idx="114">
                  <c:v>299</c:v>
                </c:pt>
                <c:pt idx="115">
                  <c:v>301.8</c:v>
                </c:pt>
                <c:pt idx="116">
                  <c:v>301</c:v>
                </c:pt>
                <c:pt idx="117">
                  <c:v>299.8</c:v>
                </c:pt>
                <c:pt idx="118">
                  <c:v>305.60000000000002</c:v>
                </c:pt>
                <c:pt idx="119">
                  <c:v>303.8</c:v>
                </c:pt>
                <c:pt idx="120">
                  <c:v>302.29999999999995</c:v>
                </c:pt>
                <c:pt idx="121">
                  <c:v>302.09999999999997</c:v>
                </c:pt>
                <c:pt idx="122">
                  <c:v>302.39999999999998</c:v>
                </c:pt>
                <c:pt idx="123">
                  <c:v>300.60000000000002</c:v>
                </c:pt>
                <c:pt idx="124">
                  <c:v>296</c:v>
                </c:pt>
                <c:pt idx="125">
                  <c:v>294.5</c:v>
                </c:pt>
                <c:pt idx="126">
                  <c:v>295.90000000000003</c:v>
                </c:pt>
                <c:pt idx="127">
                  <c:v>297.40000000000003</c:v>
                </c:pt>
                <c:pt idx="128">
                  <c:v>287.7</c:v>
                </c:pt>
                <c:pt idx="129">
                  <c:v>291.8</c:v>
                </c:pt>
                <c:pt idx="130">
                  <c:v>289.60000000000002</c:v>
                </c:pt>
                <c:pt idx="131">
                  <c:v>294.20000000000005</c:v>
                </c:pt>
                <c:pt idx="132">
                  <c:v>291.5</c:v>
                </c:pt>
                <c:pt idx="133">
                  <c:v>296.39999999999998</c:v>
                </c:pt>
                <c:pt idx="134">
                  <c:v>294.8</c:v>
                </c:pt>
                <c:pt idx="135">
                  <c:v>286.09999999999997</c:v>
                </c:pt>
                <c:pt idx="136">
                  <c:v>274.5</c:v>
                </c:pt>
                <c:pt idx="137">
                  <c:v>280.2</c:v>
                </c:pt>
                <c:pt idx="138">
                  <c:v>283.8</c:v>
                </c:pt>
                <c:pt idx="139">
                  <c:v>291</c:v>
                </c:pt>
                <c:pt idx="140">
                  <c:v>294.39999999999998</c:v>
                </c:pt>
                <c:pt idx="141">
                  <c:v>313.89999999999998</c:v>
                </c:pt>
                <c:pt idx="142">
                  <c:v>314.59999999999997</c:v>
                </c:pt>
                <c:pt idx="143">
                  <c:v>315.7</c:v>
                </c:pt>
                <c:pt idx="144">
                  <c:v>317.60000000000002</c:v>
                </c:pt>
                <c:pt idx="145">
                  <c:v>313.2</c:v>
                </c:pt>
                <c:pt idx="146">
                  <c:v>316.70000000000005</c:v>
                </c:pt>
                <c:pt idx="147">
                  <c:v>320.10000000000002</c:v>
                </c:pt>
                <c:pt idx="148">
                  <c:v>319.89999999999998</c:v>
                </c:pt>
                <c:pt idx="149">
                  <c:v>319.80000000000007</c:v>
                </c:pt>
                <c:pt idx="150">
                  <c:v>320.40000000000003</c:v>
                </c:pt>
                <c:pt idx="151">
                  <c:v>314.70000000000005</c:v>
                </c:pt>
                <c:pt idx="152">
                  <c:v>315.5</c:v>
                </c:pt>
                <c:pt idx="153">
                  <c:v>315.59999999999997</c:v>
                </c:pt>
                <c:pt idx="154">
                  <c:v>311.40000000000003</c:v>
                </c:pt>
                <c:pt idx="155">
                  <c:v>318.60000000000002</c:v>
                </c:pt>
                <c:pt idx="156">
                  <c:v>314.79999999999995</c:v>
                </c:pt>
                <c:pt idx="157">
                  <c:v>320.5</c:v>
                </c:pt>
                <c:pt idx="158">
                  <c:v>325.8</c:v>
                </c:pt>
                <c:pt idx="159">
                  <c:v>337.3</c:v>
                </c:pt>
                <c:pt idx="160">
                  <c:v>335.8</c:v>
                </c:pt>
                <c:pt idx="161">
                  <c:v>332.6</c:v>
                </c:pt>
                <c:pt idx="162">
                  <c:v>326.5</c:v>
                </c:pt>
                <c:pt idx="163">
                  <c:v>321.3</c:v>
                </c:pt>
                <c:pt idx="164">
                  <c:v>317.8</c:v>
                </c:pt>
                <c:pt idx="165">
                  <c:v>323.09999999999997</c:v>
                </c:pt>
                <c:pt idx="166">
                  <c:v>329.9</c:v>
                </c:pt>
                <c:pt idx="167">
                  <c:v>330.09999999999997</c:v>
                </c:pt>
                <c:pt idx="168">
                  <c:v>328.2</c:v>
                </c:pt>
                <c:pt idx="169">
                  <c:v>331.5</c:v>
                </c:pt>
                <c:pt idx="170">
                  <c:v>332.5</c:v>
                </c:pt>
                <c:pt idx="171">
                  <c:v>329.4</c:v>
                </c:pt>
                <c:pt idx="172">
                  <c:v>335.59999999999997</c:v>
                </c:pt>
                <c:pt idx="173">
                  <c:v>333.2</c:v>
                </c:pt>
                <c:pt idx="174">
                  <c:v>332.2</c:v>
                </c:pt>
                <c:pt idx="175">
                  <c:v>330.1</c:v>
                </c:pt>
                <c:pt idx="176">
                  <c:v>326.79999999999995</c:v>
                </c:pt>
                <c:pt idx="177">
                  <c:v>311.09999999999997</c:v>
                </c:pt>
                <c:pt idx="178">
                  <c:v>293.2</c:v>
                </c:pt>
                <c:pt idx="179">
                  <c:v>284</c:v>
                </c:pt>
                <c:pt idx="180">
                  <c:v>276.40000000000003</c:v>
                </c:pt>
                <c:pt idx="181">
                  <c:v>275.09999999999997</c:v>
                </c:pt>
                <c:pt idx="182">
                  <c:v>275.10000000000002</c:v>
                </c:pt>
                <c:pt idx="183">
                  <c:v>281.8</c:v>
                </c:pt>
                <c:pt idx="184">
                  <c:v>282.90000000000003</c:v>
                </c:pt>
                <c:pt idx="185">
                  <c:v>275.20000000000005</c:v>
                </c:pt>
                <c:pt idx="186">
                  <c:v>277.5</c:v>
                </c:pt>
                <c:pt idx="187">
                  <c:v>275.50000000000006</c:v>
                </c:pt>
                <c:pt idx="188">
                  <c:v>273.8</c:v>
                </c:pt>
                <c:pt idx="189">
                  <c:v>274</c:v>
                </c:pt>
                <c:pt idx="190">
                  <c:v>268.29999999999995</c:v>
                </c:pt>
                <c:pt idx="191">
                  <c:v>273.2</c:v>
                </c:pt>
                <c:pt idx="192">
                  <c:v>286</c:v>
                </c:pt>
                <c:pt idx="193">
                  <c:v>279.89999999999998</c:v>
                </c:pt>
                <c:pt idx="194">
                  <c:v>292.3</c:v>
                </c:pt>
                <c:pt idx="195">
                  <c:v>310.8</c:v>
                </c:pt>
                <c:pt idx="196">
                  <c:v>303.10000000000002</c:v>
                </c:pt>
                <c:pt idx="197">
                  <c:v>302.8</c:v>
                </c:pt>
                <c:pt idx="198">
                  <c:v>323.39999999999998</c:v>
                </c:pt>
                <c:pt idx="199">
                  <c:v>342.4</c:v>
                </c:pt>
                <c:pt idx="200">
                  <c:v>336.2</c:v>
                </c:pt>
                <c:pt idx="201">
                  <c:v>336.1</c:v>
                </c:pt>
                <c:pt idx="202">
                  <c:v>337.2</c:v>
                </c:pt>
                <c:pt idx="203">
                  <c:v>339.8</c:v>
                </c:pt>
                <c:pt idx="204">
                  <c:v>345</c:v>
                </c:pt>
                <c:pt idx="205">
                  <c:v>338.2</c:v>
                </c:pt>
                <c:pt idx="206">
                  <c:v>321.2</c:v>
                </c:pt>
                <c:pt idx="207">
                  <c:v>316.29999999999995</c:v>
                </c:pt>
                <c:pt idx="208">
                  <c:v>315.99999999999994</c:v>
                </c:pt>
                <c:pt idx="209">
                  <c:v>308.39999999999998</c:v>
                </c:pt>
                <c:pt idx="210">
                  <c:v>318.20000000000005</c:v>
                </c:pt>
                <c:pt idx="211">
                  <c:v>350.4</c:v>
                </c:pt>
                <c:pt idx="212">
                  <c:v>349.9</c:v>
                </c:pt>
                <c:pt idx="213">
                  <c:v>345.7</c:v>
                </c:pt>
                <c:pt idx="214">
                  <c:v>349.79999999999995</c:v>
                </c:pt>
                <c:pt idx="215">
                  <c:v>330.5</c:v>
                </c:pt>
                <c:pt idx="216">
                  <c:v>314.59999999999997</c:v>
                </c:pt>
                <c:pt idx="217">
                  <c:v>316.5</c:v>
                </c:pt>
                <c:pt idx="218">
                  <c:v>333</c:v>
                </c:pt>
                <c:pt idx="219">
                  <c:v>330.79999999999995</c:v>
                </c:pt>
                <c:pt idx="220">
                  <c:v>330.90000000000003</c:v>
                </c:pt>
                <c:pt idx="221">
                  <c:v>327.50000000000006</c:v>
                </c:pt>
                <c:pt idx="222">
                  <c:v>345</c:v>
                </c:pt>
                <c:pt idx="223">
                  <c:v>341.90000000000003</c:v>
                </c:pt>
                <c:pt idx="224">
                  <c:v>338.8</c:v>
                </c:pt>
                <c:pt idx="225">
                  <c:v>343.29999999999995</c:v>
                </c:pt>
                <c:pt idx="226">
                  <c:v>341.59999999999997</c:v>
                </c:pt>
                <c:pt idx="227">
                  <c:v>326.10000000000002</c:v>
                </c:pt>
                <c:pt idx="228">
                  <c:v>326.10000000000002</c:v>
                </c:pt>
                <c:pt idx="229">
                  <c:v>326.10000000000002</c:v>
                </c:pt>
                <c:pt idx="230">
                  <c:v>342.90000000000003</c:v>
                </c:pt>
                <c:pt idx="231">
                  <c:v>359.9</c:v>
                </c:pt>
                <c:pt idx="232">
                  <c:v>345.5</c:v>
                </c:pt>
                <c:pt idx="233">
                  <c:v>344.20000000000005</c:v>
                </c:pt>
                <c:pt idx="234">
                  <c:v>352.1</c:v>
                </c:pt>
                <c:pt idx="235">
                  <c:v>353.7</c:v>
                </c:pt>
                <c:pt idx="236">
                  <c:v>352.9</c:v>
                </c:pt>
                <c:pt idx="237">
                  <c:v>344.09999999999997</c:v>
                </c:pt>
                <c:pt idx="238">
                  <c:v>343.20000000000005</c:v>
                </c:pt>
                <c:pt idx="239">
                  <c:v>338.29999999999995</c:v>
                </c:pt>
                <c:pt idx="240">
                  <c:v>344.00000000000006</c:v>
                </c:pt>
                <c:pt idx="241">
                  <c:v>334.70000000000005</c:v>
                </c:pt>
                <c:pt idx="242">
                  <c:v>339.1</c:v>
                </c:pt>
                <c:pt idx="243">
                  <c:v>359.60000000000008</c:v>
                </c:pt>
                <c:pt idx="244">
                  <c:v>388.8</c:v>
                </c:pt>
                <c:pt idx="245">
                  <c:v>402.4</c:v>
                </c:pt>
                <c:pt idx="246">
                  <c:v>422.00000000000006</c:v>
                </c:pt>
                <c:pt idx="247">
                  <c:v>432.79999999999995</c:v>
                </c:pt>
                <c:pt idx="248">
                  <c:v>427.30000000000007</c:v>
                </c:pt>
                <c:pt idx="249">
                  <c:v>430.69999999999993</c:v>
                </c:pt>
                <c:pt idx="250">
                  <c:v>399.8</c:v>
                </c:pt>
                <c:pt idx="251">
                  <c:v>389.9</c:v>
                </c:pt>
                <c:pt idx="252">
                  <c:v>401.99999999999994</c:v>
                </c:pt>
                <c:pt idx="253">
                  <c:v>374.2</c:v>
                </c:pt>
                <c:pt idx="254">
                  <c:v>369.80000000000007</c:v>
                </c:pt>
                <c:pt idx="255">
                  <c:v>374.09999999999997</c:v>
                </c:pt>
                <c:pt idx="256">
                  <c:v>370.2</c:v>
                </c:pt>
                <c:pt idx="257">
                  <c:v>366.6</c:v>
                </c:pt>
                <c:pt idx="258">
                  <c:v>369.1</c:v>
                </c:pt>
                <c:pt idx="259">
                  <c:v>367.70000000000005</c:v>
                </c:pt>
                <c:pt idx="260">
                  <c:v>360.70000000000005</c:v>
                </c:pt>
                <c:pt idx="261">
                  <c:v>352.7</c:v>
                </c:pt>
                <c:pt idx="262">
                  <c:v>348.29999999999995</c:v>
                </c:pt>
                <c:pt idx="263">
                  <c:v>344.09999999999997</c:v>
                </c:pt>
                <c:pt idx="264">
                  <c:v>346.1</c:v>
                </c:pt>
                <c:pt idx="265">
                  <c:v>371.8</c:v>
                </c:pt>
                <c:pt idx="266">
                  <c:v>387.4</c:v>
                </c:pt>
                <c:pt idx="267">
                  <c:v>390.1</c:v>
                </c:pt>
                <c:pt idx="268">
                  <c:v>391.5</c:v>
                </c:pt>
                <c:pt idx="269">
                  <c:v>406.79999999999995</c:v>
                </c:pt>
                <c:pt idx="270">
                  <c:v>382.1</c:v>
                </c:pt>
                <c:pt idx="271">
                  <c:v>412.29999999999995</c:v>
                </c:pt>
                <c:pt idx="272">
                  <c:v>425.3</c:v>
                </c:pt>
                <c:pt idx="273">
                  <c:v>403.6</c:v>
                </c:pt>
                <c:pt idx="274">
                  <c:v>396.4</c:v>
                </c:pt>
                <c:pt idx="275">
                  <c:v>400.5</c:v>
                </c:pt>
                <c:pt idx="276">
                  <c:v>380.2</c:v>
                </c:pt>
                <c:pt idx="277">
                  <c:v>374.6</c:v>
                </c:pt>
                <c:pt idx="278">
                  <c:v>372.6</c:v>
                </c:pt>
                <c:pt idx="279">
                  <c:v>361.9</c:v>
                </c:pt>
                <c:pt idx="280">
                  <c:v>368</c:v>
                </c:pt>
                <c:pt idx="281">
                  <c:v>357.09999999999997</c:v>
                </c:pt>
                <c:pt idx="282">
                  <c:v>363.8</c:v>
                </c:pt>
                <c:pt idx="283">
                  <c:v>345.8</c:v>
                </c:pt>
                <c:pt idx="284">
                  <c:v>323.50000000000006</c:v>
                </c:pt>
                <c:pt idx="285">
                  <c:v>339.1</c:v>
                </c:pt>
                <c:pt idx="286">
                  <c:v>341.6</c:v>
                </c:pt>
                <c:pt idx="287">
                  <c:v>342.8</c:v>
                </c:pt>
                <c:pt idx="288">
                  <c:v>337.09999999999997</c:v>
                </c:pt>
                <c:pt idx="289">
                  <c:v>338.8</c:v>
                </c:pt>
                <c:pt idx="290">
                  <c:v>344.59999999999997</c:v>
                </c:pt>
                <c:pt idx="291">
                  <c:v>338.8</c:v>
                </c:pt>
                <c:pt idx="292">
                  <c:v>336.79999999999995</c:v>
                </c:pt>
                <c:pt idx="293">
                  <c:v>342.40000000000003</c:v>
                </c:pt>
                <c:pt idx="294">
                  <c:v>339.1</c:v>
                </c:pt>
                <c:pt idx="295">
                  <c:v>326.60000000000002</c:v>
                </c:pt>
                <c:pt idx="296">
                  <c:v>328.99999999999994</c:v>
                </c:pt>
                <c:pt idx="297">
                  <c:v>331.09999999999997</c:v>
                </c:pt>
                <c:pt idx="298">
                  <c:v>342.8</c:v>
                </c:pt>
                <c:pt idx="299">
                  <c:v>342.40000000000003</c:v>
                </c:pt>
                <c:pt idx="300">
                  <c:v>348.4</c:v>
                </c:pt>
                <c:pt idx="301">
                  <c:v>344.60000000000008</c:v>
                </c:pt>
                <c:pt idx="302">
                  <c:v>344.1</c:v>
                </c:pt>
                <c:pt idx="303">
                  <c:v>330.40000000000003</c:v>
                </c:pt>
                <c:pt idx="304">
                  <c:v>322.3</c:v>
                </c:pt>
                <c:pt idx="305">
                  <c:v>315</c:v>
                </c:pt>
                <c:pt idx="306">
                  <c:v>313.40000000000003</c:v>
                </c:pt>
                <c:pt idx="307">
                  <c:v>314.49999999999994</c:v>
                </c:pt>
                <c:pt idx="308">
                  <c:v>293.60000000000002</c:v>
                </c:pt>
                <c:pt idx="309">
                  <c:v>293.7</c:v>
                </c:pt>
                <c:pt idx="310">
                  <c:v>301.8</c:v>
                </c:pt>
                <c:pt idx="311">
                  <c:v>311.2</c:v>
                </c:pt>
                <c:pt idx="312">
                  <c:v>285</c:v>
                </c:pt>
                <c:pt idx="313">
                  <c:v>298.00000000000006</c:v>
                </c:pt>
                <c:pt idx="314">
                  <c:v>294.20000000000005</c:v>
                </c:pt>
                <c:pt idx="315">
                  <c:v>286.59999999999997</c:v>
                </c:pt>
                <c:pt idx="316">
                  <c:v>294.90000000000003</c:v>
                </c:pt>
                <c:pt idx="317">
                  <c:v>311.09999999999997</c:v>
                </c:pt>
                <c:pt idx="318">
                  <c:v>303.90000000000003</c:v>
                </c:pt>
                <c:pt idx="319">
                  <c:v>326.3</c:v>
                </c:pt>
                <c:pt idx="320">
                  <c:v>323.29999999999995</c:v>
                </c:pt>
                <c:pt idx="321">
                  <c:v>321.60000000000002</c:v>
                </c:pt>
                <c:pt idx="322">
                  <c:v>330</c:v>
                </c:pt>
                <c:pt idx="323">
                  <c:v>326.40000000000003</c:v>
                </c:pt>
                <c:pt idx="324">
                  <c:v>338.59999999999997</c:v>
                </c:pt>
                <c:pt idx="325">
                  <c:v>323.20000000000005</c:v>
                </c:pt>
                <c:pt idx="326">
                  <c:v>325.60000000000002</c:v>
                </c:pt>
                <c:pt idx="327">
                  <c:v>326.49999999999994</c:v>
                </c:pt>
                <c:pt idx="328">
                  <c:v>323.29999999999995</c:v>
                </c:pt>
                <c:pt idx="329">
                  <c:v>323.09999999999997</c:v>
                </c:pt>
                <c:pt idx="330">
                  <c:v>321.09999999999997</c:v>
                </c:pt>
                <c:pt idx="331">
                  <c:v>312</c:v>
                </c:pt>
                <c:pt idx="332">
                  <c:v>304.60000000000002</c:v>
                </c:pt>
                <c:pt idx="333">
                  <c:v>310.19999999999993</c:v>
                </c:pt>
                <c:pt idx="334">
                  <c:v>300.2</c:v>
                </c:pt>
                <c:pt idx="335">
                  <c:v>282.5</c:v>
                </c:pt>
                <c:pt idx="336">
                  <c:v>286.09999999999997</c:v>
                </c:pt>
                <c:pt idx="337">
                  <c:v>284.89999999999998</c:v>
                </c:pt>
                <c:pt idx="338">
                  <c:v>286.09999999999997</c:v>
                </c:pt>
                <c:pt idx="339">
                  <c:v>291.70000000000005</c:v>
                </c:pt>
                <c:pt idx="340">
                  <c:v>275.2</c:v>
                </c:pt>
                <c:pt idx="341">
                  <c:v>284.60000000000002</c:v>
                </c:pt>
                <c:pt idx="342">
                  <c:v>287.89999999999998</c:v>
                </c:pt>
                <c:pt idx="343">
                  <c:v>285.79999999999995</c:v>
                </c:pt>
                <c:pt idx="344">
                  <c:v>320.70000000000005</c:v>
                </c:pt>
                <c:pt idx="345">
                  <c:v>295.79999999999995</c:v>
                </c:pt>
                <c:pt idx="346">
                  <c:v>306.89999999999998</c:v>
                </c:pt>
                <c:pt idx="347">
                  <c:v>335.20000000000005</c:v>
                </c:pt>
                <c:pt idx="348">
                  <c:v>327</c:v>
                </c:pt>
                <c:pt idx="349">
                  <c:v>329.8</c:v>
                </c:pt>
                <c:pt idx="350">
                  <c:v>317.90000000000003</c:v>
                </c:pt>
                <c:pt idx="351">
                  <c:v>330.09999999999997</c:v>
                </c:pt>
                <c:pt idx="352">
                  <c:v>308.7</c:v>
                </c:pt>
                <c:pt idx="353">
                  <c:v>325.2</c:v>
                </c:pt>
                <c:pt idx="354">
                  <c:v>300.60000000000002</c:v>
                </c:pt>
                <c:pt idx="355">
                  <c:v>318</c:v>
                </c:pt>
                <c:pt idx="356">
                  <c:v>341.5</c:v>
                </c:pt>
                <c:pt idx="357">
                  <c:v>349.6</c:v>
                </c:pt>
                <c:pt idx="358">
                  <c:v>332.09999999999997</c:v>
                </c:pt>
                <c:pt idx="359">
                  <c:v>341.70000000000005</c:v>
                </c:pt>
              </c:numCache>
            </c:numRef>
          </c:val>
          <c:smooth val="0"/>
          <c:extLst>
            <c:ext xmlns:c16="http://schemas.microsoft.com/office/drawing/2014/chart" uri="{C3380CC4-5D6E-409C-BE32-E72D297353CC}">
              <c16:uniqueId val="{00000002-F1CC-4AEB-A0D3-84180F1A1C94}"/>
            </c:ext>
          </c:extLst>
        </c:ser>
        <c:dLbls>
          <c:showLegendKey val="0"/>
          <c:showVal val="0"/>
          <c:showCatName val="0"/>
          <c:showSerName val="0"/>
          <c:showPercent val="0"/>
          <c:showBubbleSize val="0"/>
        </c:dLbls>
        <c:smooth val="0"/>
        <c:axId val="1123676352"/>
        <c:axId val="1123695072"/>
      </c:lineChart>
      <c:dateAx>
        <c:axId val="1123676352"/>
        <c:scaling>
          <c:orientation val="minMax"/>
          <c:min val="44562"/>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123695072"/>
        <c:crosses val="autoZero"/>
        <c:auto val="1"/>
        <c:lblOffset val="100"/>
        <c:baseTimeUnit val="days"/>
        <c:majorUnit val="1"/>
        <c:majorTimeUnit val="months"/>
      </c:dateAx>
      <c:valAx>
        <c:axId val="1123695072"/>
        <c:scaling>
          <c:orientation val="minMax"/>
          <c:max val="9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12367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sz="1400">
          <a:solidFill>
            <a:schemeClr val="tx1"/>
          </a:solidFill>
        </a:defRPr>
      </a:pPr>
      <a:endParaRPr lang="de-DE"/>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v>PSPP (Jun. - Jul.)</c:v>
          </c:tx>
          <c:spPr>
            <a:solidFill>
              <a:srgbClr val="207AB3"/>
            </a:solidFill>
            <a:ln>
              <a:noFill/>
            </a:ln>
            <a:effectLst/>
          </c:spPr>
          <c:invertIfNegative val="0"/>
          <c:cat>
            <c:strRef>
              <c:f>'ECB Net Purchases'!$A$4:$A$11</c:f>
              <c:strCache>
                <c:ptCount val="8"/>
                <c:pt idx="0">
                  <c:v>DEU</c:v>
                </c:pt>
                <c:pt idx="1">
                  <c:v>NLD</c:v>
                </c:pt>
                <c:pt idx="2">
                  <c:v>FIN</c:v>
                </c:pt>
                <c:pt idx="3">
                  <c:v>GRC</c:v>
                </c:pt>
                <c:pt idx="4">
                  <c:v>PRT</c:v>
                </c:pt>
                <c:pt idx="5">
                  <c:v>ITA</c:v>
                </c:pt>
                <c:pt idx="6">
                  <c:v>FRA</c:v>
                </c:pt>
                <c:pt idx="7">
                  <c:v>ESP</c:v>
                </c:pt>
              </c:strCache>
            </c:strRef>
          </c:cat>
          <c:val>
            <c:numRef>
              <c:f>'ECB Net Purchases'!$B$4:$B$11</c:f>
              <c:numCache>
                <c:formatCode>0.0</c:formatCode>
                <c:ptCount val="8"/>
                <c:pt idx="0">
                  <c:v>-1.7450000000000001</c:v>
                </c:pt>
                <c:pt idx="1">
                  <c:v>-0.80800000000000005</c:v>
                </c:pt>
                <c:pt idx="2">
                  <c:v>0.47449999999999998</c:v>
                </c:pt>
                <c:pt idx="3">
                  <c:v>0</c:v>
                </c:pt>
                <c:pt idx="4">
                  <c:v>0.42799999999999999</c:v>
                </c:pt>
                <c:pt idx="5">
                  <c:v>1.1795</c:v>
                </c:pt>
                <c:pt idx="6">
                  <c:v>1.74</c:v>
                </c:pt>
                <c:pt idx="7">
                  <c:v>2.262</c:v>
                </c:pt>
              </c:numCache>
            </c:numRef>
          </c:val>
          <c:extLst>
            <c:ext xmlns:c16="http://schemas.microsoft.com/office/drawing/2014/chart" uri="{C3380CC4-5D6E-409C-BE32-E72D297353CC}">
              <c16:uniqueId val="{00000000-E095-4D53-8144-FA02D6CC63BB}"/>
            </c:ext>
          </c:extLst>
        </c:ser>
        <c:ser>
          <c:idx val="1"/>
          <c:order val="1"/>
          <c:tx>
            <c:v>PEPP (Jun. - Jul.)</c:v>
          </c:tx>
          <c:spPr>
            <a:solidFill>
              <a:srgbClr val="0B3753"/>
            </a:solidFill>
            <a:ln>
              <a:noFill/>
            </a:ln>
            <a:effectLst/>
          </c:spPr>
          <c:invertIfNegative val="0"/>
          <c:cat>
            <c:strRef>
              <c:f>'ECB Net Purchases'!$A$4:$A$11</c:f>
              <c:strCache>
                <c:ptCount val="8"/>
                <c:pt idx="0">
                  <c:v>DEU</c:v>
                </c:pt>
                <c:pt idx="1">
                  <c:v>NLD</c:v>
                </c:pt>
                <c:pt idx="2">
                  <c:v>FIN</c:v>
                </c:pt>
                <c:pt idx="3">
                  <c:v>GRC</c:v>
                </c:pt>
                <c:pt idx="4">
                  <c:v>PRT</c:v>
                </c:pt>
                <c:pt idx="5">
                  <c:v>ITA</c:v>
                </c:pt>
                <c:pt idx="6">
                  <c:v>FRA</c:v>
                </c:pt>
                <c:pt idx="7">
                  <c:v>ESP</c:v>
                </c:pt>
              </c:strCache>
            </c:strRef>
          </c:cat>
          <c:val>
            <c:numRef>
              <c:f>'ECB Net Purchases'!$D$4:$D$11</c:f>
              <c:numCache>
                <c:formatCode>0.0</c:formatCode>
                <c:ptCount val="8"/>
                <c:pt idx="0">
                  <c:v>-0.33200000000000002</c:v>
                </c:pt>
                <c:pt idx="1">
                  <c:v>0.97299999999999998</c:v>
                </c:pt>
                <c:pt idx="2">
                  <c:v>-0.41949999999999998</c:v>
                </c:pt>
                <c:pt idx="3">
                  <c:v>0</c:v>
                </c:pt>
                <c:pt idx="4">
                  <c:v>0.28000000000000003</c:v>
                </c:pt>
                <c:pt idx="5">
                  <c:v>-3.5379999999999998</c:v>
                </c:pt>
                <c:pt idx="6">
                  <c:v>3.645</c:v>
                </c:pt>
                <c:pt idx="7">
                  <c:v>0.9395</c:v>
                </c:pt>
              </c:numCache>
            </c:numRef>
          </c:val>
          <c:extLst>
            <c:ext xmlns:c16="http://schemas.microsoft.com/office/drawing/2014/chart" uri="{C3380CC4-5D6E-409C-BE32-E72D297353CC}">
              <c16:uniqueId val="{00000001-E095-4D53-8144-FA02D6CC63BB}"/>
            </c:ext>
          </c:extLst>
        </c:ser>
        <c:ser>
          <c:idx val="2"/>
          <c:order val="2"/>
          <c:tx>
            <c:v>PSPP (Aug. - Sep.)</c:v>
          </c:tx>
          <c:spPr>
            <a:solidFill>
              <a:schemeClr val="accent2"/>
            </a:solidFill>
            <a:ln>
              <a:noFill/>
            </a:ln>
            <a:effectLst/>
          </c:spPr>
          <c:invertIfNegative val="0"/>
          <c:cat>
            <c:strRef>
              <c:f>'ECB Net Purchases'!$A$4:$A$11</c:f>
              <c:strCache>
                <c:ptCount val="8"/>
                <c:pt idx="0">
                  <c:v>DEU</c:v>
                </c:pt>
                <c:pt idx="1">
                  <c:v>NLD</c:v>
                </c:pt>
                <c:pt idx="2">
                  <c:v>FIN</c:v>
                </c:pt>
                <c:pt idx="3">
                  <c:v>GRC</c:v>
                </c:pt>
                <c:pt idx="4">
                  <c:v>PRT</c:v>
                </c:pt>
                <c:pt idx="5">
                  <c:v>ITA</c:v>
                </c:pt>
                <c:pt idx="6">
                  <c:v>FRA</c:v>
                </c:pt>
                <c:pt idx="7">
                  <c:v>ESP</c:v>
                </c:pt>
              </c:strCache>
            </c:strRef>
          </c:cat>
          <c:val>
            <c:numRef>
              <c:f>'ECB Net Purchases'!$C$4:$C$11</c:f>
              <c:numCache>
                <c:formatCode>0.0</c:formatCode>
                <c:ptCount val="8"/>
                <c:pt idx="0">
                  <c:v>-7.1395</c:v>
                </c:pt>
                <c:pt idx="1">
                  <c:v>-1.6915</c:v>
                </c:pt>
                <c:pt idx="2">
                  <c:v>0.26800000000000002</c:v>
                </c:pt>
                <c:pt idx="3">
                  <c:v>0.54449999999999998</c:v>
                </c:pt>
                <c:pt idx="4">
                  <c:v>0.25700000000000001</c:v>
                </c:pt>
                <c:pt idx="5">
                  <c:v>4.8810000000000002</c:v>
                </c:pt>
                <c:pt idx="6">
                  <c:v>-0.60650000000000004</c:v>
                </c:pt>
                <c:pt idx="7">
                  <c:v>2.9569999999999999</c:v>
                </c:pt>
              </c:numCache>
            </c:numRef>
          </c:val>
          <c:extLst>
            <c:ext xmlns:c16="http://schemas.microsoft.com/office/drawing/2014/chart" uri="{C3380CC4-5D6E-409C-BE32-E72D297353CC}">
              <c16:uniqueId val="{00000002-E095-4D53-8144-FA02D6CC63BB}"/>
            </c:ext>
          </c:extLst>
        </c:ser>
        <c:ser>
          <c:idx val="3"/>
          <c:order val="3"/>
          <c:tx>
            <c:v>PEPP (Aug. - Sep.)</c:v>
          </c:tx>
          <c:spPr>
            <a:solidFill>
              <a:schemeClr val="accent6"/>
            </a:solidFill>
            <a:ln>
              <a:noFill/>
            </a:ln>
            <a:effectLst/>
          </c:spPr>
          <c:invertIfNegative val="0"/>
          <c:cat>
            <c:strRef>
              <c:f>'ECB Net Purchases'!$A$4:$A$11</c:f>
              <c:strCache>
                <c:ptCount val="8"/>
                <c:pt idx="0">
                  <c:v>DEU</c:v>
                </c:pt>
                <c:pt idx="1">
                  <c:v>NLD</c:v>
                </c:pt>
                <c:pt idx="2">
                  <c:v>FIN</c:v>
                </c:pt>
                <c:pt idx="3">
                  <c:v>GRC</c:v>
                </c:pt>
                <c:pt idx="4">
                  <c:v>PRT</c:v>
                </c:pt>
                <c:pt idx="5">
                  <c:v>ITA</c:v>
                </c:pt>
                <c:pt idx="6">
                  <c:v>FRA</c:v>
                </c:pt>
                <c:pt idx="7">
                  <c:v>ESP</c:v>
                </c:pt>
              </c:strCache>
            </c:strRef>
          </c:cat>
          <c:val>
            <c:numRef>
              <c:f>'ECB Net Purchases'!$E$4:$E$11</c:f>
              <c:numCache>
                <c:formatCode>0.0</c:formatCode>
                <c:ptCount val="8"/>
                <c:pt idx="0">
                  <c:v>-1.53</c:v>
                </c:pt>
                <c:pt idx="1">
                  <c:v>6.4000000000000001E-2</c:v>
                </c:pt>
                <c:pt idx="2">
                  <c:v>-0.53649999999999998</c:v>
                </c:pt>
                <c:pt idx="3">
                  <c:v>-0.44400000000000001</c:v>
                </c:pt>
                <c:pt idx="4">
                  <c:v>8.8499999999999995E-2</c:v>
                </c:pt>
                <c:pt idx="5">
                  <c:v>-0.62150000000000005</c:v>
                </c:pt>
                <c:pt idx="6">
                  <c:v>0.98499999999999999</c:v>
                </c:pt>
                <c:pt idx="7">
                  <c:v>-0.1</c:v>
                </c:pt>
              </c:numCache>
            </c:numRef>
          </c:val>
          <c:extLst>
            <c:ext xmlns:c16="http://schemas.microsoft.com/office/drawing/2014/chart" uri="{C3380CC4-5D6E-409C-BE32-E72D297353CC}">
              <c16:uniqueId val="{00000003-E095-4D53-8144-FA02D6CC63BB}"/>
            </c:ext>
          </c:extLst>
        </c:ser>
        <c:dLbls>
          <c:showLegendKey val="0"/>
          <c:showVal val="0"/>
          <c:showCatName val="0"/>
          <c:showSerName val="0"/>
          <c:showPercent val="0"/>
          <c:showBubbleSize val="0"/>
        </c:dLbls>
        <c:gapWidth val="150"/>
        <c:overlap val="100"/>
        <c:axId val="1338109952"/>
        <c:axId val="1338108704"/>
      </c:barChart>
      <c:scatterChart>
        <c:scatterStyle val="lineMarker"/>
        <c:varyColors val="0"/>
        <c:ser>
          <c:idx val="4"/>
          <c:order val="4"/>
          <c:tx>
            <c:v>Total</c:v>
          </c:tx>
          <c:spPr>
            <a:ln w="25400" cap="rnd">
              <a:noFill/>
              <a:round/>
            </a:ln>
            <a:effectLst/>
          </c:spPr>
          <c:marker>
            <c:symbol val="diamond"/>
            <c:size val="11"/>
            <c:spPr>
              <a:solidFill>
                <a:srgbClr val="652581"/>
              </a:solidFill>
              <a:ln w="19050">
                <a:solidFill>
                  <a:srgbClr val="652581"/>
                </a:solidFill>
              </a:ln>
              <a:effectLst/>
            </c:spPr>
          </c:marker>
          <c:xVal>
            <c:strRef>
              <c:f>'ECB Net Purchases'!$A$4:$A$11</c:f>
              <c:strCache>
                <c:ptCount val="8"/>
                <c:pt idx="0">
                  <c:v>DEU</c:v>
                </c:pt>
                <c:pt idx="1">
                  <c:v>NLD</c:v>
                </c:pt>
                <c:pt idx="2">
                  <c:v>FIN</c:v>
                </c:pt>
                <c:pt idx="3">
                  <c:v>GRC</c:v>
                </c:pt>
                <c:pt idx="4">
                  <c:v>PRT</c:v>
                </c:pt>
                <c:pt idx="5">
                  <c:v>ITA</c:v>
                </c:pt>
                <c:pt idx="6">
                  <c:v>FRA</c:v>
                </c:pt>
                <c:pt idx="7">
                  <c:v>ESP</c:v>
                </c:pt>
              </c:strCache>
            </c:strRef>
          </c:xVal>
          <c:yVal>
            <c:numRef>
              <c:f>'ECB Net Purchases'!$F$4:$F$11</c:f>
              <c:numCache>
                <c:formatCode>0.0</c:formatCode>
                <c:ptCount val="8"/>
                <c:pt idx="0">
                  <c:v>-10.746499999999999</c:v>
                </c:pt>
                <c:pt idx="1">
                  <c:v>-1.4625000000000004</c:v>
                </c:pt>
                <c:pt idx="2">
                  <c:v>-0.21350000000000002</c:v>
                </c:pt>
                <c:pt idx="3">
                  <c:v>0.10049999999999998</c:v>
                </c:pt>
                <c:pt idx="4">
                  <c:v>1.0535000000000001</c:v>
                </c:pt>
                <c:pt idx="5">
                  <c:v>1.9010000000000002</c:v>
                </c:pt>
                <c:pt idx="6">
                  <c:v>5.7635000000000005</c:v>
                </c:pt>
                <c:pt idx="7">
                  <c:v>6.0584999999999996</c:v>
                </c:pt>
              </c:numCache>
            </c:numRef>
          </c:yVal>
          <c:smooth val="0"/>
          <c:extLst>
            <c:ext xmlns:c16="http://schemas.microsoft.com/office/drawing/2014/chart" uri="{C3380CC4-5D6E-409C-BE32-E72D297353CC}">
              <c16:uniqueId val="{00000004-E095-4D53-8144-FA02D6CC63BB}"/>
            </c:ext>
          </c:extLst>
        </c:ser>
        <c:dLbls>
          <c:showLegendKey val="0"/>
          <c:showVal val="0"/>
          <c:showCatName val="0"/>
          <c:showSerName val="0"/>
          <c:showPercent val="0"/>
          <c:showBubbleSize val="0"/>
        </c:dLbls>
        <c:axId val="1338109952"/>
        <c:axId val="1338108704"/>
      </c:scatterChart>
      <c:catAx>
        <c:axId val="133810995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338108704"/>
        <c:crosses val="autoZero"/>
        <c:auto val="1"/>
        <c:lblAlgn val="ctr"/>
        <c:lblOffset val="100"/>
        <c:noMultiLvlLbl val="0"/>
      </c:catAx>
      <c:valAx>
        <c:axId val="1338108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133810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sz="1400">
          <a:solidFill>
            <a:schemeClr val="tx1"/>
          </a:solidFill>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0.49179</cdr:x>
      <cdr:y>0.04609</cdr:y>
    </cdr:from>
    <cdr:to>
      <cdr:x>0.49179</cdr:x>
      <cdr:y>0.93115</cdr:y>
    </cdr:to>
    <cdr:cxnSp macro="">
      <cdr:nvCxnSpPr>
        <cdr:cNvPr id="8" name="Straight Connector 7">
          <a:extLst xmlns:a="http://schemas.openxmlformats.org/drawingml/2006/main">
            <a:ext uri="{FF2B5EF4-FFF2-40B4-BE49-F238E27FC236}">
              <a16:creationId xmlns:a16="http://schemas.microsoft.com/office/drawing/2014/main" id="{3487BA92-1433-C04C-80F7-73F3553D8243}"/>
            </a:ext>
          </a:extLst>
        </cdr:cNvPr>
        <cdr:cNvCxnSpPr/>
      </cdr:nvCxnSpPr>
      <cdr:spPr>
        <a:xfrm xmlns:a="http://schemas.openxmlformats.org/drawingml/2006/main">
          <a:off x="5605226" y="238267"/>
          <a:ext cx="0" cy="4575383"/>
        </a:xfrm>
        <a:prstGeom xmlns:a="http://schemas.openxmlformats.org/drawingml/2006/main" prst="line">
          <a:avLst/>
        </a:prstGeom>
        <a:ln xmlns:a="http://schemas.openxmlformats.org/drawingml/2006/main">
          <a:solidFill>
            <a:schemeClr val="tx1">
              <a:alpha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0.91606</cdr:x>
      <cdr:y>0.04609</cdr:y>
    </cdr:from>
    <cdr:to>
      <cdr:x>0.91606</cdr:x>
      <cdr:y>0.93115</cdr:y>
    </cdr:to>
    <cdr:cxnSp macro="">
      <cdr:nvCxnSpPr>
        <cdr:cNvPr id="10" name="Straight Connector 9">
          <a:extLst xmlns:a="http://schemas.openxmlformats.org/drawingml/2006/main">
            <a:ext uri="{FF2B5EF4-FFF2-40B4-BE49-F238E27FC236}">
              <a16:creationId xmlns:a16="http://schemas.microsoft.com/office/drawing/2014/main" id="{3487BA92-1433-C04C-80F7-73F3553D8243}"/>
            </a:ext>
          </a:extLst>
        </cdr:cNvPr>
        <cdr:cNvCxnSpPr/>
      </cdr:nvCxnSpPr>
      <cdr:spPr>
        <a:xfrm xmlns:a="http://schemas.openxmlformats.org/drawingml/2006/main">
          <a:off x="10440885" y="238267"/>
          <a:ext cx="0" cy="4575383"/>
        </a:xfrm>
        <a:prstGeom xmlns:a="http://schemas.openxmlformats.org/drawingml/2006/main" prst="line">
          <a:avLst/>
        </a:prstGeom>
        <a:ln xmlns:a="http://schemas.openxmlformats.org/drawingml/2006/main">
          <a:solidFill>
            <a:schemeClr val="tx1">
              <a:alpha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0.61801</cdr:x>
      <cdr:y>0.29231</cdr:y>
    </cdr:from>
    <cdr:to>
      <cdr:x>0.65851</cdr:x>
      <cdr:y>0.5</cdr:y>
    </cdr:to>
    <cdr:cxnSp macro="">
      <cdr:nvCxnSpPr>
        <cdr:cNvPr id="5" name="Straight Connector 4">
          <a:extLst xmlns:a="http://schemas.openxmlformats.org/drawingml/2006/main">
            <a:ext uri="{FF2B5EF4-FFF2-40B4-BE49-F238E27FC236}">
              <a16:creationId xmlns:a16="http://schemas.microsoft.com/office/drawing/2014/main" id="{CD04E477-215C-64C6-3E2F-DB2E4BAA45BC}"/>
            </a:ext>
          </a:extLst>
        </cdr:cNvPr>
        <cdr:cNvCxnSpPr/>
      </cdr:nvCxnSpPr>
      <cdr:spPr>
        <a:xfrm xmlns:a="http://schemas.openxmlformats.org/drawingml/2006/main">
          <a:off x="7043658" y="1510798"/>
          <a:ext cx="461592" cy="1073442"/>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0.04281</cdr:x>
      <cdr:y>0.02538</cdr:y>
    </cdr:from>
    <cdr:to>
      <cdr:x>0.1652</cdr:x>
      <cdr:y>0.07599</cdr:y>
    </cdr:to>
    <cdr:sp macro="" textlink="">
      <cdr:nvSpPr>
        <cdr:cNvPr id="3" name="TextBox 9">
          <a:extLst xmlns:a="http://schemas.openxmlformats.org/drawingml/2006/main">
            <a:ext uri="{FF2B5EF4-FFF2-40B4-BE49-F238E27FC236}">
              <a16:creationId xmlns:a16="http://schemas.microsoft.com/office/drawing/2014/main" id="{3FCDCC7B-3EC1-F3B3-F18E-5BE22A5A3CC0}"/>
            </a:ext>
          </a:extLst>
        </cdr:cNvPr>
        <cdr:cNvSpPr txBox="1"/>
      </cdr:nvSpPr>
      <cdr:spPr>
        <a:xfrm xmlns:a="http://schemas.openxmlformats.org/drawingml/2006/main">
          <a:off x="487887" y="131176"/>
          <a:ext cx="1394921" cy="261577"/>
        </a:xfrm>
        <a:prstGeom xmlns:a="http://schemas.openxmlformats.org/drawingml/2006/main" prst="rect">
          <a:avLst/>
        </a:prstGeom>
        <a:gradFill xmlns:a="http://schemas.openxmlformats.org/drawingml/2006/main">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xmlns:a="http://schemas.openxmlformats.org/drawingml/2006/main">
          <a:noFill/>
        </a:l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100" dirty="0">
              <a:latin typeface="Red Hat Display" panose="02010503040201060303" pitchFamily="2" charset="0"/>
            </a:rPr>
            <a:t>Brexit </a:t>
          </a:r>
          <a:r>
            <a:rPr lang="en-GB" dirty="0">
              <a:latin typeface="Red Hat Display" panose="02010503040201060303" pitchFamily="2" charset="0"/>
            </a:rPr>
            <a:t>r</a:t>
          </a:r>
          <a:r>
            <a:rPr lang="en-GB" sz="1100" dirty="0">
              <a:latin typeface="Red Hat Display" panose="02010503040201060303" pitchFamily="2" charset="0"/>
            </a:rPr>
            <a:t>eferendum </a:t>
          </a:r>
          <a:endParaRPr lang="en-GB" sz="1100" dirty="0"/>
        </a:p>
      </cdr:txBody>
    </cdr:sp>
  </cdr:relSizeAnchor>
  <cdr:relSizeAnchor xmlns:cdr="http://schemas.openxmlformats.org/drawingml/2006/chartDrawing">
    <cdr:from>
      <cdr:x>0.42011</cdr:x>
      <cdr:y>0.00659</cdr:y>
    </cdr:from>
    <cdr:to>
      <cdr:x>0.5</cdr:x>
      <cdr:y>0.1038</cdr:y>
    </cdr:to>
    <cdr:sp macro="" textlink="">
      <cdr:nvSpPr>
        <cdr:cNvPr id="4" name="TextBox 12">
          <a:extLst xmlns:a="http://schemas.openxmlformats.org/drawingml/2006/main">
            <a:ext uri="{FF2B5EF4-FFF2-40B4-BE49-F238E27FC236}">
              <a16:creationId xmlns:a16="http://schemas.microsoft.com/office/drawing/2014/main" id="{94F280AC-C401-6821-CC02-E6F63B93FF24}"/>
            </a:ext>
          </a:extLst>
        </cdr:cNvPr>
        <cdr:cNvSpPr txBox="1"/>
      </cdr:nvSpPr>
      <cdr:spPr>
        <a:xfrm xmlns:a="http://schemas.openxmlformats.org/drawingml/2006/main">
          <a:off x="4788117" y="34048"/>
          <a:ext cx="910554" cy="502433"/>
        </a:xfrm>
        <a:prstGeom xmlns:a="http://schemas.openxmlformats.org/drawingml/2006/main" prst="rect">
          <a:avLst/>
        </a:prstGeom>
        <a:gradFill xmlns:a="http://schemas.openxmlformats.org/drawingml/2006/main">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xmlns:a="http://schemas.openxmlformats.org/drawingml/2006/main">
          <a:noFill/>
        </a:l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200" dirty="0">
              <a:latin typeface="Red Hat Display" panose="02010503040201060303" pitchFamily="2" charset="0"/>
            </a:rPr>
            <a:t>Covid-19 starts</a:t>
          </a:r>
          <a:endParaRPr lang="en-GB" sz="1200" dirty="0"/>
        </a:p>
      </cdr:txBody>
    </cdr:sp>
  </cdr:relSizeAnchor>
  <cdr:relSizeAnchor xmlns:cdr="http://schemas.openxmlformats.org/drawingml/2006/chartDrawing">
    <cdr:from>
      <cdr:x>0.17202</cdr:x>
      <cdr:y>0.00983</cdr:y>
    </cdr:from>
    <cdr:to>
      <cdr:x>0.17202</cdr:x>
      <cdr:y>0.84831</cdr:y>
    </cdr:to>
    <cdr:cxnSp macro="">
      <cdr:nvCxnSpPr>
        <cdr:cNvPr id="6" name="Straight Connector 5">
          <a:extLst xmlns:a="http://schemas.openxmlformats.org/drawingml/2006/main">
            <a:ext uri="{FF2B5EF4-FFF2-40B4-BE49-F238E27FC236}">
              <a16:creationId xmlns:a16="http://schemas.microsoft.com/office/drawing/2014/main" id="{6311D4B0-3DBC-5539-57D4-CDFF865198D4}"/>
            </a:ext>
          </a:extLst>
        </cdr:cNvPr>
        <cdr:cNvCxnSpPr/>
      </cdr:nvCxnSpPr>
      <cdr:spPr>
        <a:xfrm xmlns:a="http://schemas.openxmlformats.org/drawingml/2006/main">
          <a:off x="1960543" y="50806"/>
          <a:ext cx="0" cy="4333668"/>
        </a:xfrm>
        <a:prstGeom xmlns:a="http://schemas.openxmlformats.org/drawingml/2006/main" prst="line">
          <a:avLst/>
        </a:prstGeom>
        <a:ln xmlns:a="http://schemas.openxmlformats.org/drawingml/2006/main">
          <a:solidFill>
            <a:schemeClr val="tx1">
              <a:alpha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0.04134</cdr:x>
      <cdr:y>0.0352</cdr:y>
    </cdr:from>
    <cdr:to>
      <cdr:x>0.16373</cdr:x>
      <cdr:y>0.0858</cdr:y>
    </cdr:to>
    <cdr:sp macro="" textlink="">
      <cdr:nvSpPr>
        <cdr:cNvPr id="2" name="TextBox 1">
          <a:extLst xmlns:a="http://schemas.openxmlformats.org/drawingml/2006/main">
            <a:ext uri="{FF2B5EF4-FFF2-40B4-BE49-F238E27FC236}">
              <a16:creationId xmlns:a16="http://schemas.microsoft.com/office/drawing/2014/main" id="{FA7C48F2-F404-77C3-3067-6A916B6E362A}"/>
            </a:ext>
          </a:extLst>
        </cdr:cNvPr>
        <cdr:cNvSpPr txBox="1"/>
      </cdr:nvSpPr>
      <cdr:spPr>
        <a:xfrm xmlns:a="http://schemas.openxmlformats.org/drawingml/2006/main">
          <a:off x="471124" y="181970"/>
          <a:ext cx="1394952" cy="261582"/>
        </a:xfrm>
        <a:prstGeom xmlns:a="http://schemas.openxmlformats.org/drawingml/2006/main" prst="rect">
          <a:avLst/>
        </a:prstGeom>
        <a:gradFill xmlns:a="http://schemas.openxmlformats.org/drawingml/2006/main">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xmlns:a="http://schemas.openxmlformats.org/drawingml/2006/main">
          <a:noFill/>
        </a:l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100" dirty="0">
              <a:latin typeface="Red Hat Display" panose="02010503040201060303" pitchFamily="2" charset="0"/>
            </a:rPr>
            <a:t>Brexit </a:t>
          </a:r>
          <a:r>
            <a:rPr lang="en-GB" dirty="0">
              <a:latin typeface="Red Hat Display" panose="02010503040201060303" pitchFamily="2" charset="0"/>
            </a:rPr>
            <a:t>r</a:t>
          </a:r>
          <a:r>
            <a:rPr lang="en-GB" sz="1100" dirty="0">
              <a:latin typeface="Red Hat Display" panose="02010503040201060303" pitchFamily="2" charset="0"/>
            </a:rPr>
            <a:t>eferendum </a:t>
          </a:r>
          <a:endParaRPr lang="en-GB" sz="1100" dirty="0"/>
        </a:p>
      </cdr:txBody>
    </cdr:sp>
  </cdr:relSizeAnchor>
  <cdr:relSizeAnchor xmlns:cdr="http://schemas.openxmlformats.org/drawingml/2006/chartDrawing">
    <cdr:from>
      <cdr:x>0.42457</cdr:x>
      <cdr:y>0.01811</cdr:y>
    </cdr:from>
    <cdr:to>
      <cdr:x>0.50446</cdr:x>
      <cdr:y>0.1153</cdr:y>
    </cdr:to>
    <cdr:sp macro="" textlink="">
      <cdr:nvSpPr>
        <cdr:cNvPr id="3" name="TextBox 12">
          <a:extLst xmlns:a="http://schemas.openxmlformats.org/drawingml/2006/main">
            <a:ext uri="{FF2B5EF4-FFF2-40B4-BE49-F238E27FC236}">
              <a16:creationId xmlns:a16="http://schemas.microsoft.com/office/drawing/2014/main" id="{FA1A118C-73F5-F14D-C76F-8E14BF575041}"/>
            </a:ext>
          </a:extLst>
        </cdr:cNvPr>
        <cdr:cNvSpPr txBox="1"/>
      </cdr:nvSpPr>
      <cdr:spPr>
        <a:xfrm xmlns:a="http://schemas.openxmlformats.org/drawingml/2006/main">
          <a:off x="4839046" y="93635"/>
          <a:ext cx="910554" cy="502433"/>
        </a:xfrm>
        <a:prstGeom xmlns:a="http://schemas.openxmlformats.org/drawingml/2006/main" prst="rect">
          <a:avLst/>
        </a:prstGeom>
        <a:gradFill xmlns:a="http://schemas.openxmlformats.org/drawingml/2006/main">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xmlns:a="http://schemas.openxmlformats.org/drawingml/2006/main">
          <a:noFill/>
        </a:l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200" dirty="0">
              <a:latin typeface="Red Hat Display" panose="02010503040201060303" pitchFamily="2" charset="0"/>
            </a:rPr>
            <a:t>Covid-19 starts</a:t>
          </a:r>
          <a:endParaRPr lang="en-GB" sz="1200" dirty="0"/>
        </a:p>
      </cdr:txBody>
    </cdr:sp>
  </cdr:relSizeAnchor>
  <cdr:relSizeAnchor xmlns:cdr="http://schemas.openxmlformats.org/drawingml/2006/chartDrawing">
    <cdr:from>
      <cdr:x>0.16896</cdr:x>
      <cdr:y>0.01965</cdr:y>
    </cdr:from>
    <cdr:to>
      <cdr:x>0.16896</cdr:x>
      <cdr:y>0.84823</cdr:y>
    </cdr:to>
    <cdr:cxnSp macro="">
      <cdr:nvCxnSpPr>
        <cdr:cNvPr id="4" name="Straight Connector 3">
          <a:extLst xmlns:a="http://schemas.openxmlformats.org/drawingml/2006/main">
            <a:ext uri="{FF2B5EF4-FFF2-40B4-BE49-F238E27FC236}">
              <a16:creationId xmlns:a16="http://schemas.microsoft.com/office/drawing/2014/main" id="{8BB00B4F-7BF4-E66A-C20B-778AF80A31E9}"/>
            </a:ext>
          </a:extLst>
        </cdr:cNvPr>
        <cdr:cNvCxnSpPr/>
      </cdr:nvCxnSpPr>
      <cdr:spPr>
        <a:xfrm xmlns:a="http://schemas.openxmlformats.org/drawingml/2006/main">
          <a:off x="1925686" y="101583"/>
          <a:ext cx="0" cy="4283427"/>
        </a:xfrm>
        <a:prstGeom xmlns:a="http://schemas.openxmlformats.org/drawingml/2006/main" prst="line">
          <a:avLst/>
        </a:prstGeom>
        <a:ln xmlns:a="http://schemas.openxmlformats.org/drawingml/2006/main">
          <a:solidFill>
            <a:schemeClr val="tx1">
              <a:alpha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0.15621</cdr:x>
      <cdr:y>0.17404</cdr:y>
    </cdr:from>
    <cdr:to>
      <cdr:x>0.20965</cdr:x>
      <cdr:y>0.19982</cdr:y>
    </cdr:to>
    <cdr:cxnSp macro="">
      <cdr:nvCxnSpPr>
        <cdr:cNvPr id="14" name="Straight Connector 13">
          <a:extLst xmlns:a="http://schemas.openxmlformats.org/drawingml/2006/main">
            <a:ext uri="{FF2B5EF4-FFF2-40B4-BE49-F238E27FC236}">
              <a16:creationId xmlns:a16="http://schemas.microsoft.com/office/drawing/2014/main" id="{2C098B2E-6FB2-5B9C-5C09-A197FBAD4854}"/>
            </a:ext>
          </a:extLst>
        </cdr:cNvPr>
        <cdr:cNvCxnSpPr/>
      </cdr:nvCxnSpPr>
      <cdr:spPr>
        <a:xfrm xmlns:a="http://schemas.openxmlformats.org/drawingml/2006/main" flipV="1">
          <a:off x="1780419" y="899713"/>
          <a:ext cx="609070" cy="133275"/>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0.83755</cdr:x>
      <cdr:y>0.57642</cdr:y>
    </cdr:from>
    <cdr:to>
      <cdr:x>0.85469</cdr:x>
      <cdr:y>0.70933</cdr:y>
    </cdr:to>
    <cdr:cxnSp macro="">
      <cdr:nvCxnSpPr>
        <cdr:cNvPr id="3" name="Straight Connector 2">
          <a:extLst xmlns:a="http://schemas.openxmlformats.org/drawingml/2006/main">
            <a:ext uri="{FF2B5EF4-FFF2-40B4-BE49-F238E27FC236}">
              <a16:creationId xmlns:a16="http://schemas.microsoft.com/office/drawing/2014/main" id="{65769D3D-E90F-BAD3-1BEE-1B933B362C6D}"/>
            </a:ext>
          </a:extLst>
        </cdr:cNvPr>
        <cdr:cNvCxnSpPr/>
      </cdr:nvCxnSpPr>
      <cdr:spPr>
        <a:xfrm xmlns:a="http://schemas.openxmlformats.org/drawingml/2006/main">
          <a:off x="9546050" y="2979881"/>
          <a:ext cx="195355" cy="687091"/>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0.34908</cdr:x>
      <cdr:y>0.03856</cdr:y>
    </cdr:from>
    <cdr:to>
      <cdr:x>0.34908</cdr:x>
      <cdr:y>0.84455</cdr:y>
    </cdr:to>
    <cdr:cxnSp macro="">
      <cdr:nvCxnSpPr>
        <cdr:cNvPr id="8" name="Straight Connector 7">
          <a:extLst xmlns:a="http://schemas.openxmlformats.org/drawingml/2006/main">
            <a:ext uri="{FF2B5EF4-FFF2-40B4-BE49-F238E27FC236}">
              <a16:creationId xmlns:a16="http://schemas.microsoft.com/office/drawing/2014/main" id="{466DD0B4-7D38-94F7-0446-104A76921D25}"/>
            </a:ext>
          </a:extLst>
        </cdr:cNvPr>
        <cdr:cNvCxnSpPr>
          <a:cxnSpLocks xmlns:a="http://schemas.openxmlformats.org/drawingml/2006/main"/>
        </cdr:cNvCxnSpPr>
      </cdr:nvCxnSpPr>
      <cdr:spPr>
        <a:xfrm xmlns:a="http://schemas.openxmlformats.org/drawingml/2006/main">
          <a:off x="3978674" y="199340"/>
          <a:ext cx="0" cy="4166635"/>
        </a:xfrm>
        <a:prstGeom xmlns:a="http://schemas.openxmlformats.org/drawingml/2006/main" prst="line">
          <a:avLst/>
        </a:prstGeom>
        <a:ln xmlns:a="http://schemas.openxmlformats.org/drawingml/2006/main">
          <a:solidFill>
            <a:schemeClr val="tx1">
              <a:alpha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0.4866</cdr:x>
      <cdr:y>0.03856</cdr:y>
    </cdr:from>
    <cdr:to>
      <cdr:x>0.4866</cdr:x>
      <cdr:y>0.84455</cdr:y>
    </cdr:to>
    <cdr:cxnSp macro="">
      <cdr:nvCxnSpPr>
        <cdr:cNvPr id="9" name="Straight Connector 8">
          <a:extLst xmlns:a="http://schemas.openxmlformats.org/drawingml/2006/main">
            <a:ext uri="{FF2B5EF4-FFF2-40B4-BE49-F238E27FC236}">
              <a16:creationId xmlns:a16="http://schemas.microsoft.com/office/drawing/2014/main" id="{466DD0B4-7D38-94F7-0446-104A76921D25}"/>
            </a:ext>
          </a:extLst>
        </cdr:cNvPr>
        <cdr:cNvCxnSpPr>
          <a:cxnSpLocks xmlns:a="http://schemas.openxmlformats.org/drawingml/2006/main"/>
        </cdr:cNvCxnSpPr>
      </cdr:nvCxnSpPr>
      <cdr:spPr>
        <a:xfrm xmlns:a="http://schemas.openxmlformats.org/drawingml/2006/main">
          <a:off x="5546072" y="199340"/>
          <a:ext cx="0" cy="4166635"/>
        </a:xfrm>
        <a:prstGeom xmlns:a="http://schemas.openxmlformats.org/drawingml/2006/main" prst="line">
          <a:avLst/>
        </a:prstGeom>
        <a:ln xmlns:a="http://schemas.openxmlformats.org/drawingml/2006/main">
          <a:solidFill>
            <a:schemeClr val="tx1">
              <a:alpha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0.1594</cdr:x>
      <cdr:y>0.00983</cdr:y>
    </cdr:from>
    <cdr:to>
      <cdr:x>0.1594</cdr:x>
      <cdr:y>0.84823</cdr:y>
    </cdr:to>
    <cdr:cxnSp macro="">
      <cdr:nvCxnSpPr>
        <cdr:cNvPr id="7" name="Straight Connector 6">
          <a:extLst xmlns:a="http://schemas.openxmlformats.org/drawingml/2006/main">
            <a:ext uri="{FF2B5EF4-FFF2-40B4-BE49-F238E27FC236}">
              <a16:creationId xmlns:a16="http://schemas.microsoft.com/office/drawing/2014/main" id="{6311D4B0-3DBC-5539-57D4-CDFF865198D4}"/>
            </a:ext>
          </a:extLst>
        </cdr:cNvPr>
        <cdr:cNvCxnSpPr/>
      </cdr:nvCxnSpPr>
      <cdr:spPr>
        <a:xfrm xmlns:a="http://schemas.openxmlformats.org/drawingml/2006/main">
          <a:off x="1816767" y="50817"/>
          <a:ext cx="0" cy="4334193"/>
        </a:xfrm>
        <a:prstGeom xmlns:a="http://schemas.openxmlformats.org/drawingml/2006/main" prst="line">
          <a:avLst/>
        </a:prstGeom>
        <a:ln xmlns:a="http://schemas.openxmlformats.org/drawingml/2006/main">
          <a:solidFill>
            <a:schemeClr val="tx1">
              <a:alpha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0.03179</cdr:x>
      <cdr:y>0.02537</cdr:y>
    </cdr:from>
    <cdr:to>
      <cdr:x>0.15418</cdr:x>
      <cdr:y>0.07598</cdr:y>
    </cdr:to>
    <cdr:sp macro="" textlink="">
      <cdr:nvSpPr>
        <cdr:cNvPr id="10" name="TextBox 9">
          <a:extLst xmlns:a="http://schemas.openxmlformats.org/drawingml/2006/main">
            <a:ext uri="{FF2B5EF4-FFF2-40B4-BE49-F238E27FC236}">
              <a16:creationId xmlns:a16="http://schemas.microsoft.com/office/drawing/2014/main" id="{795ECFF0-0887-AF77-3A7C-3F46A5736150}"/>
            </a:ext>
          </a:extLst>
        </cdr:cNvPr>
        <cdr:cNvSpPr txBox="1"/>
      </cdr:nvSpPr>
      <cdr:spPr>
        <a:xfrm xmlns:a="http://schemas.openxmlformats.org/drawingml/2006/main">
          <a:off x="362319" y="131153"/>
          <a:ext cx="1394952" cy="261633"/>
        </a:xfrm>
        <a:prstGeom xmlns:a="http://schemas.openxmlformats.org/drawingml/2006/main" prst="rect">
          <a:avLst/>
        </a:prstGeom>
        <a:gradFill xmlns:a="http://schemas.openxmlformats.org/drawingml/2006/main">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xmlns:a="http://schemas.openxmlformats.org/drawingml/2006/main">
          <a:noFill/>
        </a:l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100" dirty="0">
              <a:latin typeface="Red Hat Display" panose="02010503040201060303" pitchFamily="2" charset="0"/>
            </a:rPr>
            <a:t>Brexit </a:t>
          </a:r>
          <a:r>
            <a:rPr lang="en-GB" dirty="0">
              <a:latin typeface="Red Hat Display" panose="02010503040201060303" pitchFamily="2" charset="0"/>
            </a:rPr>
            <a:t>r</a:t>
          </a:r>
          <a:r>
            <a:rPr lang="en-GB" sz="1100" dirty="0">
              <a:latin typeface="Red Hat Display" panose="02010503040201060303" pitchFamily="2" charset="0"/>
            </a:rPr>
            <a:t>eferendum </a:t>
          </a:r>
          <a:endParaRPr lang="en-GB" sz="1100" dirty="0"/>
        </a:p>
      </cdr:txBody>
    </cdr:sp>
  </cdr:relSizeAnchor>
  <cdr:relSizeAnchor xmlns:cdr="http://schemas.openxmlformats.org/drawingml/2006/chartDrawing">
    <cdr:from>
      <cdr:x>0.42011</cdr:x>
      <cdr:y>0.00829</cdr:y>
    </cdr:from>
    <cdr:to>
      <cdr:x>0.5</cdr:x>
      <cdr:y>0.10548</cdr:y>
    </cdr:to>
    <cdr:sp macro="" textlink="">
      <cdr:nvSpPr>
        <cdr:cNvPr id="11" name="TextBox 12">
          <a:extLst xmlns:a="http://schemas.openxmlformats.org/drawingml/2006/main">
            <a:ext uri="{FF2B5EF4-FFF2-40B4-BE49-F238E27FC236}">
              <a16:creationId xmlns:a16="http://schemas.microsoft.com/office/drawing/2014/main" id="{C2E9084F-218E-ED70-7066-12742AADF8DD}"/>
            </a:ext>
          </a:extLst>
        </cdr:cNvPr>
        <cdr:cNvSpPr txBox="1"/>
      </cdr:nvSpPr>
      <cdr:spPr>
        <a:xfrm xmlns:a="http://schemas.openxmlformats.org/drawingml/2006/main">
          <a:off x="4788246" y="42835"/>
          <a:ext cx="910554" cy="502433"/>
        </a:xfrm>
        <a:prstGeom xmlns:a="http://schemas.openxmlformats.org/drawingml/2006/main" prst="rect">
          <a:avLst/>
        </a:prstGeom>
        <a:gradFill xmlns:a="http://schemas.openxmlformats.org/drawingml/2006/main">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xmlns:a="http://schemas.openxmlformats.org/drawingml/2006/main">
          <a:noFill/>
        </a:l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200" dirty="0">
              <a:latin typeface="Red Hat Display" panose="02010503040201060303" pitchFamily="2" charset="0"/>
            </a:rPr>
            <a:t>Covid-19 starts</a:t>
          </a:r>
          <a:endParaRPr lang="en-GB" sz="1200" dirty="0"/>
        </a:p>
      </cdr:txBody>
    </cdr:sp>
  </cdr:relSizeAnchor>
</c:userShapes>
</file>

<file path=ppt/drawings/drawing7.xml><?xml version="1.0" encoding="utf-8"?>
<c:userShapes xmlns:c="http://schemas.openxmlformats.org/drawingml/2006/chart">
  <cdr:relSizeAnchor xmlns:cdr="http://schemas.openxmlformats.org/drawingml/2006/chartDrawing">
    <cdr:from>
      <cdr:x>0.14156</cdr:x>
      <cdr:y>0.6742</cdr:y>
    </cdr:from>
    <cdr:to>
      <cdr:x>0.15503</cdr:x>
      <cdr:y>0.73797</cdr:y>
    </cdr:to>
    <cdr:cxnSp macro="">
      <cdr:nvCxnSpPr>
        <cdr:cNvPr id="5" name="Straight Connector 4">
          <a:extLst xmlns:a="http://schemas.openxmlformats.org/drawingml/2006/main">
            <a:ext uri="{FF2B5EF4-FFF2-40B4-BE49-F238E27FC236}">
              <a16:creationId xmlns:a16="http://schemas.microsoft.com/office/drawing/2014/main" id="{F2914B07-D2D4-D687-D55E-E12DF6BFE821}"/>
            </a:ext>
          </a:extLst>
        </cdr:cNvPr>
        <cdr:cNvCxnSpPr/>
      </cdr:nvCxnSpPr>
      <cdr:spPr>
        <a:xfrm xmlns:a="http://schemas.openxmlformats.org/drawingml/2006/main" flipH="1" flipV="1">
          <a:off x="1613491" y="3485338"/>
          <a:ext cx="153526" cy="329666"/>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8.xml><?xml version="1.0" encoding="utf-8"?>
<c:userShapes xmlns:c="http://schemas.openxmlformats.org/drawingml/2006/chart">
  <cdr:relSizeAnchor xmlns:cdr="http://schemas.openxmlformats.org/drawingml/2006/chartDrawing">
    <cdr:from>
      <cdr:x>0.29249</cdr:x>
      <cdr:y>0.44952</cdr:y>
    </cdr:from>
    <cdr:to>
      <cdr:x>0.39508</cdr:x>
      <cdr:y>0.68395</cdr:y>
    </cdr:to>
    <cdr:cxnSp macro="">
      <cdr:nvCxnSpPr>
        <cdr:cNvPr id="3" name="Straight Connector 2">
          <a:extLst xmlns:a="http://schemas.openxmlformats.org/drawingml/2006/main">
            <a:ext uri="{FF2B5EF4-FFF2-40B4-BE49-F238E27FC236}">
              <a16:creationId xmlns:a16="http://schemas.microsoft.com/office/drawing/2014/main" id="{C1E8CEDA-5B1F-24A2-1A80-C9DFEED94972}"/>
            </a:ext>
          </a:extLst>
        </cdr:cNvPr>
        <cdr:cNvCxnSpPr/>
      </cdr:nvCxnSpPr>
      <cdr:spPr>
        <a:xfrm xmlns:a="http://schemas.openxmlformats.org/drawingml/2006/main" flipH="1" flipV="1">
          <a:off x="3333688" y="2323839"/>
          <a:ext cx="1169299" cy="1211902"/>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9.xml><?xml version="1.0" encoding="utf-8"?>
<c:userShapes xmlns:c="http://schemas.openxmlformats.org/drawingml/2006/chart">
  <cdr:relSizeAnchor xmlns:cdr="http://schemas.openxmlformats.org/drawingml/2006/chartDrawing">
    <cdr:from>
      <cdr:x>0.81088</cdr:x>
      <cdr:y>0.39056</cdr:y>
    </cdr:from>
    <cdr:to>
      <cdr:x>0.82241</cdr:x>
      <cdr:y>0.52211</cdr:y>
    </cdr:to>
    <cdr:cxnSp macro="">
      <cdr:nvCxnSpPr>
        <cdr:cNvPr id="3" name="Straight Connector 2">
          <a:extLst xmlns:a="http://schemas.openxmlformats.org/drawingml/2006/main">
            <a:ext uri="{FF2B5EF4-FFF2-40B4-BE49-F238E27FC236}">
              <a16:creationId xmlns:a16="http://schemas.microsoft.com/office/drawing/2014/main" id="{9575DA22-1F03-3EFF-95DB-C48DA176CAA9}"/>
            </a:ext>
          </a:extLst>
        </cdr:cNvPr>
        <cdr:cNvCxnSpPr/>
      </cdr:nvCxnSpPr>
      <cdr:spPr>
        <a:xfrm xmlns:a="http://schemas.openxmlformats.org/drawingml/2006/main" flipH="1">
          <a:off x="9242100" y="2019034"/>
          <a:ext cx="131400" cy="680066"/>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0.xml><?xml version="1.0" encoding="utf-8"?>
<c:userShapes xmlns:c="http://schemas.openxmlformats.org/drawingml/2006/chart">
  <cdr:relSizeAnchor xmlns:cdr="http://schemas.openxmlformats.org/drawingml/2006/chartDrawing">
    <cdr:from>
      <cdr:x>0.47458</cdr:x>
      <cdr:y>0.16391</cdr:y>
    </cdr:from>
    <cdr:to>
      <cdr:x>0.54405</cdr:x>
      <cdr:y>0.2471</cdr:y>
    </cdr:to>
    <cdr:cxnSp macro="">
      <cdr:nvCxnSpPr>
        <cdr:cNvPr id="3" name="Straight Connector 2">
          <a:extLst xmlns:a="http://schemas.openxmlformats.org/drawingml/2006/main">
            <a:ext uri="{FF2B5EF4-FFF2-40B4-BE49-F238E27FC236}">
              <a16:creationId xmlns:a16="http://schemas.microsoft.com/office/drawing/2014/main" id="{A2913D9E-BD17-698D-DA73-00EE4A9190CB}"/>
            </a:ext>
          </a:extLst>
        </cdr:cNvPr>
        <cdr:cNvCxnSpPr/>
      </cdr:nvCxnSpPr>
      <cdr:spPr>
        <a:xfrm xmlns:a="http://schemas.openxmlformats.org/drawingml/2006/main" flipV="1">
          <a:off x="5409062" y="847353"/>
          <a:ext cx="791775" cy="430043"/>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0.7901</cdr:x>
      <cdr:y>0.31575</cdr:y>
    </cdr:from>
    <cdr:to>
      <cdr:x>0.79377</cdr:x>
      <cdr:y>0.3987</cdr:y>
    </cdr:to>
    <cdr:cxnSp macro="">
      <cdr:nvCxnSpPr>
        <cdr:cNvPr id="5" name="Straight Connector 4">
          <a:extLst xmlns:a="http://schemas.openxmlformats.org/drawingml/2006/main">
            <a:ext uri="{FF2B5EF4-FFF2-40B4-BE49-F238E27FC236}">
              <a16:creationId xmlns:a16="http://schemas.microsoft.com/office/drawing/2014/main" id="{59E25A7D-98AE-2793-AB55-95F49406BDCF}"/>
            </a:ext>
          </a:extLst>
        </cdr:cNvPr>
        <cdr:cNvCxnSpPr/>
      </cdr:nvCxnSpPr>
      <cdr:spPr>
        <a:xfrm xmlns:a="http://schemas.openxmlformats.org/drawingml/2006/main" flipH="1">
          <a:off x="9005216" y="1632300"/>
          <a:ext cx="41811" cy="428833"/>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FD22D24-7D56-E8F3-085E-436D7CA7635B}"/>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302654B-EF63-B645-321B-DFED2700CE01}"/>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DBB0E5F2-5171-4238-BCBA-A3C56F525628}" type="datetimeFigureOut">
              <a:rPr lang="en-GB" smtClean="0"/>
              <a:t>09/11/2022</a:t>
            </a:fld>
            <a:endParaRPr lang="en-GB"/>
          </a:p>
        </p:txBody>
      </p:sp>
      <p:sp>
        <p:nvSpPr>
          <p:cNvPr id="4" name="Footer Placeholder 3">
            <a:extLst>
              <a:ext uri="{FF2B5EF4-FFF2-40B4-BE49-F238E27FC236}">
                <a16:creationId xmlns:a16="http://schemas.microsoft.com/office/drawing/2014/main" id="{2ADA1E1E-BD5D-E36E-6934-C2326BFC056E}"/>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D65DE6F-7CBD-1E87-839F-255DBECA88C6}"/>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2BEA8DB2-2EA6-4686-96D7-3DA0F892E9FC}" type="slidenum">
              <a:rPr lang="en-GB" smtClean="0"/>
              <a:t>‹#›</a:t>
            </a:fld>
            <a:endParaRPr lang="en-GB"/>
          </a:p>
        </p:txBody>
      </p:sp>
    </p:spTree>
    <p:extLst>
      <p:ext uri="{BB962C8B-B14F-4D97-AF65-F5344CB8AC3E}">
        <p14:creationId xmlns:p14="http://schemas.microsoft.com/office/powerpoint/2010/main" val="2074881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A1288C98-0CAF-4B36-956F-949D1524D786}" type="datetimeFigureOut">
              <a:rPr lang="en-GB" smtClean="0"/>
              <a:t>09/11/2022</a:t>
            </a:fld>
            <a:endParaRPr lang="en-GB"/>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419487AE-A5B6-453D-B888-006A325456F2}" type="slidenum">
              <a:rPr lang="en-GB" smtClean="0"/>
              <a:t>‹#›</a:t>
            </a:fld>
            <a:endParaRPr lang="en-GB"/>
          </a:p>
        </p:txBody>
      </p:sp>
    </p:spTree>
    <p:extLst>
      <p:ext uri="{BB962C8B-B14F-4D97-AF65-F5344CB8AC3E}">
        <p14:creationId xmlns:p14="http://schemas.microsoft.com/office/powerpoint/2010/main" val="1067547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419487AE-A5B6-453D-B888-006A325456F2}" type="slidenum">
              <a:rPr lang="en-GB" smtClean="0"/>
              <a:t>5</a:t>
            </a:fld>
            <a:endParaRPr lang="en-GB"/>
          </a:p>
        </p:txBody>
      </p:sp>
    </p:spTree>
    <p:extLst>
      <p:ext uri="{BB962C8B-B14F-4D97-AF65-F5344CB8AC3E}">
        <p14:creationId xmlns:p14="http://schemas.microsoft.com/office/powerpoint/2010/main" val="3372994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419487AE-A5B6-453D-B888-006A325456F2}" type="slidenum">
              <a:rPr lang="en-GB" smtClean="0"/>
              <a:t>12</a:t>
            </a:fld>
            <a:endParaRPr lang="en-GB"/>
          </a:p>
        </p:txBody>
      </p:sp>
    </p:spTree>
    <p:extLst>
      <p:ext uri="{BB962C8B-B14F-4D97-AF65-F5344CB8AC3E}">
        <p14:creationId xmlns:p14="http://schemas.microsoft.com/office/powerpoint/2010/main" val="607833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cap="none" normalizeH="0" baseline="0" dirty="0">
                <a:ln>
                  <a:noFill/>
                </a:ln>
                <a:solidFill>
                  <a:srgbClr val="262626"/>
                </a:solidFill>
                <a:effectLst/>
                <a:latin typeface="FrutigerNextW04-Regular"/>
              </a:rPr>
              <a:t>urther interest rate hikes will be needed to bring the inflation rate back to 2% in the medium term – not just at the monetary policy meeting at the end of October, in my opinion. The size of the interest rate steps and how high we raise interest rates will be driven in each case by the current data and their importance for the inflation outlook.</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cap="none" normalizeH="0" baseline="0" dirty="0">
                <a:ln>
                  <a:noFill/>
                </a:ln>
                <a:solidFill>
                  <a:srgbClr val="262626"/>
                </a:solidFill>
                <a:effectLst/>
                <a:latin typeface="FrutigerNextW04-Regular"/>
              </a:rPr>
              <a:t>In any case, the ECB Governing Council must not let up too soon. Because we have to make sure that the high inflation ends. The longer inflation remains high, the greater the risk that longer-term inflation expectations will rise above the Eurosystem’s target. If inflation expectations were to de-anchor to the upside, interest rates would have to rise even faster or higher. And the macroeconomic costs of bringing inflation back down to the desired level would be higher as well. This is a scenario that we on the ECB Governing Council absolutely want to prevent.</a:t>
            </a:r>
            <a:endParaRPr kumimoji="0" lang="de-DE" altLang="de-DE" sz="1800" b="0" i="0" u="none" strike="noStrike" cap="none" normalizeH="0" baseline="0" dirty="0">
              <a:ln>
                <a:noFill/>
              </a:ln>
              <a:solidFill>
                <a:schemeClr val="tx1"/>
              </a:solidFill>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419487AE-A5B6-453D-B888-006A325456F2}" type="slidenum">
              <a:rPr lang="en-GB" smtClean="0"/>
              <a:t>13</a:t>
            </a:fld>
            <a:endParaRPr lang="en-GB"/>
          </a:p>
        </p:txBody>
      </p:sp>
    </p:spTree>
    <p:extLst>
      <p:ext uri="{BB962C8B-B14F-4D97-AF65-F5344CB8AC3E}">
        <p14:creationId xmlns:p14="http://schemas.microsoft.com/office/powerpoint/2010/main" val="3195756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19487AE-A5B6-453D-B888-006A325456F2}" type="slidenum">
              <a:rPr lang="en-GB" smtClean="0"/>
              <a:t>45</a:t>
            </a:fld>
            <a:endParaRPr lang="en-GB"/>
          </a:p>
        </p:txBody>
      </p:sp>
    </p:spTree>
    <p:extLst>
      <p:ext uri="{BB962C8B-B14F-4D97-AF65-F5344CB8AC3E}">
        <p14:creationId xmlns:p14="http://schemas.microsoft.com/office/powerpoint/2010/main" val="841514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19487AE-A5B6-453D-B888-006A325456F2}" type="slidenum">
              <a:rPr lang="en-GB" smtClean="0"/>
              <a:t>46</a:t>
            </a:fld>
            <a:endParaRPr lang="en-GB"/>
          </a:p>
        </p:txBody>
      </p:sp>
    </p:spTree>
    <p:extLst>
      <p:ext uri="{BB962C8B-B14F-4D97-AF65-F5344CB8AC3E}">
        <p14:creationId xmlns:p14="http://schemas.microsoft.com/office/powerpoint/2010/main" val="3717595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19487AE-A5B6-453D-B888-006A325456F2}" type="slidenum">
              <a:rPr lang="en-GB" smtClean="0"/>
              <a:t>47</a:t>
            </a:fld>
            <a:endParaRPr lang="en-GB"/>
          </a:p>
        </p:txBody>
      </p:sp>
    </p:spTree>
    <p:extLst>
      <p:ext uri="{BB962C8B-B14F-4D97-AF65-F5344CB8AC3E}">
        <p14:creationId xmlns:p14="http://schemas.microsoft.com/office/powerpoint/2010/main" val="3889568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419487AE-A5B6-453D-B888-006A325456F2}" type="slidenum">
              <a:rPr lang="en-GB" smtClean="0"/>
              <a:t>48</a:t>
            </a:fld>
            <a:endParaRPr lang="en-GB"/>
          </a:p>
        </p:txBody>
      </p:sp>
    </p:spTree>
    <p:extLst>
      <p:ext uri="{BB962C8B-B14F-4D97-AF65-F5344CB8AC3E}">
        <p14:creationId xmlns:p14="http://schemas.microsoft.com/office/powerpoint/2010/main" val="2457452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1EC35-431F-0270-BFA1-E9A69733D3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6B0B5A1-DABD-3811-F98B-70E8111F1B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AB6B433-7E9F-F04E-86E1-25DAEF349370}"/>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7D92BAC-AD08-CB60-4F38-608ED5A191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EB1923-316A-EBC2-B49E-522FDAA8D8E2}"/>
              </a:ext>
            </a:extLst>
          </p:cNvPr>
          <p:cNvSpPr>
            <a:spLocks noGrp="1"/>
          </p:cNvSpPr>
          <p:nvPr>
            <p:ph type="sldNum" sz="quarter" idx="12"/>
          </p:nvPr>
        </p:nvSpPr>
        <p:spPr/>
        <p:txBody>
          <a:bodyPr/>
          <a:lstStyle/>
          <a:p>
            <a:fld id="{A2B33A26-921B-4A10-AB2D-F448C49100E7}" type="slidenum">
              <a:rPr lang="en-GB" smtClean="0"/>
              <a:t>‹#›</a:t>
            </a:fld>
            <a:endParaRPr lang="en-GB"/>
          </a:p>
        </p:txBody>
      </p:sp>
    </p:spTree>
    <p:extLst>
      <p:ext uri="{BB962C8B-B14F-4D97-AF65-F5344CB8AC3E}">
        <p14:creationId xmlns:p14="http://schemas.microsoft.com/office/powerpoint/2010/main" val="3399488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CDB3F-A3A7-5767-7CBB-4D087340DD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CEEBF3-C82F-5EC7-54B9-8B3E0056B9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37FBB0-368C-C9C2-E982-DD89F748E0DA}"/>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DCCD0D0E-3DB6-E9E9-A3CB-023C51417F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B45B93-ABE0-EEAD-F62B-1705BA56DA1E}"/>
              </a:ext>
            </a:extLst>
          </p:cNvPr>
          <p:cNvSpPr>
            <a:spLocks noGrp="1"/>
          </p:cNvSpPr>
          <p:nvPr>
            <p:ph type="sldNum" sz="quarter" idx="12"/>
          </p:nvPr>
        </p:nvSpPr>
        <p:spPr/>
        <p:txBody>
          <a:bodyPr/>
          <a:lstStyle/>
          <a:p>
            <a:fld id="{A2B33A26-921B-4A10-AB2D-F448C49100E7}" type="slidenum">
              <a:rPr lang="en-GB" smtClean="0"/>
              <a:t>‹#›</a:t>
            </a:fld>
            <a:endParaRPr lang="en-GB"/>
          </a:p>
        </p:txBody>
      </p:sp>
    </p:spTree>
    <p:extLst>
      <p:ext uri="{BB962C8B-B14F-4D97-AF65-F5344CB8AC3E}">
        <p14:creationId xmlns:p14="http://schemas.microsoft.com/office/powerpoint/2010/main" val="2375794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1A25B-8420-2633-7075-1039945145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A01B5FB-C135-5063-9760-79B1795013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492102-21EC-13B2-3CF8-E4DF38E8D91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0B6A28A2-7F30-3FC4-950F-4605C64172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E7E604-B4C2-85EA-AE80-1E62C7A6E11B}"/>
              </a:ext>
            </a:extLst>
          </p:cNvPr>
          <p:cNvSpPr>
            <a:spLocks noGrp="1"/>
          </p:cNvSpPr>
          <p:nvPr>
            <p:ph type="sldNum" sz="quarter" idx="12"/>
          </p:nvPr>
        </p:nvSpPr>
        <p:spPr/>
        <p:txBody>
          <a:bodyPr/>
          <a:lstStyle/>
          <a:p>
            <a:fld id="{A2B33A26-921B-4A10-AB2D-F448C49100E7}" type="slidenum">
              <a:rPr lang="en-GB" smtClean="0"/>
              <a:t>‹#›</a:t>
            </a:fld>
            <a:endParaRPr lang="en-GB"/>
          </a:p>
        </p:txBody>
      </p:sp>
    </p:spTree>
    <p:extLst>
      <p:ext uri="{BB962C8B-B14F-4D97-AF65-F5344CB8AC3E}">
        <p14:creationId xmlns:p14="http://schemas.microsoft.com/office/powerpoint/2010/main" val="1073461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B7B4E-774C-08F1-4A0C-129370956BB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DB2433-DE56-DB4A-DE34-356F9016B6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787E5F8-54D1-46AF-DBAF-6F95930F19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C654286-43D9-1CFE-CC8F-FEF742B465DD}"/>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B0AE2185-EB29-5AB5-3E80-0A1DA1CAE6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646949-88BE-9D88-87F6-A2D95068E6EC}"/>
              </a:ext>
            </a:extLst>
          </p:cNvPr>
          <p:cNvSpPr>
            <a:spLocks noGrp="1"/>
          </p:cNvSpPr>
          <p:nvPr>
            <p:ph type="sldNum" sz="quarter" idx="12"/>
          </p:nvPr>
        </p:nvSpPr>
        <p:spPr/>
        <p:txBody>
          <a:bodyPr/>
          <a:lstStyle/>
          <a:p>
            <a:fld id="{A2B33A26-921B-4A10-AB2D-F448C49100E7}" type="slidenum">
              <a:rPr lang="en-GB" smtClean="0"/>
              <a:t>‹#›</a:t>
            </a:fld>
            <a:endParaRPr lang="en-GB"/>
          </a:p>
        </p:txBody>
      </p:sp>
    </p:spTree>
    <p:extLst>
      <p:ext uri="{BB962C8B-B14F-4D97-AF65-F5344CB8AC3E}">
        <p14:creationId xmlns:p14="http://schemas.microsoft.com/office/powerpoint/2010/main" val="298634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A322-159C-7BBC-8C8F-F0970D8DFA6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729E4CE-A314-4BEF-35F1-52F1D3C36E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59F0F1-37BD-D428-386D-CB8D3EEF3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1745090-A00E-A2F6-8B57-9159B95844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1067C7-D214-E543-D3C8-8BF460BD48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601800D-1945-1AE0-7542-EE52F9C27A75}"/>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D2C1F9E4-C97D-29A8-6157-463991DA202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DE9EB9-2AE5-5122-A1B8-DB265BA30A3B}"/>
              </a:ext>
            </a:extLst>
          </p:cNvPr>
          <p:cNvSpPr>
            <a:spLocks noGrp="1"/>
          </p:cNvSpPr>
          <p:nvPr>
            <p:ph type="sldNum" sz="quarter" idx="12"/>
          </p:nvPr>
        </p:nvSpPr>
        <p:spPr/>
        <p:txBody>
          <a:bodyPr/>
          <a:lstStyle/>
          <a:p>
            <a:fld id="{A2B33A26-921B-4A10-AB2D-F448C49100E7}" type="slidenum">
              <a:rPr lang="en-GB" smtClean="0"/>
              <a:t>‹#›</a:t>
            </a:fld>
            <a:endParaRPr lang="en-GB"/>
          </a:p>
        </p:txBody>
      </p:sp>
    </p:spTree>
    <p:extLst>
      <p:ext uri="{BB962C8B-B14F-4D97-AF65-F5344CB8AC3E}">
        <p14:creationId xmlns:p14="http://schemas.microsoft.com/office/powerpoint/2010/main" val="3376705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8C49-8886-FC89-5AA5-1E243437926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FB75B84-C1ED-B6B4-FB6F-5003B358F120}"/>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7EEEC6C9-62AC-AF3C-17C0-519F469A926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B4270E5-0A5A-8723-5384-76C0973F4773}"/>
              </a:ext>
            </a:extLst>
          </p:cNvPr>
          <p:cNvSpPr>
            <a:spLocks noGrp="1"/>
          </p:cNvSpPr>
          <p:nvPr>
            <p:ph type="sldNum" sz="quarter" idx="12"/>
          </p:nvPr>
        </p:nvSpPr>
        <p:spPr/>
        <p:txBody>
          <a:bodyPr/>
          <a:lstStyle/>
          <a:p>
            <a:fld id="{A2B33A26-921B-4A10-AB2D-F448C49100E7}" type="slidenum">
              <a:rPr lang="en-GB" smtClean="0"/>
              <a:t>‹#›</a:t>
            </a:fld>
            <a:endParaRPr lang="en-GB"/>
          </a:p>
        </p:txBody>
      </p:sp>
    </p:spTree>
    <p:extLst>
      <p:ext uri="{BB962C8B-B14F-4D97-AF65-F5344CB8AC3E}">
        <p14:creationId xmlns:p14="http://schemas.microsoft.com/office/powerpoint/2010/main" val="577542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B30B36-70AE-E02E-0E6F-D8BA23F9AAF8}"/>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DD1AF726-D2DC-532E-61EF-3E1657337E2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AC0FE0B-B1FD-B728-736C-73AA6B8FC686}"/>
              </a:ext>
            </a:extLst>
          </p:cNvPr>
          <p:cNvSpPr>
            <a:spLocks noGrp="1"/>
          </p:cNvSpPr>
          <p:nvPr>
            <p:ph type="sldNum" sz="quarter" idx="12"/>
          </p:nvPr>
        </p:nvSpPr>
        <p:spPr/>
        <p:txBody>
          <a:bodyPr/>
          <a:lstStyle/>
          <a:p>
            <a:fld id="{A2B33A26-921B-4A10-AB2D-F448C49100E7}" type="slidenum">
              <a:rPr lang="en-GB" smtClean="0"/>
              <a:t>‹#›</a:t>
            </a:fld>
            <a:endParaRPr lang="en-GB"/>
          </a:p>
        </p:txBody>
      </p:sp>
    </p:spTree>
    <p:extLst>
      <p:ext uri="{BB962C8B-B14F-4D97-AF65-F5344CB8AC3E}">
        <p14:creationId xmlns:p14="http://schemas.microsoft.com/office/powerpoint/2010/main" val="2605810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1A97F-ACF4-ADC4-0B02-98643092CB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DC815F9-B25C-F4E4-38F8-5026794931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E78C3E4-981B-D928-0ED5-D30F6D7000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FCEA60-397B-5D07-FEFC-D7CB3E911172}"/>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56DCB787-A7B3-014D-7506-207D70AAF5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CD643C7-41FC-CC4B-8E0D-5F0E6FEAD4D0}"/>
              </a:ext>
            </a:extLst>
          </p:cNvPr>
          <p:cNvSpPr>
            <a:spLocks noGrp="1"/>
          </p:cNvSpPr>
          <p:nvPr>
            <p:ph type="sldNum" sz="quarter" idx="12"/>
          </p:nvPr>
        </p:nvSpPr>
        <p:spPr/>
        <p:txBody>
          <a:bodyPr/>
          <a:lstStyle/>
          <a:p>
            <a:fld id="{A2B33A26-921B-4A10-AB2D-F448C49100E7}" type="slidenum">
              <a:rPr lang="en-GB" smtClean="0"/>
              <a:t>‹#›</a:t>
            </a:fld>
            <a:endParaRPr lang="en-GB"/>
          </a:p>
        </p:txBody>
      </p:sp>
    </p:spTree>
    <p:extLst>
      <p:ext uri="{BB962C8B-B14F-4D97-AF65-F5344CB8AC3E}">
        <p14:creationId xmlns:p14="http://schemas.microsoft.com/office/powerpoint/2010/main" val="197806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53D61-2D40-2DE4-C7BB-D48ED16BA9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65146A2-09E5-C727-A508-005B12C72C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5329070-E46C-CBAF-3F88-96CF9FC18D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205F6-8A4B-5E2F-644F-285989A8EA19}"/>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9F4E91FE-6E1C-6BFC-8464-695A5F2A6D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C1C29F-1BEF-738C-FBE2-3991F6F6DB48}"/>
              </a:ext>
            </a:extLst>
          </p:cNvPr>
          <p:cNvSpPr>
            <a:spLocks noGrp="1"/>
          </p:cNvSpPr>
          <p:nvPr>
            <p:ph type="sldNum" sz="quarter" idx="12"/>
          </p:nvPr>
        </p:nvSpPr>
        <p:spPr/>
        <p:txBody>
          <a:bodyPr/>
          <a:lstStyle/>
          <a:p>
            <a:fld id="{A2B33A26-921B-4A10-AB2D-F448C49100E7}" type="slidenum">
              <a:rPr lang="en-GB" smtClean="0"/>
              <a:t>‹#›</a:t>
            </a:fld>
            <a:endParaRPr lang="en-GB"/>
          </a:p>
        </p:txBody>
      </p:sp>
    </p:spTree>
    <p:extLst>
      <p:ext uri="{BB962C8B-B14F-4D97-AF65-F5344CB8AC3E}">
        <p14:creationId xmlns:p14="http://schemas.microsoft.com/office/powerpoint/2010/main" val="2161972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4EEC8-3160-9CB0-7C1F-B8BC7DA8CF0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4DBD8F-15E7-EB39-596B-2F8E2C077D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558033B-8F46-41BA-2F6A-15845868274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F63304B0-D673-DE06-B88E-7D4AEFC877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B487E0-616E-7CC6-04B6-95E3E27F0F1D}"/>
              </a:ext>
            </a:extLst>
          </p:cNvPr>
          <p:cNvSpPr>
            <a:spLocks noGrp="1"/>
          </p:cNvSpPr>
          <p:nvPr>
            <p:ph type="sldNum" sz="quarter" idx="12"/>
          </p:nvPr>
        </p:nvSpPr>
        <p:spPr/>
        <p:txBody>
          <a:bodyPr/>
          <a:lstStyle/>
          <a:p>
            <a:fld id="{A2B33A26-921B-4A10-AB2D-F448C49100E7}" type="slidenum">
              <a:rPr lang="en-GB" smtClean="0"/>
              <a:t>‹#›</a:t>
            </a:fld>
            <a:endParaRPr lang="en-GB"/>
          </a:p>
        </p:txBody>
      </p:sp>
    </p:spTree>
    <p:extLst>
      <p:ext uri="{BB962C8B-B14F-4D97-AF65-F5344CB8AC3E}">
        <p14:creationId xmlns:p14="http://schemas.microsoft.com/office/powerpoint/2010/main" val="2987476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987BFE-A001-6D38-5D0A-BEDB55DD0C8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1FF4B2-9893-2F07-0A57-DC8E05794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444A9B-5B1E-C461-2256-2DF9EB42B50A}"/>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54710FD3-4931-E822-33B8-07EFF7D3F0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AE1EC9-F720-BC27-8A95-0C3332188E20}"/>
              </a:ext>
            </a:extLst>
          </p:cNvPr>
          <p:cNvSpPr>
            <a:spLocks noGrp="1"/>
          </p:cNvSpPr>
          <p:nvPr>
            <p:ph type="sldNum" sz="quarter" idx="12"/>
          </p:nvPr>
        </p:nvSpPr>
        <p:spPr/>
        <p:txBody>
          <a:bodyPr/>
          <a:lstStyle/>
          <a:p>
            <a:fld id="{A2B33A26-921B-4A10-AB2D-F448C49100E7}" type="slidenum">
              <a:rPr lang="en-GB" smtClean="0"/>
              <a:t>‹#›</a:t>
            </a:fld>
            <a:endParaRPr lang="en-GB"/>
          </a:p>
        </p:txBody>
      </p:sp>
    </p:spTree>
    <p:extLst>
      <p:ext uri="{BB962C8B-B14F-4D97-AF65-F5344CB8AC3E}">
        <p14:creationId xmlns:p14="http://schemas.microsoft.com/office/powerpoint/2010/main" val="4090820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2D59"/>
        </a:solidFill>
        <a:effectLst/>
      </p:bgPr>
    </p:bg>
    <p:spTree>
      <p:nvGrpSpPr>
        <p:cNvPr id="1" name=""/>
        <p:cNvGrpSpPr/>
        <p:nvPr/>
      </p:nvGrpSpPr>
      <p:grpSpPr>
        <a:xfrm>
          <a:off x="0" y="0"/>
          <a:ext cx="0" cy="0"/>
          <a:chOff x="0" y="0"/>
          <a:chExt cx="0" cy="0"/>
        </a:xfrm>
      </p:grpSpPr>
      <p:pic>
        <p:nvPicPr>
          <p:cNvPr id="46" name="Picture 45" descr="Logo&#10;&#10;Description automatically generated">
            <a:extLst>
              <a:ext uri="{FF2B5EF4-FFF2-40B4-BE49-F238E27FC236}">
                <a16:creationId xmlns:a16="http://schemas.microsoft.com/office/drawing/2014/main" id="{B6237A28-07FD-415C-9DCD-4712E0A51B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5300" y="305962"/>
            <a:ext cx="2200684" cy="494138"/>
          </a:xfrm>
          <a:prstGeom prst="rect">
            <a:avLst/>
          </a:prstGeom>
        </p:spPr>
      </p:pic>
      <p:sp>
        <p:nvSpPr>
          <p:cNvPr id="62" name="Picture Placeholder 61">
            <a:extLst>
              <a:ext uri="{FF2B5EF4-FFF2-40B4-BE49-F238E27FC236}">
                <a16:creationId xmlns:a16="http://schemas.microsoft.com/office/drawing/2014/main" id="{F40A2660-4521-444B-905B-BC14975BEB9B}"/>
              </a:ext>
            </a:extLst>
          </p:cNvPr>
          <p:cNvSpPr>
            <a:spLocks noGrp="1"/>
          </p:cNvSpPr>
          <p:nvPr>
            <p:ph type="pic" sz="quarter" idx="15" hasCustomPrompt="1"/>
          </p:nvPr>
        </p:nvSpPr>
        <p:spPr>
          <a:xfrm>
            <a:off x="6469626" y="-63500"/>
            <a:ext cx="5735074" cy="6921500"/>
          </a:xfrm>
          <a:custGeom>
            <a:avLst/>
            <a:gdLst>
              <a:gd name="connsiteX0" fmla="*/ 1943100 w 5346700"/>
              <a:gd name="connsiteY0" fmla="*/ 0 h 6921500"/>
              <a:gd name="connsiteX1" fmla="*/ 5346700 w 5346700"/>
              <a:gd name="connsiteY1" fmla="*/ 0 h 6921500"/>
              <a:gd name="connsiteX2" fmla="*/ 5346700 w 5346700"/>
              <a:gd name="connsiteY2" fmla="*/ 6921500 h 6921500"/>
              <a:gd name="connsiteX3" fmla="*/ 0 w 5346700"/>
              <a:gd name="connsiteY3" fmla="*/ 6921500 h 6921500"/>
              <a:gd name="connsiteX4" fmla="*/ 2006600 w 5346700"/>
              <a:gd name="connsiteY4" fmla="*/ 3810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6700" h="6921500">
                <a:moveTo>
                  <a:pt x="1943100" y="0"/>
                </a:moveTo>
                <a:lnTo>
                  <a:pt x="5346700" y="0"/>
                </a:lnTo>
                <a:lnTo>
                  <a:pt x="5346700" y="6921500"/>
                </a:lnTo>
                <a:lnTo>
                  <a:pt x="0" y="6921500"/>
                </a:lnTo>
                <a:lnTo>
                  <a:pt x="2006600" y="38100"/>
                </a:lnTo>
                <a:close/>
              </a:path>
            </a:pathLst>
          </a:custGeom>
        </p:spPr>
        <p:txBody>
          <a:bodyPr wrap="square">
            <a:noAutofit/>
          </a:bodyPr>
          <a:lstStyle>
            <a:lvl1pPr>
              <a:defRPr/>
            </a:lvl1pPr>
          </a:lstStyle>
          <a:p>
            <a:r>
              <a:rPr lang="en-GB" dirty="0"/>
              <a:t>Picture here</a:t>
            </a:r>
          </a:p>
        </p:txBody>
      </p:sp>
      <p:sp>
        <p:nvSpPr>
          <p:cNvPr id="8" name="Text Placeholder 39" descr="Longer meeting title (more than three lines)">
            <a:extLst>
              <a:ext uri="{FF2B5EF4-FFF2-40B4-BE49-F238E27FC236}">
                <a16:creationId xmlns:a16="http://schemas.microsoft.com/office/drawing/2014/main" id="{A22E839E-0B00-45B1-BABC-C3D40EC7AB55}"/>
              </a:ext>
              <a:ext uri="{C183D7F6-B498-43B3-948B-1728B52AA6E4}">
                <adec:decorative xmlns:adec="http://schemas.microsoft.com/office/drawing/2017/decorative" val="0"/>
              </a:ext>
            </a:extLst>
          </p:cNvPr>
          <p:cNvSpPr>
            <a:spLocks noGrp="1"/>
          </p:cNvSpPr>
          <p:nvPr>
            <p:ph type="body" sz="quarter" idx="18" hasCustomPrompt="1"/>
          </p:nvPr>
        </p:nvSpPr>
        <p:spPr>
          <a:xfrm>
            <a:off x="377316" y="2899491"/>
            <a:ext cx="6200775" cy="2802944"/>
          </a:xfrm>
          <a:prstGeom prst="rect">
            <a:avLst/>
          </a:prstGeom>
        </p:spPr>
        <p:txBody>
          <a:bodyPr/>
          <a:lstStyle>
            <a:lvl1pPr marL="0">
              <a:buNone/>
              <a:defRPr sz="4000" b="1">
                <a:solidFill>
                  <a:schemeClr val="bg1"/>
                </a:solidFill>
              </a:defRPr>
            </a:lvl1pPr>
          </a:lstStyle>
          <a:p>
            <a:pPr lvl="0"/>
            <a:r>
              <a:rPr lang="en-GB" dirty="0"/>
              <a:t>Long meeting title here</a:t>
            </a:r>
          </a:p>
        </p:txBody>
      </p:sp>
      <p:sp>
        <p:nvSpPr>
          <p:cNvPr id="9" name="Text Placeholder 39">
            <a:extLst>
              <a:ext uri="{FF2B5EF4-FFF2-40B4-BE49-F238E27FC236}">
                <a16:creationId xmlns:a16="http://schemas.microsoft.com/office/drawing/2014/main" id="{CABD92AC-3C9D-44AE-8981-799F666C3936}"/>
              </a:ext>
            </a:extLst>
          </p:cNvPr>
          <p:cNvSpPr>
            <a:spLocks noGrp="1"/>
          </p:cNvSpPr>
          <p:nvPr>
            <p:ph type="body" sz="quarter" idx="13" hasCustomPrompt="1"/>
          </p:nvPr>
        </p:nvSpPr>
        <p:spPr>
          <a:xfrm>
            <a:off x="377316" y="3874455"/>
            <a:ext cx="6200775" cy="2802944"/>
          </a:xfrm>
          <a:prstGeom prst="rect">
            <a:avLst/>
          </a:prstGeom>
        </p:spPr>
        <p:txBody>
          <a:bodyPr/>
          <a:lstStyle>
            <a:lvl1pPr marL="0">
              <a:buNone/>
              <a:defRPr sz="4800" b="1">
                <a:solidFill>
                  <a:schemeClr val="bg1"/>
                </a:solidFill>
              </a:defRPr>
            </a:lvl1pPr>
          </a:lstStyle>
          <a:p>
            <a:pPr lvl="0"/>
            <a:r>
              <a:rPr lang="en-GB" dirty="0"/>
              <a:t>Meeting title here</a:t>
            </a:r>
          </a:p>
        </p:txBody>
      </p:sp>
      <p:sp>
        <p:nvSpPr>
          <p:cNvPr id="10" name="Text Placeholder 41">
            <a:extLst>
              <a:ext uri="{FF2B5EF4-FFF2-40B4-BE49-F238E27FC236}">
                <a16:creationId xmlns:a16="http://schemas.microsoft.com/office/drawing/2014/main" id="{67E8735A-4536-471A-A856-0DF092C2EDA9}"/>
              </a:ext>
            </a:extLst>
          </p:cNvPr>
          <p:cNvSpPr>
            <a:spLocks noGrp="1"/>
          </p:cNvSpPr>
          <p:nvPr>
            <p:ph type="body" sz="quarter" idx="14" hasCustomPrompt="1"/>
          </p:nvPr>
        </p:nvSpPr>
        <p:spPr>
          <a:xfrm>
            <a:off x="377316" y="6127169"/>
            <a:ext cx="3771898" cy="730831"/>
          </a:xfrm>
          <a:prstGeom prst="rect">
            <a:avLst/>
          </a:prstGeom>
        </p:spPr>
        <p:txBody>
          <a:bodyPr/>
          <a:lstStyle>
            <a:lvl1pPr>
              <a:buNone/>
              <a:defRPr sz="2400" b="1">
                <a:solidFill>
                  <a:srgbClr val="2296A3"/>
                </a:solidFill>
              </a:defRPr>
            </a:lvl1pPr>
          </a:lstStyle>
          <a:p>
            <a:pPr lvl="0"/>
            <a:r>
              <a:rPr lang="en-US" dirty="0"/>
              <a:t>Three line title date here</a:t>
            </a:r>
          </a:p>
        </p:txBody>
      </p:sp>
      <p:sp>
        <p:nvSpPr>
          <p:cNvPr id="11" name="Text Placeholder 41" descr="Two line date line">
            <a:extLst>
              <a:ext uri="{FF2B5EF4-FFF2-40B4-BE49-F238E27FC236}">
                <a16:creationId xmlns:a16="http://schemas.microsoft.com/office/drawing/2014/main" id="{A6ECD7D9-C33C-46B4-A779-0A9728334769}"/>
              </a:ext>
            </a:extLst>
          </p:cNvPr>
          <p:cNvSpPr>
            <a:spLocks noGrp="1"/>
          </p:cNvSpPr>
          <p:nvPr>
            <p:ph type="body" sz="quarter" idx="16" hasCustomPrompt="1"/>
          </p:nvPr>
        </p:nvSpPr>
        <p:spPr>
          <a:xfrm>
            <a:off x="377316" y="5401254"/>
            <a:ext cx="3598704" cy="730831"/>
          </a:xfrm>
          <a:prstGeom prst="rect">
            <a:avLst/>
          </a:prstGeom>
        </p:spPr>
        <p:txBody>
          <a:bodyPr/>
          <a:lstStyle>
            <a:lvl1pPr>
              <a:buNone/>
              <a:defRPr sz="2400" b="1">
                <a:solidFill>
                  <a:srgbClr val="2296A3"/>
                </a:solidFill>
              </a:defRPr>
            </a:lvl1pPr>
          </a:lstStyle>
          <a:p>
            <a:pPr lvl="0"/>
            <a:r>
              <a:rPr lang="en-US" dirty="0"/>
              <a:t>Two line title date here</a:t>
            </a:r>
          </a:p>
        </p:txBody>
      </p:sp>
      <p:sp>
        <p:nvSpPr>
          <p:cNvPr id="12" name="Text Placeholder 41" descr="Two line date line">
            <a:extLst>
              <a:ext uri="{FF2B5EF4-FFF2-40B4-BE49-F238E27FC236}">
                <a16:creationId xmlns:a16="http://schemas.microsoft.com/office/drawing/2014/main" id="{8843CCA5-8C6A-4A3B-A41D-89F0F385D446}"/>
              </a:ext>
            </a:extLst>
          </p:cNvPr>
          <p:cNvSpPr>
            <a:spLocks noGrp="1"/>
          </p:cNvSpPr>
          <p:nvPr>
            <p:ph type="body" sz="quarter" idx="17" hasCustomPrompt="1"/>
          </p:nvPr>
        </p:nvSpPr>
        <p:spPr>
          <a:xfrm>
            <a:off x="377315" y="4667965"/>
            <a:ext cx="3598705" cy="730831"/>
          </a:xfrm>
          <a:prstGeom prst="rect">
            <a:avLst/>
          </a:prstGeom>
        </p:spPr>
        <p:txBody>
          <a:bodyPr/>
          <a:lstStyle>
            <a:lvl1pPr>
              <a:buNone/>
              <a:defRPr sz="2400" b="1">
                <a:solidFill>
                  <a:srgbClr val="2296A3"/>
                </a:solidFill>
              </a:defRPr>
            </a:lvl1pPr>
          </a:lstStyle>
          <a:p>
            <a:pPr lvl="0"/>
            <a:r>
              <a:rPr lang="en-US" dirty="0"/>
              <a:t>One line title date here</a:t>
            </a:r>
          </a:p>
        </p:txBody>
      </p:sp>
    </p:spTree>
    <p:extLst>
      <p:ext uri="{BB962C8B-B14F-4D97-AF65-F5344CB8AC3E}">
        <p14:creationId xmlns:p14="http://schemas.microsoft.com/office/powerpoint/2010/main" val="2213687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81B03D-0D5B-7272-56AD-0545DE3313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AA326A3-C98C-6E70-E54C-4F0FF0841C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8686FF-9FCA-5743-6A07-24F86F11BA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980E7A3E-E67C-E07D-4E3B-8FED5DF92E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D8F50F9-941C-B00B-B44F-33E92DE8C9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33A26-921B-4A10-AB2D-F448C49100E7}" type="slidenum">
              <a:rPr lang="en-GB" smtClean="0"/>
              <a:t>‹#›</a:t>
            </a:fld>
            <a:endParaRPr lang="en-GB"/>
          </a:p>
        </p:txBody>
      </p:sp>
    </p:spTree>
    <p:extLst>
      <p:ext uri="{BB962C8B-B14F-4D97-AF65-F5344CB8AC3E}">
        <p14:creationId xmlns:p14="http://schemas.microsoft.com/office/powerpoint/2010/main" val="2500608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chart" Target="../charts/chart2.xml"/><Relationship Id="rId7"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5.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chart" Target="../charts/chart3.xml"/><Relationship Id="rId7"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chart" Target="../charts/chart4.xml"/><Relationship Id="rId7"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5.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chart" Target="../charts/chart6.xml"/><Relationship Id="rId7"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chart" Target="../charts/chart7.xml"/><Relationship Id="rId7"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chart" Target="../charts/chart8.xml"/><Relationship Id="rId7"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chart" Target="../charts/chart9.xml"/><Relationship Id="rId7"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chart" Target="../charts/chart10.xml"/><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11.xml"/><Relationship Id="rId7"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12.xml"/><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34.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chart" Target="../charts/chart13.xml"/><Relationship Id="rId7"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6.pn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chart" Target="../charts/chart14.xml"/><Relationship Id="rId7"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chart" Target="../charts/chart15.xml"/><Relationship Id="rId7"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4.pn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chart" Target="../charts/chart18.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hyperlink" Target="mailto:emma.jones@omfif.org" TargetMode="External"/><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hyperlink" Target="mailto:paul.grace@omfif.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3" name="Text Placeholder 2">
            <a:extLst>
              <a:ext uri="{FF2B5EF4-FFF2-40B4-BE49-F238E27FC236}">
                <a16:creationId xmlns:a16="http://schemas.microsoft.com/office/drawing/2014/main" id="{0D11F304-6D95-D042-0DFF-318EF9E66CD4}"/>
              </a:ext>
            </a:extLst>
          </p:cNvPr>
          <p:cNvSpPr>
            <a:spLocks noGrp="1"/>
          </p:cNvSpPr>
          <p:nvPr>
            <p:ph type="body" sz="quarter" idx="18"/>
          </p:nvPr>
        </p:nvSpPr>
        <p:spPr>
          <a:xfrm>
            <a:off x="703008" y="1316537"/>
            <a:ext cx="10785984" cy="2802944"/>
          </a:xfrm>
        </p:spPr>
        <p:txBody>
          <a:bodyPr/>
          <a:lstStyle/>
          <a:p>
            <a:pPr algn="ctr"/>
            <a:r>
              <a:rPr lang="en-US" sz="4800" dirty="0">
                <a:latin typeface="Red Hat Display" panose="02010503040201060303" pitchFamily="2" charset="0"/>
              </a:rPr>
              <a:t>Coping with crises </a:t>
            </a:r>
          </a:p>
          <a:p>
            <a:pPr algn="ctr"/>
            <a:r>
              <a:rPr lang="en-US" sz="4400" dirty="0">
                <a:latin typeface="Red Hat Display" panose="02010503040201060303" pitchFamily="2" charset="0"/>
              </a:rPr>
              <a:t>Poland’s multiple EMU challenges</a:t>
            </a:r>
          </a:p>
          <a:p>
            <a:pPr algn="ctr"/>
            <a:r>
              <a:rPr lang="en-US" sz="3200" b="0" dirty="0">
                <a:latin typeface="Red Hat Display" panose="02010503040201060303" pitchFamily="2" charset="0"/>
              </a:rPr>
              <a:t>Performance, policies and perspectives</a:t>
            </a:r>
          </a:p>
          <a:p>
            <a:endParaRPr lang="en-US" dirty="0">
              <a:latin typeface="Red Hat Display" panose="02010503040201060303" pitchFamily="2" charset="0"/>
            </a:endParaRPr>
          </a:p>
        </p:txBody>
      </p:sp>
      <p:sp>
        <p:nvSpPr>
          <p:cNvPr id="9" name="Text Placeholder 5">
            <a:extLst>
              <a:ext uri="{FF2B5EF4-FFF2-40B4-BE49-F238E27FC236}">
                <a16:creationId xmlns:a16="http://schemas.microsoft.com/office/drawing/2014/main" id="{7DB03936-E631-178C-750E-C2CB8E8EB760}"/>
              </a:ext>
            </a:extLst>
          </p:cNvPr>
          <p:cNvSpPr txBox="1">
            <a:spLocks/>
          </p:cNvSpPr>
          <p:nvPr/>
        </p:nvSpPr>
        <p:spPr>
          <a:xfrm>
            <a:off x="2212721" y="4119481"/>
            <a:ext cx="7766559" cy="159039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None/>
              <a:defRPr sz="2400" b="1" kern="1200">
                <a:solidFill>
                  <a:srgbClr val="2296A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200" dirty="0">
                <a:latin typeface="Red Hat Display" panose="02010503040201060303" pitchFamily="2" charset="0"/>
              </a:rPr>
              <a:t>David Marsh, Chairman, OMFIF</a:t>
            </a:r>
          </a:p>
          <a:p>
            <a:pPr algn="ctr"/>
            <a:r>
              <a:rPr lang="en-GB" sz="3200" dirty="0" err="1">
                <a:latin typeface="Red Hat Display" panose="02010503040201060303" pitchFamily="2" charset="0"/>
              </a:rPr>
              <a:t>Narodowy</a:t>
            </a:r>
            <a:r>
              <a:rPr lang="en-GB" sz="3200" dirty="0">
                <a:latin typeface="Red Hat Display" panose="02010503040201060303" pitchFamily="2" charset="0"/>
              </a:rPr>
              <a:t> Bank </a:t>
            </a:r>
            <a:r>
              <a:rPr lang="en-GB" sz="3200" dirty="0" err="1">
                <a:latin typeface="Red Hat Display" panose="02010503040201060303" pitchFamily="2" charset="0"/>
              </a:rPr>
              <a:t>Polski</a:t>
            </a:r>
            <a:r>
              <a:rPr lang="en-GB" sz="3200" dirty="0">
                <a:latin typeface="Red Hat Display" panose="02010503040201060303" pitchFamily="2" charset="0"/>
              </a:rPr>
              <a:t> Academy </a:t>
            </a:r>
          </a:p>
          <a:p>
            <a:endParaRPr lang="en-GB" dirty="0">
              <a:latin typeface="Red Hat Display" panose="02010503040201060303" pitchFamily="2" charset="0"/>
            </a:endParaRPr>
          </a:p>
          <a:p>
            <a:pPr algn="ctr"/>
            <a:r>
              <a:rPr lang="en-GB" dirty="0">
                <a:latin typeface="Red Hat Display" panose="02010503040201060303" pitchFamily="2" charset="0"/>
              </a:rPr>
              <a:t>Warsaw, 22 October 2022</a:t>
            </a:r>
          </a:p>
        </p:txBody>
      </p:sp>
    </p:spTree>
    <p:extLst>
      <p:ext uri="{BB962C8B-B14F-4D97-AF65-F5344CB8AC3E}">
        <p14:creationId xmlns:p14="http://schemas.microsoft.com/office/powerpoint/2010/main" val="2508881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3" name="Text Placeholder 2">
            <a:extLst>
              <a:ext uri="{FF2B5EF4-FFF2-40B4-BE49-F238E27FC236}">
                <a16:creationId xmlns:a16="http://schemas.microsoft.com/office/drawing/2014/main" id="{0A83C941-8AC7-953E-0259-1BC8A7FAA7D0}"/>
              </a:ext>
            </a:extLst>
          </p:cNvPr>
          <p:cNvSpPr>
            <a:spLocks noGrp="1"/>
          </p:cNvSpPr>
          <p:nvPr>
            <p:ph type="body" sz="quarter" idx="18"/>
          </p:nvPr>
        </p:nvSpPr>
        <p:spPr>
          <a:xfrm>
            <a:off x="1169928" y="1041437"/>
            <a:ext cx="10451805" cy="4775126"/>
          </a:xfrm>
        </p:spPr>
        <p:txBody>
          <a:bodyPr>
            <a:normAutofit lnSpcReduction="10000"/>
          </a:bodyPr>
          <a:lstStyle/>
          <a:p>
            <a:pPr marL="571500" lvl="0" indent="-571500" rtl="0">
              <a:buFont typeface="+mj-lt"/>
              <a:buAutoNum type="romanUcPeriod"/>
            </a:pPr>
            <a:r>
              <a:rPr lang="en-GB" sz="3500" b="0" dirty="0">
                <a:effectLst/>
                <a:latin typeface="Red Hat Display" panose="02010503040201060303" pitchFamily="2" charset="0"/>
                <a:ea typeface="Calibri" panose="020F0502020204030204" pitchFamily="34" charset="0"/>
              </a:rPr>
              <a:t>Poland and EMU – overall position</a:t>
            </a:r>
            <a:br>
              <a:rPr lang="en-GB" sz="3500" b="0" dirty="0">
                <a:effectLst/>
                <a:latin typeface="Red Hat Display" panose="02010503040201060303" pitchFamily="2" charset="0"/>
                <a:ea typeface="Calibri" panose="020F0502020204030204" pitchFamily="34" charset="0"/>
              </a:rPr>
            </a:br>
            <a:endParaRPr lang="en-GB" sz="3500" b="0" dirty="0">
              <a:effectLst/>
              <a:latin typeface="Red Hat Display" panose="02010503040201060303" pitchFamily="2" charset="0"/>
              <a:ea typeface="Calibri" panose="020F0502020204030204" pitchFamily="34" charset="0"/>
            </a:endParaRPr>
          </a:p>
          <a:p>
            <a:pPr marL="571500" lvl="0" indent="-571500">
              <a:buFont typeface="+mj-lt"/>
              <a:buAutoNum type="romanUcPeriod"/>
            </a:pPr>
            <a:r>
              <a:rPr lang="en-GB" sz="3500" b="0" dirty="0">
                <a:effectLst/>
                <a:latin typeface="Red Hat Display" panose="02010503040201060303" pitchFamily="2" charset="0"/>
                <a:ea typeface="Calibri" panose="020F0502020204030204" pitchFamily="34" charset="0"/>
              </a:rPr>
              <a:t>Hopes and illusions: The nature of EMU</a:t>
            </a:r>
            <a:br>
              <a:rPr lang="en-GB" sz="3500" b="0" dirty="0">
                <a:effectLst/>
                <a:latin typeface="Red Hat Display" panose="02010503040201060303" pitchFamily="2" charset="0"/>
                <a:ea typeface="Calibri" panose="020F0502020204030204" pitchFamily="34" charset="0"/>
              </a:rPr>
            </a:br>
            <a:endParaRPr lang="en-GB" sz="3500" b="0" dirty="0">
              <a:effectLst/>
              <a:latin typeface="Red Hat Display" panose="02010503040201060303" pitchFamily="2" charset="0"/>
              <a:ea typeface="Calibri" panose="020F0502020204030204" pitchFamily="34" charset="0"/>
            </a:endParaRPr>
          </a:p>
          <a:p>
            <a:pPr marL="571500" lvl="0" indent="-571500">
              <a:buFont typeface="+mj-lt"/>
              <a:buAutoNum type="romanUcPeriod"/>
            </a:pPr>
            <a:r>
              <a:rPr lang="en-GB" sz="3500" b="0" dirty="0">
                <a:effectLst/>
                <a:latin typeface="Red Hat Display" panose="02010503040201060303" pitchFamily="2" charset="0"/>
                <a:ea typeface="Calibri" panose="020F0502020204030204" pitchFamily="34" charset="0"/>
              </a:rPr>
              <a:t>CEE , UK and Germany compared</a:t>
            </a:r>
            <a:br>
              <a:rPr lang="en-GB" sz="3500" b="0" dirty="0">
                <a:effectLst/>
                <a:latin typeface="Red Hat Display" panose="02010503040201060303" pitchFamily="2" charset="0"/>
                <a:ea typeface="Calibri" panose="020F0502020204030204" pitchFamily="34" charset="0"/>
              </a:rPr>
            </a:br>
            <a:endParaRPr lang="en-GB" sz="3500" b="0" dirty="0">
              <a:effectLst/>
              <a:latin typeface="Red Hat Display" panose="02010503040201060303" pitchFamily="2" charset="0"/>
              <a:ea typeface="Calibri" panose="020F0502020204030204" pitchFamily="34" charset="0"/>
            </a:endParaRPr>
          </a:p>
          <a:p>
            <a:pPr marL="571500" lvl="0" indent="-571500">
              <a:buFont typeface="+mj-lt"/>
              <a:buAutoNum type="romanUcPeriod"/>
            </a:pPr>
            <a:r>
              <a:rPr lang="en-GB" sz="3500" b="0" dirty="0">
                <a:effectLst/>
                <a:latin typeface="Red Hat Display" panose="02010503040201060303" pitchFamily="2" charset="0"/>
                <a:ea typeface="Calibri" panose="020F0502020204030204" pitchFamily="34" charset="0"/>
              </a:rPr>
              <a:t>Living with crisis - EMU update</a:t>
            </a:r>
            <a:br>
              <a:rPr lang="en-GB" sz="3500" b="0" dirty="0">
                <a:effectLst/>
                <a:latin typeface="Red Hat Display" panose="02010503040201060303" pitchFamily="2" charset="0"/>
                <a:ea typeface="Calibri" panose="020F0502020204030204" pitchFamily="34" charset="0"/>
              </a:rPr>
            </a:br>
            <a:endParaRPr lang="en-GB" sz="3500" b="0" dirty="0">
              <a:effectLst/>
              <a:latin typeface="Red Hat Display" panose="02010503040201060303" pitchFamily="2" charset="0"/>
              <a:ea typeface="Calibri" panose="020F0502020204030204" pitchFamily="34" charset="0"/>
            </a:endParaRPr>
          </a:p>
          <a:p>
            <a:pPr marL="571500" lvl="0" indent="-571500">
              <a:buFont typeface="+mj-lt"/>
              <a:buAutoNum type="romanUcPeriod"/>
            </a:pPr>
            <a:r>
              <a:rPr lang="en-GB" sz="3500" b="0" dirty="0">
                <a:effectLst/>
                <a:latin typeface="Red Hat Display" panose="02010503040201060303" pitchFamily="2" charset="0"/>
                <a:ea typeface="Calibri" panose="020F0502020204030204" pitchFamily="34" charset="0"/>
              </a:rPr>
              <a:t>Precepts for the future</a:t>
            </a:r>
          </a:p>
          <a:p>
            <a:pPr marL="571500" lvl="0" indent="-571500" algn="ctr" rtl="0">
              <a:buFont typeface="+mj-lt"/>
              <a:buAutoNum type="romanUcPeriod"/>
            </a:pPr>
            <a:endParaRPr lang="en-GB" sz="3500" dirty="0"/>
          </a:p>
        </p:txBody>
      </p:sp>
    </p:spTree>
    <p:extLst>
      <p:ext uri="{BB962C8B-B14F-4D97-AF65-F5344CB8AC3E}">
        <p14:creationId xmlns:p14="http://schemas.microsoft.com/office/powerpoint/2010/main" val="4100604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9" name="Text Placeholder 2">
            <a:extLst>
              <a:ext uri="{FF2B5EF4-FFF2-40B4-BE49-F238E27FC236}">
                <a16:creationId xmlns:a16="http://schemas.microsoft.com/office/drawing/2014/main" id="{71ABACB6-EF85-4337-836A-5CEA1023FC9E}"/>
              </a:ext>
            </a:extLst>
          </p:cNvPr>
          <p:cNvSpPr>
            <a:spLocks noGrp="1"/>
          </p:cNvSpPr>
          <p:nvPr>
            <p:ph type="body" sz="quarter" idx="18"/>
          </p:nvPr>
        </p:nvSpPr>
        <p:spPr>
          <a:xfrm>
            <a:off x="1002536" y="2700021"/>
            <a:ext cx="9329222" cy="3152774"/>
          </a:xfrm>
        </p:spPr>
        <p:txBody>
          <a:bodyPr>
            <a:normAutofit/>
          </a:bodyPr>
          <a:lstStyle/>
          <a:p>
            <a:pPr marL="571500" lvl="0" indent="-571500" algn="ctr" rtl="0">
              <a:buFont typeface="+mj-lt"/>
              <a:buAutoNum type="romanUcPeriod"/>
            </a:pPr>
            <a:r>
              <a:rPr lang="en-GB" sz="4400" dirty="0">
                <a:effectLst/>
                <a:ea typeface="Calibri" panose="020F0502020204030204" pitchFamily="34" charset="0"/>
              </a:rPr>
              <a:t>Poland and EMU – overall position </a:t>
            </a:r>
            <a:endParaRPr lang="en-GB" sz="4400" dirty="0"/>
          </a:p>
        </p:txBody>
      </p:sp>
    </p:spTree>
    <p:extLst>
      <p:ext uri="{BB962C8B-B14F-4D97-AF65-F5344CB8AC3E}">
        <p14:creationId xmlns:p14="http://schemas.microsoft.com/office/powerpoint/2010/main" val="490003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0" y="119553"/>
            <a:ext cx="11766014" cy="852970"/>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400" b="1" dirty="0"/>
              <a:t>   Two points of view</a:t>
            </a:r>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 Placeholder 2">
            <a:extLst>
              <a:ext uri="{FF2B5EF4-FFF2-40B4-BE49-F238E27FC236}">
                <a16:creationId xmlns:a16="http://schemas.microsoft.com/office/drawing/2014/main" id="{D8A0FB9A-DDCA-E7B5-93F6-8EBD8E077417}"/>
              </a:ext>
            </a:extLst>
          </p:cNvPr>
          <p:cNvSpPr txBox="1">
            <a:spLocks/>
          </p:cNvSpPr>
          <p:nvPr/>
        </p:nvSpPr>
        <p:spPr>
          <a:xfrm>
            <a:off x="609599" y="1059271"/>
            <a:ext cx="10944225" cy="5029200"/>
          </a:xfrm>
          <a:prstGeom prst="rect">
            <a:avLst/>
          </a:prstGeom>
        </p:spPr>
        <p:txBody>
          <a:bodyPr vert="horz" lIns="91440" tIns="45720" rIns="91440" bIns="45720" rtlCol="0">
            <a:norm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lvl="0" indent="-685800" rtl="0">
              <a:buFont typeface="Arial" panose="020B0604020202020204" pitchFamily="34" charset="0"/>
              <a:buChar char="•"/>
            </a:pPr>
            <a:endParaRPr lang="en-US" sz="3200" b="0" dirty="0">
              <a:latin typeface="Red Hat Display" panose="02010503040201060303" pitchFamily="2" charset="0"/>
            </a:endParaRPr>
          </a:p>
        </p:txBody>
      </p:sp>
      <p:sp>
        <p:nvSpPr>
          <p:cNvPr id="3" name="TextBox 2">
            <a:extLst>
              <a:ext uri="{FF2B5EF4-FFF2-40B4-BE49-F238E27FC236}">
                <a16:creationId xmlns:a16="http://schemas.microsoft.com/office/drawing/2014/main" id="{2E90FC72-8301-0429-9147-7412B4EFFA7A}"/>
              </a:ext>
            </a:extLst>
          </p:cNvPr>
          <p:cNvSpPr txBox="1"/>
          <p:nvPr/>
        </p:nvSpPr>
        <p:spPr>
          <a:xfrm>
            <a:off x="6392849" y="4391383"/>
            <a:ext cx="2871087" cy="1877437"/>
          </a:xfrm>
          <a:prstGeom prst="rect">
            <a:avLst/>
          </a:prstGeom>
          <a:noFill/>
        </p:spPr>
        <p:txBody>
          <a:bodyPr wrap="square" rtlCol="0">
            <a:spAutoFit/>
          </a:bodyPr>
          <a:lstStyle/>
          <a:p>
            <a:r>
              <a:rPr lang="en-US" b="0" i="1" dirty="0">
                <a:solidFill>
                  <a:schemeClr val="bg1"/>
                </a:solidFill>
                <a:effectLst/>
                <a:latin typeface="helvetica neue"/>
              </a:rPr>
              <a:t>Mark Twain</a:t>
            </a:r>
          </a:p>
          <a:p>
            <a:endParaRPr lang="en-US" dirty="0">
              <a:solidFill>
                <a:schemeClr val="bg1"/>
              </a:solidFill>
              <a:latin typeface="helvetica neue"/>
            </a:endParaRPr>
          </a:p>
          <a:p>
            <a:r>
              <a:rPr lang="en-US" sz="2000" b="0" i="0" dirty="0">
                <a:solidFill>
                  <a:schemeClr val="bg1"/>
                </a:solidFill>
                <a:effectLst/>
              </a:rPr>
              <a:t>‘Get your facts first, then you can distort them as you please.’</a:t>
            </a:r>
            <a:br>
              <a:rPr lang="en-US" sz="2000" dirty="0">
                <a:solidFill>
                  <a:schemeClr val="bg1"/>
                </a:solidFill>
              </a:rPr>
            </a:br>
            <a:endParaRPr lang="de-DE" sz="2000" dirty="0"/>
          </a:p>
        </p:txBody>
      </p:sp>
      <p:sp>
        <p:nvSpPr>
          <p:cNvPr id="7" name="TextBox 6">
            <a:extLst>
              <a:ext uri="{FF2B5EF4-FFF2-40B4-BE49-F238E27FC236}">
                <a16:creationId xmlns:a16="http://schemas.microsoft.com/office/drawing/2014/main" id="{24EB9858-20C3-39D7-5E3F-BA3375A5AADF}"/>
              </a:ext>
            </a:extLst>
          </p:cNvPr>
          <p:cNvSpPr txBox="1"/>
          <p:nvPr/>
        </p:nvSpPr>
        <p:spPr>
          <a:xfrm flipH="1">
            <a:off x="2391351" y="4448620"/>
            <a:ext cx="2713385" cy="1569660"/>
          </a:xfrm>
          <a:prstGeom prst="rect">
            <a:avLst/>
          </a:prstGeom>
          <a:noFill/>
        </p:spPr>
        <p:txBody>
          <a:bodyPr wrap="square" rtlCol="0">
            <a:spAutoFit/>
          </a:bodyPr>
          <a:lstStyle/>
          <a:p>
            <a:r>
              <a:rPr lang="en-GB" i="1" dirty="0">
                <a:solidFill>
                  <a:schemeClr val="bg1"/>
                </a:solidFill>
              </a:rPr>
              <a:t>Groucho Marx</a:t>
            </a:r>
          </a:p>
          <a:p>
            <a:endParaRPr lang="en-GB" dirty="0">
              <a:solidFill>
                <a:schemeClr val="bg1"/>
              </a:solidFill>
            </a:endParaRPr>
          </a:p>
          <a:p>
            <a:r>
              <a:rPr lang="en-GB" sz="2000" dirty="0">
                <a:solidFill>
                  <a:schemeClr val="bg1"/>
                </a:solidFill>
              </a:rPr>
              <a:t> ‘I wouldn’t want to join a club that would have me as a member.’</a:t>
            </a:r>
            <a:endParaRPr lang="de-DE" sz="2000" dirty="0"/>
          </a:p>
        </p:txBody>
      </p:sp>
      <p:pic>
        <p:nvPicPr>
          <p:cNvPr id="10" name="Picture 9">
            <a:extLst>
              <a:ext uri="{FF2B5EF4-FFF2-40B4-BE49-F238E27FC236}">
                <a16:creationId xmlns:a16="http://schemas.microsoft.com/office/drawing/2014/main" id="{00F5B2F5-40A5-5C14-A23D-036375F01564}"/>
              </a:ext>
            </a:extLst>
          </p:cNvPr>
          <p:cNvPicPr>
            <a:picLocks noChangeAspect="1"/>
          </p:cNvPicPr>
          <p:nvPr/>
        </p:nvPicPr>
        <p:blipFill>
          <a:blip r:embed="rId3"/>
          <a:stretch>
            <a:fillRect/>
          </a:stretch>
        </p:blipFill>
        <p:spPr>
          <a:xfrm>
            <a:off x="2253199" y="1214966"/>
            <a:ext cx="2401294" cy="3017844"/>
          </a:xfrm>
          <a:prstGeom prst="rect">
            <a:avLst/>
          </a:prstGeom>
        </p:spPr>
      </p:pic>
      <p:pic>
        <p:nvPicPr>
          <p:cNvPr id="11" name="Picture 10">
            <a:extLst>
              <a:ext uri="{FF2B5EF4-FFF2-40B4-BE49-F238E27FC236}">
                <a16:creationId xmlns:a16="http://schemas.microsoft.com/office/drawing/2014/main" id="{6F1C1C34-B6B1-E06A-110C-864027F917EC}"/>
              </a:ext>
            </a:extLst>
          </p:cNvPr>
          <p:cNvPicPr>
            <a:picLocks noChangeAspect="1"/>
          </p:cNvPicPr>
          <p:nvPr/>
        </p:nvPicPr>
        <p:blipFill>
          <a:blip r:embed="rId4"/>
          <a:stretch>
            <a:fillRect/>
          </a:stretch>
        </p:blipFill>
        <p:spPr>
          <a:xfrm>
            <a:off x="6221096" y="1243248"/>
            <a:ext cx="2366313" cy="2957892"/>
          </a:xfrm>
          <a:prstGeom prst="rect">
            <a:avLst/>
          </a:prstGeom>
        </p:spPr>
      </p:pic>
    </p:spTree>
    <p:extLst>
      <p:ext uri="{BB962C8B-B14F-4D97-AF65-F5344CB8AC3E}">
        <p14:creationId xmlns:p14="http://schemas.microsoft.com/office/powerpoint/2010/main" val="2820731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0" y="119553"/>
            <a:ext cx="12438043" cy="804372"/>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b="1" dirty="0"/>
              <a:t>Poland’s share of EU GDP has doubled since 2004 </a:t>
            </a:r>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490298" y="6090838"/>
            <a:ext cx="9306983"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Poland’s EU </a:t>
            </a:r>
            <a:r>
              <a:rPr lang="en-GB" sz="2800" b="1" dirty="0">
                <a:solidFill>
                  <a:prstClr val="white"/>
                </a:solidFill>
                <a:latin typeface="Red Hat Display" panose="02010503040201060303" pitchFamily="2" charset="0"/>
              </a:rPr>
              <a:t>GDP</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share: constant progression over 25 years </a:t>
            </a:r>
            <a:r>
              <a:rPr kumimoji="0" lang="en-GB" sz="28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annual . Source: </a:t>
            </a:r>
            <a:r>
              <a:rPr kumimoji="0" lang="en-GB"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Refinitv</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Eikon </a:t>
            </a:r>
            <a:r>
              <a:rPr kumimoji="0" lang="en-GB"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Eurostat, national sources, OMFIF analysis</a:t>
            </a:r>
            <a:r>
              <a:rPr lang="en-GB" sz="1200" dirty="0">
                <a:solidFill>
                  <a:prstClr val="white"/>
                </a:solidFill>
                <a:latin typeface="Red Hat Display" panose="02010503040201060303" pitchFamily="2" charset="0"/>
              </a:rPr>
              <a:t>. </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EU-28 GDP until 2019, EU-27 GDP + UK GDP from 2020. </a:t>
            </a:r>
            <a:endParaRPr lang="en-GB" sz="1200" dirty="0">
              <a:solidFill>
                <a:schemeClr val="bg1"/>
              </a:solidFill>
              <a:latin typeface="Red Hat Display" panose="02010503040201060303" pitchFamily="2" charset="0"/>
            </a:endParaRP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1807162" y="248852"/>
            <a:ext cx="8385322" cy="617592"/>
          </a:xfrm>
          <a:prstGeom prst="rect">
            <a:avLst/>
          </a:prstGeom>
        </p:spPr>
        <p:txBody>
          <a:bodyPr vert="horz" lIns="91440" tIns="45720" rIns="91440" bIns="45720" rtlCol="0">
            <a:normAutofit lnSpcReduction="10000"/>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dirty="0">
              <a:latin typeface="Red Hat Display" panose="02010503040201060303" pitchFamily="2" charset="0"/>
            </a:endParaRPr>
          </a:p>
        </p:txBody>
      </p:sp>
      <p:graphicFrame>
        <p:nvGraphicFramePr>
          <p:cNvPr id="3" name="Chart 2">
            <a:extLst>
              <a:ext uri="{FF2B5EF4-FFF2-40B4-BE49-F238E27FC236}">
                <a16:creationId xmlns:a16="http://schemas.microsoft.com/office/drawing/2014/main" id="{421CF6B1-BE55-B53A-4C8E-975AABF1211F}"/>
              </a:ext>
            </a:extLst>
          </p:cNvPr>
          <p:cNvGraphicFramePr>
            <a:graphicFrameLocks/>
          </p:cNvGraphicFramePr>
          <p:nvPr>
            <p:extLst>
              <p:ext uri="{D42A27DB-BD31-4B8C-83A1-F6EECF244321}">
                <p14:modId xmlns:p14="http://schemas.microsoft.com/office/powerpoint/2010/main" val="2748836486"/>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E9899FC6-DACF-253D-7458-2A4BA7E186C0}"/>
              </a:ext>
            </a:extLst>
          </p:cNvPr>
          <p:cNvSpPr txBox="1"/>
          <p:nvPr/>
        </p:nvSpPr>
        <p:spPr>
          <a:xfrm>
            <a:off x="4525977" y="1024046"/>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7" name="TextBox 6">
            <a:extLst>
              <a:ext uri="{FF2B5EF4-FFF2-40B4-BE49-F238E27FC236}">
                <a16:creationId xmlns:a16="http://schemas.microsoft.com/office/drawing/2014/main" id="{B90EAD19-59B5-C37C-1866-AFE3F69439A1}"/>
              </a:ext>
            </a:extLst>
          </p:cNvPr>
          <p:cNvSpPr txBox="1"/>
          <p:nvPr/>
        </p:nvSpPr>
        <p:spPr>
          <a:xfrm>
            <a:off x="7987955" y="1066629"/>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9" name="TextBox 8">
            <a:extLst>
              <a:ext uri="{FF2B5EF4-FFF2-40B4-BE49-F238E27FC236}">
                <a16:creationId xmlns:a16="http://schemas.microsoft.com/office/drawing/2014/main" id="{66BF3931-DC8C-58A3-C9CD-4B4325E62AE6}"/>
              </a:ext>
            </a:extLst>
          </p:cNvPr>
          <p:cNvSpPr txBox="1"/>
          <p:nvPr/>
        </p:nvSpPr>
        <p:spPr>
          <a:xfrm>
            <a:off x="9914282" y="1000962"/>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10" name="TextBox 9">
            <a:extLst>
              <a:ext uri="{FF2B5EF4-FFF2-40B4-BE49-F238E27FC236}">
                <a16:creationId xmlns:a16="http://schemas.microsoft.com/office/drawing/2014/main" id="{A63D4E5C-5FBA-2157-D25F-651F10A7D2C9}"/>
              </a:ext>
            </a:extLst>
          </p:cNvPr>
          <p:cNvSpPr txBox="1"/>
          <p:nvPr/>
        </p:nvSpPr>
        <p:spPr>
          <a:xfrm>
            <a:off x="2894103" y="1031607"/>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sp>
        <p:nvSpPr>
          <p:cNvPr id="11" name="TextBox 10">
            <a:extLst>
              <a:ext uri="{FF2B5EF4-FFF2-40B4-BE49-F238E27FC236}">
                <a16:creationId xmlns:a16="http://schemas.microsoft.com/office/drawing/2014/main" id="{97C2C499-8388-150C-8D00-6DDEDC40981C}"/>
              </a:ext>
            </a:extLst>
          </p:cNvPr>
          <p:cNvSpPr txBox="1"/>
          <p:nvPr/>
        </p:nvSpPr>
        <p:spPr>
          <a:xfrm>
            <a:off x="1206920" y="1024046"/>
            <a:ext cx="135262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cxnSp>
        <p:nvCxnSpPr>
          <p:cNvPr id="12" name="Straight Connector 11">
            <a:extLst>
              <a:ext uri="{FF2B5EF4-FFF2-40B4-BE49-F238E27FC236}">
                <a16:creationId xmlns:a16="http://schemas.microsoft.com/office/drawing/2014/main" id="{DD93EDBF-1174-DFF5-B1C6-30A3F2AA9AF9}"/>
              </a:ext>
            </a:extLst>
          </p:cNvPr>
          <p:cNvCxnSpPr>
            <a:cxnSpLocks/>
          </p:cNvCxnSpPr>
          <p:nvPr/>
        </p:nvCxnSpPr>
        <p:spPr>
          <a:xfrm>
            <a:off x="2701578" y="1066629"/>
            <a:ext cx="0" cy="4591221"/>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94E0618-1401-F234-E411-DC3985414F0A}"/>
              </a:ext>
            </a:extLst>
          </p:cNvPr>
          <p:cNvCxnSpPr>
            <a:cxnSpLocks/>
          </p:cNvCxnSpPr>
          <p:nvPr/>
        </p:nvCxnSpPr>
        <p:spPr>
          <a:xfrm>
            <a:off x="4370898" y="1031607"/>
            <a:ext cx="0" cy="462624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035E92-DCAE-EA5C-D4F3-12641814C27A}"/>
              </a:ext>
            </a:extLst>
          </p:cNvPr>
          <p:cNvCxnSpPr>
            <a:cxnSpLocks/>
          </p:cNvCxnSpPr>
          <p:nvPr/>
        </p:nvCxnSpPr>
        <p:spPr>
          <a:xfrm>
            <a:off x="9423593" y="1040650"/>
            <a:ext cx="0" cy="461720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2161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pic>
        <p:nvPicPr>
          <p:cNvPr id="8" name="Picture 7" descr="United Kingdom">
            <a:extLst>
              <a:ext uri="{FF2B5EF4-FFF2-40B4-BE49-F238E27FC236}">
                <a16:creationId xmlns:a16="http://schemas.microsoft.com/office/drawing/2014/main" id="{888FDB34-25D6-CF2F-471C-607FB3EB5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693869" y="3625084"/>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aphicFrame>
        <p:nvGraphicFramePr>
          <p:cNvPr id="10" name="Table 9">
            <a:extLst>
              <a:ext uri="{FF2B5EF4-FFF2-40B4-BE49-F238E27FC236}">
                <a16:creationId xmlns:a16="http://schemas.microsoft.com/office/drawing/2014/main" id="{190FDE44-E205-74F2-D0B1-7129B5AA7699}"/>
              </a:ext>
            </a:extLst>
          </p:cNvPr>
          <p:cNvGraphicFramePr>
            <a:graphicFrameLocks noGrp="1"/>
          </p:cNvGraphicFramePr>
          <p:nvPr>
            <p:extLst>
              <p:ext uri="{D42A27DB-BD31-4B8C-83A1-F6EECF244321}">
                <p14:modId xmlns:p14="http://schemas.microsoft.com/office/powerpoint/2010/main" val="3666029843"/>
              </p:ext>
            </p:extLst>
          </p:nvPr>
        </p:nvGraphicFramePr>
        <p:xfrm>
          <a:off x="794388" y="703735"/>
          <a:ext cx="10779764" cy="5384736"/>
        </p:xfrm>
        <a:graphic>
          <a:graphicData uri="http://schemas.openxmlformats.org/drawingml/2006/table">
            <a:tbl>
              <a:tblPr firstRow="1" firstCol="1" bandRow="1">
                <a:tableStyleId>{5C22544A-7EE6-4342-B048-85BDC9FD1C3A}</a:tableStyleId>
              </a:tblPr>
              <a:tblGrid>
                <a:gridCol w="3077114">
                  <a:extLst>
                    <a:ext uri="{9D8B030D-6E8A-4147-A177-3AD203B41FA5}">
                      <a16:colId xmlns:a16="http://schemas.microsoft.com/office/drawing/2014/main" val="1479680969"/>
                    </a:ext>
                  </a:extLst>
                </a:gridCol>
                <a:gridCol w="770265">
                  <a:extLst>
                    <a:ext uri="{9D8B030D-6E8A-4147-A177-3AD203B41FA5}">
                      <a16:colId xmlns:a16="http://schemas.microsoft.com/office/drawing/2014/main" val="632408992"/>
                    </a:ext>
                  </a:extLst>
                </a:gridCol>
                <a:gridCol w="770265">
                  <a:extLst>
                    <a:ext uri="{9D8B030D-6E8A-4147-A177-3AD203B41FA5}">
                      <a16:colId xmlns:a16="http://schemas.microsoft.com/office/drawing/2014/main" val="3448984851"/>
                    </a:ext>
                  </a:extLst>
                </a:gridCol>
                <a:gridCol w="770265">
                  <a:extLst>
                    <a:ext uri="{9D8B030D-6E8A-4147-A177-3AD203B41FA5}">
                      <a16:colId xmlns:a16="http://schemas.microsoft.com/office/drawing/2014/main" val="811563826"/>
                    </a:ext>
                  </a:extLst>
                </a:gridCol>
                <a:gridCol w="770265">
                  <a:extLst>
                    <a:ext uri="{9D8B030D-6E8A-4147-A177-3AD203B41FA5}">
                      <a16:colId xmlns:a16="http://schemas.microsoft.com/office/drawing/2014/main" val="1319972537"/>
                    </a:ext>
                  </a:extLst>
                </a:gridCol>
                <a:gridCol w="770265">
                  <a:extLst>
                    <a:ext uri="{9D8B030D-6E8A-4147-A177-3AD203B41FA5}">
                      <a16:colId xmlns:a16="http://schemas.microsoft.com/office/drawing/2014/main" val="3874381792"/>
                    </a:ext>
                  </a:extLst>
                </a:gridCol>
                <a:gridCol w="770265">
                  <a:extLst>
                    <a:ext uri="{9D8B030D-6E8A-4147-A177-3AD203B41FA5}">
                      <a16:colId xmlns:a16="http://schemas.microsoft.com/office/drawing/2014/main" val="3008614374"/>
                    </a:ext>
                  </a:extLst>
                </a:gridCol>
                <a:gridCol w="770265">
                  <a:extLst>
                    <a:ext uri="{9D8B030D-6E8A-4147-A177-3AD203B41FA5}">
                      <a16:colId xmlns:a16="http://schemas.microsoft.com/office/drawing/2014/main" val="4026023609"/>
                    </a:ext>
                  </a:extLst>
                </a:gridCol>
                <a:gridCol w="770265">
                  <a:extLst>
                    <a:ext uri="{9D8B030D-6E8A-4147-A177-3AD203B41FA5}">
                      <a16:colId xmlns:a16="http://schemas.microsoft.com/office/drawing/2014/main" val="2761367922"/>
                    </a:ext>
                  </a:extLst>
                </a:gridCol>
                <a:gridCol w="770265">
                  <a:extLst>
                    <a:ext uri="{9D8B030D-6E8A-4147-A177-3AD203B41FA5}">
                      <a16:colId xmlns:a16="http://schemas.microsoft.com/office/drawing/2014/main" val="2185862349"/>
                    </a:ext>
                  </a:extLst>
                </a:gridCol>
                <a:gridCol w="770265">
                  <a:extLst>
                    <a:ext uri="{9D8B030D-6E8A-4147-A177-3AD203B41FA5}">
                      <a16:colId xmlns:a16="http://schemas.microsoft.com/office/drawing/2014/main" val="3265802695"/>
                    </a:ext>
                  </a:extLst>
                </a:gridCol>
              </a:tblGrid>
              <a:tr h="598304">
                <a:tc gridSpan="11">
                  <a:txBody>
                    <a:bodyPr/>
                    <a:lstStyle/>
                    <a:p>
                      <a:pPr algn="ctr">
                        <a:lnSpc>
                          <a:spcPct val="107000"/>
                        </a:lnSpc>
                        <a:spcAft>
                          <a:spcPts val="80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POLAND</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911037377"/>
                  </a:ext>
                </a:extLst>
              </a:tr>
              <a:tr h="598304">
                <a:tc>
                  <a:txBody>
                    <a:bodyPr/>
                    <a:lstStyle/>
                    <a:p>
                      <a:pPr>
                        <a:lnSpc>
                          <a:spcPct val="107000"/>
                        </a:lnSpc>
                        <a:spcAft>
                          <a:spcPts val="800"/>
                        </a:spcAft>
                      </a:pPr>
                      <a:r>
                        <a:rPr lang="en-GB"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2014</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2015</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2016</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2017</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2018</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2019</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2020</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2021</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2022f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2023f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86793526"/>
                  </a:ext>
                </a:extLst>
              </a:tr>
              <a:tr h="598304">
                <a:tc>
                  <a:txBody>
                    <a:bodyPr/>
                    <a:lstStyle/>
                    <a:p>
                      <a:pPr>
                        <a:lnSpc>
                          <a:spcPct val="107000"/>
                        </a:lnSpc>
                        <a:spcAft>
                          <a:spcPts val="800"/>
                        </a:spcAft>
                      </a:pPr>
                      <a:r>
                        <a:rPr lang="en-GB" sz="1800" dirty="0">
                          <a:effectLst/>
                        </a:rPr>
                        <a:t>Real GDP (% change)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4.2</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5.4</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4.7</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-2.2</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5.9</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0.5</a:t>
                      </a:r>
                    </a:p>
                  </a:txBody>
                  <a:tcPr marL="68580" marR="68580" marT="0" marB="0" anchor="ctr">
                    <a:solidFill>
                      <a:schemeClr val="accent2"/>
                    </a:solidFill>
                  </a:tcPr>
                </a:tc>
                <a:extLst>
                  <a:ext uri="{0D108BD9-81ED-4DB2-BD59-A6C34878D82A}">
                    <a16:rowId xmlns:a16="http://schemas.microsoft.com/office/drawing/2014/main" val="3629597422"/>
                  </a:ext>
                </a:extLst>
              </a:tr>
              <a:tr h="598304">
                <a:tc>
                  <a:txBody>
                    <a:bodyPr/>
                    <a:lstStyle/>
                    <a:p>
                      <a:pPr>
                        <a:lnSpc>
                          <a:spcPct val="107000"/>
                        </a:lnSpc>
                        <a:spcAft>
                          <a:spcPts val="800"/>
                        </a:spcAft>
                      </a:pPr>
                      <a:r>
                        <a:rPr lang="en-GB" sz="1800" dirty="0">
                          <a:effectLst/>
                        </a:rPr>
                        <a:t>GDP/capita ($ ‘000)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14.3</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12.6</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12.4</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13.9</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15.5</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15.7</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15.8</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17.9</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19.0</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20.0</a:t>
                      </a:r>
                    </a:p>
                  </a:txBody>
                  <a:tcPr marL="68580" marR="68580" marT="0" marB="0" anchor="ctr"/>
                </a:tc>
                <a:extLst>
                  <a:ext uri="{0D108BD9-81ED-4DB2-BD59-A6C34878D82A}">
                    <a16:rowId xmlns:a16="http://schemas.microsoft.com/office/drawing/2014/main" val="1142451454"/>
                  </a:ext>
                </a:extLst>
              </a:tr>
              <a:tr h="598304">
                <a:tc>
                  <a:txBody>
                    <a:bodyPr/>
                    <a:lstStyle/>
                    <a:p>
                      <a:pPr>
                        <a:lnSpc>
                          <a:spcPct val="107000"/>
                        </a:lnSpc>
                        <a:spcAft>
                          <a:spcPts val="800"/>
                        </a:spcAft>
                      </a:pPr>
                      <a:r>
                        <a:rPr lang="en-GB" sz="1800">
                          <a:effectLst/>
                        </a:rPr>
                        <a:t>Consumer price inflation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-0.9</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-0.7</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2.0</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1.8</a:t>
                      </a:r>
                    </a:p>
                  </a:txBody>
                  <a:tcPr marL="68580" marR="68580" marT="0" marB="0" anchor="ctr">
                    <a:solidFill>
                      <a:schemeClr val="accent2"/>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2.2</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5.1</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13.8</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14.3</a:t>
                      </a:r>
                    </a:p>
                  </a:txBody>
                  <a:tcPr marL="68580" marR="68580" marT="0" marB="0" anchor="ctr">
                    <a:solidFill>
                      <a:srgbClr val="FF0000"/>
                    </a:solidFill>
                  </a:tcPr>
                </a:tc>
                <a:extLst>
                  <a:ext uri="{0D108BD9-81ED-4DB2-BD59-A6C34878D82A}">
                    <a16:rowId xmlns:a16="http://schemas.microsoft.com/office/drawing/2014/main" val="1452775622"/>
                  </a:ext>
                </a:extLst>
              </a:tr>
              <a:tr h="598304">
                <a:tc>
                  <a:txBody>
                    <a:bodyPr/>
                    <a:lstStyle/>
                    <a:p>
                      <a:pPr>
                        <a:lnSpc>
                          <a:spcPct val="107000"/>
                        </a:lnSpc>
                        <a:spcAft>
                          <a:spcPts val="800"/>
                        </a:spcAft>
                      </a:pPr>
                      <a:r>
                        <a:rPr lang="en-GB" sz="1800">
                          <a:effectLst/>
                        </a:rPr>
                        <a:t>Unemployment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9.2</a:t>
                      </a:r>
                    </a:p>
                  </a:txBody>
                  <a:tcPr marL="68580" marR="68580" marT="0" marB="0" anchor="ctr">
                    <a:solidFill>
                      <a:srgbClr val="00B050"/>
                    </a:solidFill>
                  </a:tcP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6.3</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5.0</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3.9</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3.2</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3.2</a:t>
                      </a:r>
                    </a:p>
                  </a:txBody>
                  <a:tcPr marL="68580" marR="68580" marT="0" marB="0" anchor="ctr">
                    <a:solidFill>
                      <a:srgbClr val="00B050"/>
                    </a:solidFill>
                  </a:tcPr>
                </a:tc>
                <a:extLst>
                  <a:ext uri="{0D108BD9-81ED-4DB2-BD59-A6C34878D82A}">
                    <a16:rowId xmlns:a16="http://schemas.microsoft.com/office/drawing/2014/main" val="2509693785"/>
                  </a:ext>
                </a:extLst>
              </a:tr>
              <a:tr h="598304">
                <a:tc>
                  <a:txBody>
                    <a:bodyPr/>
                    <a:lstStyle/>
                    <a:p>
                      <a:pPr>
                        <a:lnSpc>
                          <a:spcPct val="107000"/>
                        </a:lnSpc>
                        <a:spcAft>
                          <a:spcPts val="800"/>
                        </a:spcAft>
                      </a:pPr>
                      <a:r>
                        <a:rPr lang="en-GB" sz="1800" dirty="0">
                          <a:effectLst/>
                        </a:rPr>
                        <a:t>General government budget balance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-3.7</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-2.6</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-2.4</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-0.2</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-0.7</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-6.9</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-1.9</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-3.1</a:t>
                      </a:r>
                    </a:p>
                  </a:txBody>
                  <a:tcPr marL="68580" marR="68580" marT="0" marB="0" anchor="ctr">
                    <a:solidFill>
                      <a:srgbClr val="00B050"/>
                    </a:solidFill>
                  </a:tcPr>
                </a:tc>
                <a:extLst>
                  <a:ext uri="{0D108BD9-81ED-4DB2-BD59-A6C34878D82A}">
                    <a16:rowId xmlns:a16="http://schemas.microsoft.com/office/drawing/2014/main" val="2048166966"/>
                  </a:ext>
                </a:extLst>
              </a:tr>
              <a:tr h="598304">
                <a:tc>
                  <a:txBody>
                    <a:bodyPr/>
                    <a:lstStyle/>
                    <a:p>
                      <a:pPr>
                        <a:lnSpc>
                          <a:spcPct val="107000"/>
                        </a:lnSpc>
                        <a:spcAft>
                          <a:spcPts val="800"/>
                        </a:spcAft>
                      </a:pPr>
                      <a:r>
                        <a:rPr lang="en-GB" sz="1800" dirty="0">
                          <a:effectLst/>
                        </a:rPr>
                        <a:t>General government gross debt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51.1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51.3</a:t>
                      </a:r>
                    </a:p>
                  </a:txBody>
                  <a:tcPr marL="68580" marR="68580" marT="0" marB="0" anchor="ctr">
                    <a:solidFill>
                      <a:srgbClr val="00B050"/>
                    </a:solidFill>
                  </a:tcP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54.2</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50.6</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48.8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45.6</a:t>
                      </a:r>
                    </a:p>
                  </a:txBody>
                  <a:tcPr marL="68580" marR="68580" marT="0" marB="0" anchor="ctr">
                    <a:solidFill>
                      <a:srgbClr val="00B050"/>
                    </a:solidFill>
                  </a:tcP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57.1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53.8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48.7</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45.1</a:t>
                      </a:r>
                    </a:p>
                  </a:txBody>
                  <a:tcPr marL="68580" marR="68580" marT="0" marB="0" anchor="ctr">
                    <a:solidFill>
                      <a:srgbClr val="00B050"/>
                    </a:solidFill>
                  </a:tcPr>
                </a:tc>
                <a:extLst>
                  <a:ext uri="{0D108BD9-81ED-4DB2-BD59-A6C34878D82A}">
                    <a16:rowId xmlns:a16="http://schemas.microsoft.com/office/drawing/2014/main" val="1839955223"/>
                  </a:ext>
                </a:extLst>
              </a:tr>
              <a:tr h="598304">
                <a:tc>
                  <a:txBody>
                    <a:bodyPr/>
                    <a:lstStyle/>
                    <a:p>
                      <a:pPr>
                        <a:lnSpc>
                          <a:spcPct val="107000"/>
                        </a:lnSpc>
                        <a:spcAft>
                          <a:spcPts val="800"/>
                        </a:spcAft>
                      </a:pPr>
                      <a:r>
                        <a:rPr lang="en-GB" sz="1800" dirty="0">
                          <a:effectLst/>
                        </a:rPr>
                        <a:t>Current account balance </a:t>
                      </a:r>
                      <a:br>
                        <a:rPr lang="en-GB" sz="1800" dirty="0">
                          <a:effectLst/>
                        </a:rPr>
                      </a:br>
                      <a:r>
                        <a:rPr lang="en-GB" sz="1800" dirty="0">
                          <a:effectLst/>
                        </a:rPr>
                        <a:t>(%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-2.6</a:t>
                      </a:r>
                    </a:p>
                  </a:txBody>
                  <a:tcPr marL="68580" marR="68580" marT="0" marB="0" anchor="ctr">
                    <a:solidFill>
                      <a:srgbClr val="FF0000"/>
                    </a:solidFill>
                  </a:tcP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-0.9</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-0.8</a:t>
                      </a:r>
                    </a:p>
                  </a:txBody>
                  <a:tcPr marL="68580" marR="68580" marT="0" marB="0" anchor="ctr">
                    <a:solidFill>
                      <a:srgbClr val="FF0000"/>
                    </a:solidFill>
                  </a:tcP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-0.4</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0.5</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2.9</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-0.7</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-4.0</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nchor="ctr">
                    <a:solidFill>
                      <a:srgbClr val="FF0000"/>
                    </a:solidFill>
                  </a:tcPr>
                </a:tc>
                <a:extLst>
                  <a:ext uri="{0D108BD9-81ED-4DB2-BD59-A6C34878D82A}">
                    <a16:rowId xmlns:a16="http://schemas.microsoft.com/office/drawing/2014/main" val="2798221769"/>
                  </a:ext>
                </a:extLst>
              </a:tr>
            </a:tbl>
          </a:graphicData>
        </a:graphic>
      </p:graphicFrame>
      <p:sp>
        <p:nvSpPr>
          <p:cNvPr id="9" name="TextBox 8">
            <a:extLst>
              <a:ext uri="{FF2B5EF4-FFF2-40B4-BE49-F238E27FC236}">
                <a16:creationId xmlns:a16="http://schemas.microsoft.com/office/drawing/2014/main" id="{8476947C-F57D-9D98-98D5-EDDA450F35AD}"/>
              </a:ext>
            </a:extLst>
          </p:cNvPr>
          <p:cNvSpPr txBox="1"/>
          <p:nvPr/>
        </p:nvSpPr>
        <p:spPr>
          <a:xfrm>
            <a:off x="1342007" y="6207467"/>
            <a:ext cx="922111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Source: IMF October 2022 WEO.   Red / green: under- /outperformance cf. euro area; amber: equal scores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No comparisons for GDP/capita  due to difficulties of aligning data with exchange rates and PPP calculations</a:t>
            </a:r>
          </a:p>
        </p:txBody>
      </p:sp>
      <p:pic>
        <p:nvPicPr>
          <p:cNvPr id="3" name="Picture 4" descr="Flag of Poland - Wikipedia">
            <a:extLst>
              <a:ext uri="{FF2B5EF4-FFF2-40B4-BE49-F238E27FC236}">
                <a16:creationId xmlns:a16="http://schemas.microsoft.com/office/drawing/2014/main" id="{00AF929C-C1D7-08DC-113C-0A63E6812C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02" y="769529"/>
            <a:ext cx="664440" cy="4141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08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0" y="119553"/>
            <a:ext cx="11766014" cy="852970"/>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400" b="1" dirty="0"/>
              <a:t>   Polish non-EMU status in national &amp; EU interest</a:t>
            </a:r>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 Placeholder 2">
            <a:extLst>
              <a:ext uri="{FF2B5EF4-FFF2-40B4-BE49-F238E27FC236}">
                <a16:creationId xmlns:a16="http://schemas.microsoft.com/office/drawing/2014/main" id="{D8A0FB9A-DDCA-E7B5-93F6-8EBD8E077417}"/>
              </a:ext>
            </a:extLst>
          </p:cNvPr>
          <p:cNvSpPr txBox="1">
            <a:spLocks/>
          </p:cNvSpPr>
          <p:nvPr/>
        </p:nvSpPr>
        <p:spPr>
          <a:xfrm>
            <a:off x="609599" y="1059271"/>
            <a:ext cx="10944225" cy="5029200"/>
          </a:xfrm>
          <a:prstGeom prst="rect">
            <a:avLst/>
          </a:prstGeom>
        </p:spPr>
        <p:txBody>
          <a:bodyPr vert="horz" lIns="91440" tIns="45720" rIns="91440" bIns="45720" rtlCol="0">
            <a:normAutofit fontScale="92500" lnSpcReduction="10000"/>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lvl="0" indent="-685800" rtl="0">
              <a:buFont typeface="Arial" panose="020B0604020202020204" pitchFamily="34" charset="0"/>
              <a:buChar char="•"/>
            </a:pPr>
            <a:r>
              <a:rPr lang="en-US" sz="3200" b="0" dirty="0">
                <a:latin typeface="Red Hat Display" panose="02010503040201060303" pitchFamily="2" charset="0"/>
              </a:rPr>
              <a:t>Poland’s GDP progress would have been impossible in EMU</a:t>
            </a:r>
          </a:p>
          <a:p>
            <a:pPr marL="685800" lvl="0" indent="-685800" rtl="0">
              <a:buFont typeface="Arial" panose="020B0604020202020204" pitchFamily="34" charset="0"/>
              <a:buChar char="•"/>
            </a:pPr>
            <a:r>
              <a:rPr lang="en-GB" sz="3200" b="0" dirty="0">
                <a:latin typeface="Red Hat Display" panose="02010503040201060303" pitchFamily="2" charset="0"/>
              </a:rPr>
              <a:t>Russia-Ukraine conflict confronts Poland with gravest test</a:t>
            </a:r>
          </a:p>
          <a:p>
            <a:pPr marL="685800" lvl="0" indent="-685800" rtl="0">
              <a:buFont typeface="Arial" panose="020B0604020202020204" pitchFamily="34" charset="0"/>
              <a:buChar char="•"/>
            </a:pPr>
            <a:r>
              <a:rPr lang="en-GB" sz="3200" b="0" dirty="0">
                <a:latin typeface="Red Hat Display" panose="02010503040201060303" pitchFamily="2" charset="0"/>
              </a:rPr>
              <a:t>CEE must live with geopolitical risk premium which may worsen</a:t>
            </a:r>
          </a:p>
          <a:p>
            <a:pPr marL="685800" lvl="0" indent="-685800" rtl="0">
              <a:buFont typeface="Arial" panose="020B0604020202020204" pitchFamily="34" charset="0"/>
              <a:buChar char="•"/>
            </a:pPr>
            <a:r>
              <a:rPr lang="en-GB" sz="3200" b="0" dirty="0">
                <a:latin typeface="Red Hat Display" panose="02010503040201060303" pitchFamily="2" charset="0"/>
              </a:rPr>
              <a:t>Currency flexibility &amp; policy autonomy in stability framework</a:t>
            </a:r>
          </a:p>
          <a:p>
            <a:pPr marL="685800" lvl="0" indent="-685800" rtl="0">
              <a:buFont typeface="Arial" panose="020B0604020202020204" pitchFamily="34" charset="0"/>
              <a:buChar char="•"/>
            </a:pPr>
            <a:r>
              <a:rPr lang="en-US" sz="3200" b="0" dirty="0">
                <a:latin typeface="Red Hat Display" panose="02010503040201060303" pitchFamily="2" charset="0"/>
              </a:rPr>
              <a:t>Improved budgetary performance relative to euro area</a:t>
            </a:r>
          </a:p>
          <a:p>
            <a:pPr marL="685800" lvl="0" indent="-685800" rtl="0">
              <a:buFont typeface="Arial" panose="020B0604020202020204" pitchFamily="34" charset="0"/>
              <a:buChar char="•"/>
            </a:pPr>
            <a:r>
              <a:rPr lang="en-US" sz="3200" b="0" dirty="0">
                <a:latin typeface="Red Hat Display" panose="02010503040201060303" pitchFamily="2" charset="0"/>
              </a:rPr>
              <a:t>BUT far more needs to be done to curb fiscal spending  </a:t>
            </a:r>
          </a:p>
          <a:p>
            <a:pPr marL="685800" lvl="0" indent="-685800" rtl="0">
              <a:buFont typeface="Arial" panose="020B0604020202020204" pitchFamily="34" charset="0"/>
              <a:buChar char="•"/>
            </a:pPr>
            <a:r>
              <a:rPr lang="en-US" sz="3200" b="0" dirty="0">
                <a:latin typeface="Red Hat Display" panose="02010503040201060303" pitchFamily="2" charset="0"/>
              </a:rPr>
              <a:t>Inflation / current account has badly deteriorated –  biggest task </a:t>
            </a:r>
          </a:p>
          <a:p>
            <a:pPr marL="685800" lvl="0" indent="-685800" rtl="0">
              <a:buFont typeface="Arial" panose="020B0604020202020204" pitchFamily="34" charset="0"/>
              <a:buChar char="•"/>
            </a:pPr>
            <a:r>
              <a:rPr lang="en-US" sz="3200" b="0" dirty="0">
                <a:latin typeface="Red Hat Display" panose="02010503040201060303" pitchFamily="2" charset="0"/>
              </a:rPr>
              <a:t>Catch-up in living standards requires current account deficits</a:t>
            </a:r>
          </a:p>
          <a:p>
            <a:pPr marL="685800" lvl="0" indent="-685800" rtl="0">
              <a:buFont typeface="Arial" panose="020B0604020202020204" pitchFamily="34" charset="0"/>
              <a:buChar char="•"/>
            </a:pPr>
            <a:r>
              <a:rPr lang="en-US" sz="3200" b="0" dirty="0">
                <a:latin typeface="Red Hat Display" panose="02010503040201060303" pitchFamily="2" charset="0"/>
              </a:rPr>
              <a:t>Attract investment, maintain high currency reserves</a:t>
            </a:r>
          </a:p>
          <a:p>
            <a:pPr marL="685800" lvl="0" indent="-685800" rtl="0">
              <a:buFont typeface="Arial" panose="020B0604020202020204" pitchFamily="34" charset="0"/>
              <a:buChar char="•"/>
            </a:pPr>
            <a:r>
              <a:rPr lang="en-US" sz="3200" b="0" dirty="0">
                <a:latin typeface="Red Hat Display" panose="02010503040201060303" pitchFamily="2" charset="0"/>
              </a:rPr>
              <a:t>Economic priority:   overcome funding impasse with EU </a:t>
            </a:r>
          </a:p>
        </p:txBody>
      </p:sp>
    </p:spTree>
    <p:extLst>
      <p:ext uri="{BB962C8B-B14F-4D97-AF65-F5344CB8AC3E}">
        <p14:creationId xmlns:p14="http://schemas.microsoft.com/office/powerpoint/2010/main" val="4293412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411296" y="233238"/>
            <a:ext cx="8539784"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b="1" dirty="0"/>
              <a:t>Series of interlinked conundrums </a:t>
            </a:r>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 Placeholder 2">
            <a:extLst>
              <a:ext uri="{FF2B5EF4-FFF2-40B4-BE49-F238E27FC236}">
                <a16:creationId xmlns:a16="http://schemas.microsoft.com/office/drawing/2014/main" id="{D8A0FB9A-DDCA-E7B5-93F6-8EBD8E077417}"/>
              </a:ext>
            </a:extLst>
          </p:cNvPr>
          <p:cNvSpPr txBox="1">
            <a:spLocks/>
          </p:cNvSpPr>
          <p:nvPr/>
        </p:nvSpPr>
        <p:spPr>
          <a:xfrm>
            <a:off x="609599" y="1059271"/>
            <a:ext cx="10944225" cy="5029200"/>
          </a:xfrm>
          <a:prstGeom prst="rect">
            <a:avLst/>
          </a:prstGeom>
        </p:spPr>
        <p:txBody>
          <a:bodyPr vert="horz" lIns="91440" tIns="45720" rIns="91440" bIns="45720" rtlCol="0">
            <a:normAutofit fontScale="92500" lnSpcReduction="10000"/>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lvl="0" indent="-685800" rtl="0">
              <a:buFont typeface="Arial" panose="020B0604020202020204" pitchFamily="34" charset="0"/>
              <a:buChar char="•"/>
            </a:pPr>
            <a:r>
              <a:rPr lang="en-US" sz="3200" b="0" dirty="0">
                <a:latin typeface="Red Hat Display" panose="02010503040201060303" pitchFamily="2" charset="0"/>
              </a:rPr>
              <a:t>Legal obligation eventually to join euro </a:t>
            </a:r>
          </a:p>
          <a:p>
            <a:pPr marL="685800" lvl="0" indent="-685800" rtl="0">
              <a:buFont typeface="Arial" panose="020B0604020202020204" pitchFamily="34" charset="0"/>
              <a:buChar char="•"/>
            </a:pPr>
            <a:r>
              <a:rPr lang="en-GB" sz="3200" b="0" dirty="0">
                <a:latin typeface="Red Hat Display" panose="02010503040201060303" pitchFamily="2" charset="0"/>
              </a:rPr>
              <a:t>Two-thirds Sejm majority needed to change constitution</a:t>
            </a:r>
          </a:p>
          <a:p>
            <a:pPr marL="685800" lvl="0" indent="-685800" rtl="0">
              <a:buFont typeface="Arial" panose="020B0604020202020204" pitchFamily="34" charset="0"/>
              <a:buChar char="•"/>
            </a:pPr>
            <a:r>
              <a:rPr lang="en-GB" sz="3200" b="0" dirty="0">
                <a:latin typeface="Red Hat Display" panose="02010503040201060303" pitchFamily="2" charset="0"/>
              </a:rPr>
              <a:t>EMU did/can not resolve ‘birth defect’: lack of political union</a:t>
            </a:r>
          </a:p>
          <a:p>
            <a:pPr marL="685800" lvl="0" indent="-685800" rtl="0">
              <a:buFont typeface="Arial" panose="020B0604020202020204" pitchFamily="34" charset="0"/>
              <a:buChar char="•"/>
            </a:pPr>
            <a:r>
              <a:rPr lang="en-US" sz="3200" b="0" dirty="0">
                <a:latin typeface="Red Hat Display" panose="02010503040201060303" pitchFamily="2" charset="0"/>
              </a:rPr>
              <a:t>Strategic Framework, National Euro Changeover Plan - 2010</a:t>
            </a:r>
          </a:p>
          <a:p>
            <a:pPr marL="685800" lvl="0" indent="-685800" rtl="0">
              <a:buFont typeface="Arial" panose="020B0604020202020204" pitchFamily="34" charset="0"/>
              <a:buChar char="•"/>
            </a:pPr>
            <a:r>
              <a:rPr lang="en-US" sz="3200" b="0" dirty="0">
                <a:latin typeface="Red Hat Display" panose="02010503040201060303" pitchFamily="2" charset="0"/>
              </a:rPr>
              <a:t>National Euro Changeover Plan - 2011 </a:t>
            </a:r>
          </a:p>
          <a:p>
            <a:pPr marL="685800" lvl="0" indent="-685800" rtl="0">
              <a:buFont typeface="Arial" panose="020B0604020202020204" pitchFamily="34" charset="0"/>
              <a:buChar char="•"/>
            </a:pPr>
            <a:r>
              <a:rPr lang="en-GB" sz="3200" b="0" dirty="0">
                <a:latin typeface="Red Hat Display" panose="02010503040201060303" pitchFamily="2" charset="0"/>
              </a:rPr>
              <a:t>Poland failing to meet most Maastricht criteria (inflation, ERM-II, interest rates, legislation), conforming on budget</a:t>
            </a:r>
          </a:p>
          <a:p>
            <a:pPr marL="685800" lvl="0" indent="-685800" rtl="0">
              <a:buFont typeface="Arial" panose="020B0604020202020204" pitchFamily="34" charset="0"/>
              <a:buChar char="•"/>
            </a:pPr>
            <a:r>
              <a:rPr lang="en-GB" sz="3200" b="0" dirty="0">
                <a:latin typeface="Red Hat Display" panose="02010503040201060303" pitchFamily="2" charset="0"/>
              </a:rPr>
              <a:t>Public opinion ambivalent, slight recent rise in euro popularity</a:t>
            </a:r>
          </a:p>
          <a:p>
            <a:pPr marL="685800" lvl="0" indent="-685800" rtl="0">
              <a:buFont typeface="Arial" panose="020B0604020202020204" pitchFamily="34" charset="0"/>
              <a:buChar char="•"/>
            </a:pPr>
            <a:r>
              <a:rPr lang="en-GB" sz="3200" b="0" dirty="0">
                <a:latin typeface="Red Hat Display" panose="02010503040201060303" pitchFamily="2" charset="0"/>
              </a:rPr>
              <a:t>Key external influences (fin. crisis, Greece, Russia-Ukraine) </a:t>
            </a:r>
          </a:p>
          <a:p>
            <a:pPr marL="685800" lvl="0" indent="-685800" rtl="0">
              <a:buFont typeface="Arial" panose="020B0604020202020204" pitchFamily="34" charset="0"/>
              <a:buChar char="•"/>
            </a:pPr>
            <a:r>
              <a:rPr lang="en-GB" sz="3200" b="0" dirty="0">
                <a:latin typeface="Red Hat Display" panose="02010503040201060303" pitchFamily="2" charset="0"/>
              </a:rPr>
              <a:t>EMU as Polish anchor? - Bedevilled by problems: no priority </a:t>
            </a:r>
          </a:p>
        </p:txBody>
      </p:sp>
    </p:spTree>
    <p:extLst>
      <p:ext uri="{BB962C8B-B14F-4D97-AF65-F5344CB8AC3E}">
        <p14:creationId xmlns:p14="http://schemas.microsoft.com/office/powerpoint/2010/main" val="2745742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10" name="TextBox 9">
            <a:extLst>
              <a:ext uri="{FF2B5EF4-FFF2-40B4-BE49-F238E27FC236}">
                <a16:creationId xmlns:a16="http://schemas.microsoft.com/office/drawing/2014/main" id="{8AA912CE-B2D1-31C0-713F-4414EF1F93AA}"/>
              </a:ext>
            </a:extLst>
          </p:cNvPr>
          <p:cNvSpPr txBox="1"/>
          <p:nvPr/>
        </p:nvSpPr>
        <p:spPr>
          <a:xfrm>
            <a:off x="1672361" y="416094"/>
            <a:ext cx="9641875" cy="769441"/>
          </a:xfrm>
          <a:prstGeom prst="rect">
            <a:avLst/>
          </a:prstGeom>
          <a:noFill/>
        </p:spPr>
        <p:txBody>
          <a:bodyPr wrap="square" rtlCol="0">
            <a:spAutoFit/>
          </a:bodyPr>
          <a:lstStyle/>
          <a:p>
            <a:pPr marL="0" marR="0" lvl="0" indent="0" algn="ctr" defTabSz="534579"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rPr>
              <a:t>Challenge No 1: </a:t>
            </a:r>
            <a:r>
              <a:rPr lang="en-US" sz="4400" b="1" dirty="0">
                <a:solidFill>
                  <a:schemeClr val="bg1"/>
                </a:solidFill>
                <a:latin typeface="Calibri" panose="020F0502020204030204"/>
              </a:rPr>
              <a:t>Devising a framework</a:t>
            </a:r>
            <a:endPar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A852807-BA80-C5F0-4D4B-5B0EA772ECCA}"/>
              </a:ext>
            </a:extLst>
          </p:cNvPr>
          <p:cNvSpPr txBox="1"/>
          <p:nvPr/>
        </p:nvSpPr>
        <p:spPr>
          <a:xfrm>
            <a:off x="767615" y="4284266"/>
            <a:ext cx="3114809"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bg1"/>
                </a:solidFill>
                <a:latin typeface="Calibri" panose="020F0502020204030204"/>
              </a:rPr>
              <a:t>‘Poland should join euro between 2007 and 2009.’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bg1"/>
                </a:solidFill>
                <a:latin typeface="Calibri" panose="020F0502020204030204"/>
              </a:rPr>
              <a:t>- 2003</a:t>
            </a:r>
          </a:p>
        </p:txBody>
      </p:sp>
      <p:sp>
        <p:nvSpPr>
          <p:cNvPr id="7" name="TextBox 6">
            <a:extLst>
              <a:ext uri="{FF2B5EF4-FFF2-40B4-BE49-F238E27FC236}">
                <a16:creationId xmlns:a16="http://schemas.microsoft.com/office/drawing/2014/main" id="{20FEC3E2-433B-587A-7710-103CE97709BE}"/>
              </a:ext>
            </a:extLst>
          </p:cNvPr>
          <p:cNvSpPr txBox="1"/>
          <p:nvPr/>
        </p:nvSpPr>
        <p:spPr>
          <a:xfrm>
            <a:off x="4576675" y="4284266"/>
            <a:ext cx="2643048" cy="923330"/>
          </a:xfrm>
          <a:prstGeom prst="rect">
            <a:avLst/>
          </a:prstGeom>
          <a:noFill/>
        </p:spPr>
        <p:txBody>
          <a:bodyPr wrap="square">
            <a:spAutoFit/>
          </a:bodyPr>
          <a:lstStyle/>
          <a:p>
            <a:pPr marL="0" marR="0" lvl="0" indent="0" algn="l" defTabSz="534579"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schemeClr val="bg1"/>
                </a:solidFill>
                <a:effectLst/>
                <a:uLnTx/>
                <a:uFillTx/>
                <a:latin typeface="Arial" panose="020B0604020202020204"/>
                <a:ea typeface="+mn-ea"/>
                <a:cs typeface="+mn-cs"/>
              </a:rPr>
              <a:t>‘</a:t>
            </a:r>
            <a:r>
              <a:rPr kumimoji="0" lang="en-GB" b="0" i="0" u="none" strike="noStrike" kern="1200" cap="none" spc="0" normalizeH="0" baseline="0" noProof="0" dirty="0">
                <a:ln>
                  <a:noFill/>
                </a:ln>
                <a:solidFill>
                  <a:schemeClr val="bg1"/>
                </a:solidFill>
                <a:effectLst/>
                <a:uLnTx/>
                <a:uFillTx/>
                <a:latin typeface="Calibri "/>
              </a:rPr>
              <a:t>We need a </a:t>
            </a:r>
            <a:r>
              <a:rPr kumimoji="0" lang="en-GB" b="0" i="0" u="none" strike="noStrike" kern="1200" cap="none" spc="0" normalizeH="0" baseline="0" noProof="0" dirty="0">
                <a:ln>
                  <a:noFill/>
                </a:ln>
                <a:solidFill>
                  <a:schemeClr val="bg1"/>
                </a:solidFill>
                <a:effectLst/>
                <a:uLnTx/>
                <a:uFillTx/>
                <a:latin typeface="Calibri" panose="020F0502020204030204"/>
              </a:rPr>
              <a:t>re</a:t>
            </a:r>
            <a:r>
              <a:rPr lang="en-GB" dirty="0" err="1">
                <a:solidFill>
                  <a:schemeClr val="bg1"/>
                </a:solidFill>
                <a:latin typeface="Calibri" panose="020F0502020204030204"/>
              </a:rPr>
              <a:t>ferendum</a:t>
            </a:r>
            <a:r>
              <a:rPr lang="en-GB" dirty="0">
                <a:solidFill>
                  <a:schemeClr val="bg1"/>
                </a:solidFill>
                <a:latin typeface="Calibri" panose="020F0502020204030204"/>
              </a:rPr>
              <a:t> for Poland to join euro. </a:t>
            </a: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t>’ </a:t>
            </a:r>
            <a:b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b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t>– </a:t>
            </a:r>
            <a:r>
              <a:rPr lang="en-GB" dirty="0">
                <a:solidFill>
                  <a:schemeClr val="bg1"/>
                </a:solidFill>
                <a:latin typeface="Calibri" panose="020F0502020204030204"/>
              </a:rPr>
              <a:t>2008</a:t>
            </a: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t> </a:t>
            </a:r>
          </a:p>
        </p:txBody>
      </p:sp>
      <p:sp>
        <p:nvSpPr>
          <p:cNvPr id="8" name="TextBox 7">
            <a:extLst>
              <a:ext uri="{FF2B5EF4-FFF2-40B4-BE49-F238E27FC236}">
                <a16:creationId xmlns:a16="http://schemas.microsoft.com/office/drawing/2014/main" id="{10D0481D-141C-E196-D63D-10E213474152}"/>
              </a:ext>
            </a:extLst>
          </p:cNvPr>
          <p:cNvSpPr txBox="1"/>
          <p:nvPr/>
        </p:nvSpPr>
        <p:spPr>
          <a:xfrm>
            <a:off x="8460953" y="3517131"/>
            <a:ext cx="270593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chemeClr val="bg1"/>
                </a:solidFill>
                <a:effectLst/>
                <a:uLnTx/>
                <a:uFillTx/>
                <a:ea typeface="+mn-ea"/>
                <a:cs typeface="+mn-cs"/>
              </a:rPr>
              <a:t>Adam </a:t>
            </a:r>
            <a:r>
              <a:rPr kumimoji="0" lang="en-GB" sz="1800" b="1" i="1" u="none" strike="noStrike" kern="1200" cap="none" spc="0" normalizeH="0" baseline="0" noProof="0" dirty="0" err="1">
                <a:ln>
                  <a:noFill/>
                </a:ln>
                <a:solidFill>
                  <a:schemeClr val="bg1"/>
                </a:solidFill>
                <a:effectLst/>
                <a:uLnTx/>
                <a:uFillTx/>
                <a:ea typeface="+mn-ea"/>
                <a:cs typeface="+mn-cs"/>
              </a:rPr>
              <a:t>Glapi</a:t>
            </a:r>
            <a:r>
              <a:rPr lang="de-DE" b="1" i="1" dirty="0">
                <a:solidFill>
                  <a:schemeClr val="accent3">
                    <a:lumMod val="20000"/>
                    <a:lumOff val="80000"/>
                  </a:schemeClr>
                </a:solidFill>
                <a:effectLst/>
              </a:rPr>
              <a:t>ń</a:t>
            </a:r>
            <a:r>
              <a:rPr kumimoji="0" lang="en-GB" sz="1800" b="1" i="1" u="none" strike="noStrike" kern="1200" cap="none" spc="0" normalizeH="0" baseline="0" noProof="0" dirty="0">
                <a:ln>
                  <a:noFill/>
                </a:ln>
                <a:solidFill>
                  <a:schemeClr val="bg1"/>
                </a:solidFill>
                <a:effectLst/>
                <a:uLnTx/>
                <a:uFillTx/>
                <a:ea typeface="+mn-ea"/>
                <a:cs typeface="+mn-cs"/>
              </a:rPr>
              <a:t>ski,  NBP </a:t>
            </a:r>
            <a:r>
              <a:rPr lang="en-GB" i="1" dirty="0">
                <a:solidFill>
                  <a:schemeClr val="bg1"/>
                </a:solidFill>
              </a:rPr>
              <a:t>P</a:t>
            </a:r>
            <a:r>
              <a:rPr kumimoji="0" lang="en-GB" sz="1800" i="1" u="none" strike="noStrike" kern="1200" cap="none" spc="0" normalizeH="0" baseline="0" noProof="0" dirty="0">
                <a:ln>
                  <a:noFill/>
                </a:ln>
                <a:solidFill>
                  <a:schemeClr val="bg1"/>
                </a:solidFill>
                <a:effectLst/>
                <a:uLnTx/>
                <a:uFillTx/>
                <a:ea typeface="+mn-ea"/>
                <a:cs typeface="+mn-cs"/>
              </a:rPr>
              <a:t>resident (2016- )</a:t>
            </a:r>
          </a:p>
        </p:txBody>
      </p:sp>
      <p:sp>
        <p:nvSpPr>
          <p:cNvPr id="9" name="TextBox 8">
            <a:extLst>
              <a:ext uri="{FF2B5EF4-FFF2-40B4-BE49-F238E27FC236}">
                <a16:creationId xmlns:a16="http://schemas.microsoft.com/office/drawing/2014/main" id="{59795E5A-1F9D-014F-2E06-91D3C8EDD5D9}"/>
              </a:ext>
            </a:extLst>
          </p:cNvPr>
          <p:cNvSpPr txBox="1"/>
          <p:nvPr/>
        </p:nvSpPr>
        <p:spPr>
          <a:xfrm>
            <a:off x="4576675" y="3521445"/>
            <a:ext cx="3038649" cy="646331"/>
          </a:xfrm>
          <a:prstGeom prst="rect">
            <a:avLst/>
          </a:prstGeom>
          <a:noFill/>
        </p:spPr>
        <p:txBody>
          <a:bodyPr wrap="square">
            <a:spAutoFit/>
          </a:bodyPr>
          <a:lstStyle/>
          <a:p>
            <a:pPr>
              <a:defRPr/>
            </a:pPr>
            <a:r>
              <a:rPr lang="en-GB" b="1" i="1" dirty="0">
                <a:solidFill>
                  <a:schemeClr val="bg1"/>
                </a:solidFill>
                <a:latin typeface="Calibri" panose="020F0502020204030204"/>
              </a:rPr>
              <a:t>L</a:t>
            </a:r>
            <a:r>
              <a:rPr kumimoji="0" lang="en-GB" sz="1800" b="1" i="1" u="none" strike="noStrike" kern="1200" cap="none" spc="0" normalizeH="0" baseline="0" noProof="0" dirty="0" err="1">
                <a:ln>
                  <a:noFill/>
                </a:ln>
                <a:solidFill>
                  <a:schemeClr val="bg1"/>
                </a:solidFill>
                <a:effectLst/>
                <a:uLnTx/>
                <a:uFillTx/>
                <a:latin typeface="Calibri" panose="020F0502020204030204"/>
                <a:ea typeface="+mn-ea"/>
                <a:cs typeface="+mn-cs"/>
              </a:rPr>
              <a:t>ech</a:t>
            </a:r>
            <a:r>
              <a:rPr kumimoji="0" lang="en-GB" sz="1800" b="1" i="1" u="none" strike="noStrike" kern="1200" cap="none" spc="0" normalizeH="0" baseline="0" noProof="0" dirty="0">
                <a:ln>
                  <a:noFill/>
                </a:ln>
                <a:solidFill>
                  <a:schemeClr val="bg1"/>
                </a:solidFill>
                <a:effectLst/>
                <a:uLnTx/>
                <a:uFillTx/>
                <a:latin typeface="Calibri" panose="020F0502020204030204"/>
                <a:ea typeface="+mn-ea"/>
                <a:cs typeface="+mn-cs"/>
              </a:rPr>
              <a:t> </a:t>
            </a:r>
            <a:r>
              <a:rPr lang="de-DE" b="1" i="1" dirty="0" err="1">
                <a:solidFill>
                  <a:schemeClr val="bg1"/>
                </a:solidFill>
                <a:latin typeface="Calibri" panose="020F0502020204030204"/>
              </a:rPr>
              <a:t>Kaczyński</a:t>
            </a:r>
            <a:r>
              <a:rPr lang="de-DE" b="1" i="1" dirty="0">
                <a:solidFill>
                  <a:schemeClr val="bg1"/>
                </a:solidFill>
                <a:latin typeface="Calibri" panose="020F0502020204030204"/>
              </a:rPr>
              <a:t>, President </a:t>
            </a:r>
            <a:r>
              <a:rPr lang="de-DE" i="1" dirty="0">
                <a:solidFill>
                  <a:schemeClr val="bg1"/>
                </a:solidFill>
                <a:latin typeface="Calibri" panose="020F0502020204030204"/>
              </a:rPr>
              <a:t>(2005-10) </a:t>
            </a:r>
          </a:p>
        </p:txBody>
      </p:sp>
      <p:pic>
        <p:nvPicPr>
          <p:cNvPr id="19" name="Picture 4" descr="Poland Central Bank Governor Adam Glapinski Wins New Term - Bloomberg">
            <a:extLst>
              <a:ext uri="{FF2B5EF4-FFF2-40B4-BE49-F238E27FC236}">
                <a16:creationId xmlns:a16="http://schemas.microsoft.com/office/drawing/2014/main" id="{34068DD6-8AC0-F74E-4034-1FB8B7CDF0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462"/>
          <a:stretch/>
        </p:blipFill>
        <p:spPr bwMode="auto">
          <a:xfrm>
            <a:off x="8449440" y="1355442"/>
            <a:ext cx="2581286" cy="217615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1CD4B107-CE08-2CCF-D740-959EBE9EEFA2}"/>
              </a:ext>
            </a:extLst>
          </p:cNvPr>
          <p:cNvSpPr txBox="1"/>
          <p:nvPr/>
        </p:nvSpPr>
        <p:spPr>
          <a:xfrm>
            <a:off x="799662" y="3521446"/>
            <a:ext cx="355369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white"/>
                </a:solidFill>
                <a:effectLst/>
                <a:uLnTx/>
                <a:uFillTx/>
                <a:latin typeface="Calibri" panose="020F0502020204030204"/>
                <a:ea typeface="+mn-ea"/>
                <a:cs typeface="+mn-cs"/>
              </a:rPr>
              <a:t>Leszek Miller, Prime Minister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prstClr val="white"/>
                </a:solidFill>
                <a:effectLst/>
                <a:uLnTx/>
                <a:uFillTx/>
                <a:latin typeface="Calibri" panose="020F0502020204030204"/>
                <a:ea typeface="+mn-ea"/>
                <a:cs typeface="+mn-cs"/>
              </a:rPr>
              <a:t>(2001-04)	</a:t>
            </a:r>
          </a:p>
        </p:txBody>
      </p:sp>
      <p:pic>
        <p:nvPicPr>
          <p:cNvPr id="22" name="Picture 21">
            <a:extLst>
              <a:ext uri="{FF2B5EF4-FFF2-40B4-BE49-F238E27FC236}">
                <a16:creationId xmlns:a16="http://schemas.microsoft.com/office/drawing/2014/main" id="{0E7B34F8-2D0E-D9CE-8B24-5A4AAE7B06AF}"/>
              </a:ext>
            </a:extLst>
          </p:cNvPr>
          <p:cNvPicPr>
            <a:picLocks noChangeAspect="1"/>
          </p:cNvPicPr>
          <p:nvPr/>
        </p:nvPicPr>
        <p:blipFill>
          <a:blip r:embed="rId4"/>
          <a:stretch>
            <a:fillRect/>
          </a:stretch>
        </p:blipFill>
        <p:spPr>
          <a:xfrm>
            <a:off x="4638437" y="1341833"/>
            <a:ext cx="2581286" cy="2127759"/>
          </a:xfrm>
          <a:prstGeom prst="rect">
            <a:avLst/>
          </a:prstGeom>
        </p:spPr>
      </p:pic>
      <p:sp>
        <p:nvSpPr>
          <p:cNvPr id="23" name="TextBox 22">
            <a:extLst>
              <a:ext uri="{FF2B5EF4-FFF2-40B4-BE49-F238E27FC236}">
                <a16:creationId xmlns:a16="http://schemas.microsoft.com/office/drawing/2014/main" id="{E27F6EB4-F048-1F0B-A27F-04C6ACEFC8F5}"/>
              </a:ext>
            </a:extLst>
          </p:cNvPr>
          <p:cNvSpPr txBox="1"/>
          <p:nvPr/>
        </p:nvSpPr>
        <p:spPr>
          <a:xfrm>
            <a:off x="8048646" y="4225425"/>
            <a:ext cx="3823162" cy="2308324"/>
          </a:xfrm>
          <a:prstGeom prst="rect">
            <a:avLst/>
          </a:prstGeom>
          <a:noFill/>
        </p:spPr>
        <p:txBody>
          <a:bodyPr wrap="square">
            <a:spAutoFit/>
          </a:bodyPr>
          <a:lstStyle/>
          <a:p>
            <a:pPr lvl="0">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‘The Polish authorities </a:t>
            </a:r>
            <a:r>
              <a:rPr kumimoji="0" lang="en-US" sz="1800" b="0" i="0" u="none" strike="noStrike" kern="1200" cap="none" spc="0" normalizeH="0" baseline="0" noProof="0" dirty="0" err="1">
                <a:ln>
                  <a:noFill/>
                </a:ln>
                <a:solidFill>
                  <a:schemeClr val="bg1"/>
                </a:solidFill>
                <a:effectLst/>
                <a:uLnTx/>
                <a:uFillTx/>
                <a:latin typeface="Calibri" panose="020F0502020204030204"/>
                <a:ea typeface="+mn-ea"/>
                <a:cs typeface="+mn-cs"/>
              </a:rPr>
              <a:t>realised</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 EMU imbalances were key reason for euro crisis. Warsaw has </a:t>
            </a:r>
            <a:r>
              <a:rPr kumimoji="0" lang="en-US" sz="1800" b="0" i="0" u="none" strike="noStrike" kern="1200" cap="none" spc="0" normalizeH="0" baseline="0" noProof="0" dirty="0" err="1">
                <a:ln>
                  <a:noFill/>
                </a:ln>
                <a:solidFill>
                  <a:schemeClr val="bg1"/>
                </a:solidFill>
                <a:effectLst/>
                <a:uLnTx/>
                <a:uFillTx/>
                <a:latin typeface="Calibri" panose="020F0502020204030204"/>
                <a:ea typeface="+mn-ea"/>
                <a:cs typeface="+mn-cs"/>
              </a:rPr>
              <a:t>signalled</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 no interest in joining in next 10 years. </a:t>
            </a:r>
            <a:r>
              <a:rPr kumimoji="0" lang="en-US" sz="1800" b="0" i="0" u="none" strike="noStrike" kern="1200" cap="none" spc="0" normalizeH="0" baseline="0" noProof="0">
                <a:ln>
                  <a:noFill/>
                </a:ln>
                <a:solidFill>
                  <a:schemeClr val="bg1"/>
                </a:solidFill>
                <a:effectLst/>
                <a:uLnTx/>
                <a:uFillTx/>
                <a:latin typeface="Calibri" panose="020F0502020204030204"/>
                <a:ea typeface="+mn-ea"/>
                <a:cs typeface="+mn-cs"/>
              </a:rPr>
              <a:t>The EU </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knows it would be foolish to force a country to meet treaty obligations </a:t>
            </a:r>
            <a:r>
              <a:rPr kumimoji="0" lang="en-US" sz="1800" b="0" i="0" u="none" strike="noStrike" kern="1200" cap="none" spc="0" normalizeH="0" baseline="0" noProof="0">
                <a:ln>
                  <a:noFill/>
                </a:ln>
                <a:solidFill>
                  <a:schemeClr val="bg1"/>
                </a:solidFill>
                <a:effectLst/>
                <a:uLnTx/>
                <a:uFillTx/>
                <a:latin typeface="Calibri" panose="020F0502020204030204"/>
                <a:ea typeface="+mn-ea"/>
                <a:cs typeface="+mn-cs"/>
              </a:rPr>
              <a:t>against the people’s </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will.’ </a:t>
            </a:r>
            <a:r>
              <a:rPr lang="en-US" dirty="0">
                <a:solidFill>
                  <a:schemeClr val="bg1"/>
                </a:solidFill>
              </a:rPr>
              <a:t>– May 2017</a:t>
            </a:r>
            <a:b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br>
            <a:endParaRPr kumimoji="0" lang="de-DE"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1026" name="Picture 2" descr="Leszek Miller - Wikipedia">
            <a:extLst>
              <a:ext uri="{FF2B5EF4-FFF2-40B4-BE49-F238E27FC236}">
                <a16:creationId xmlns:a16="http://schemas.microsoft.com/office/drawing/2014/main" id="{00B423C0-7F27-9152-5129-DDB181AB4D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3438" y="1341833"/>
            <a:ext cx="1859156" cy="2087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438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3E1DACD-0E8D-EB9E-1539-CF965A22E271}"/>
              </a:ext>
            </a:extLst>
          </p:cNvPr>
          <p:cNvSpPr txBox="1"/>
          <p:nvPr/>
        </p:nvSpPr>
        <p:spPr>
          <a:xfrm>
            <a:off x="153281" y="659969"/>
            <a:ext cx="12273746" cy="769441"/>
          </a:xfrm>
          <a:prstGeom prst="rect">
            <a:avLst/>
          </a:prstGeom>
          <a:noFill/>
        </p:spPr>
        <p:txBody>
          <a:bodyPr wrap="square" rtlCol="0">
            <a:spAutoFit/>
          </a:bodyPr>
          <a:lstStyle/>
          <a:p>
            <a:pPr marL="0" marR="0" lvl="0" indent="0" algn="ctr" defTabSz="534579"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rPr>
              <a:t>Challenge No 2 : Balancing solidarity &amp; autonomy</a:t>
            </a:r>
          </a:p>
        </p:txBody>
      </p:sp>
      <p:sp>
        <p:nvSpPr>
          <p:cNvPr id="11" name="TextBox 10">
            <a:extLst>
              <a:ext uri="{FF2B5EF4-FFF2-40B4-BE49-F238E27FC236}">
                <a16:creationId xmlns:a16="http://schemas.microsoft.com/office/drawing/2014/main" id="{EC83B0AD-2732-CD4B-E480-5DE6DEA718ED}"/>
              </a:ext>
            </a:extLst>
          </p:cNvPr>
          <p:cNvSpPr txBox="1"/>
          <p:nvPr/>
        </p:nvSpPr>
        <p:spPr>
          <a:xfrm>
            <a:off x="862252" y="4426356"/>
            <a:ext cx="3038649" cy="977191"/>
          </a:xfrm>
          <a:prstGeom prst="rect">
            <a:avLst/>
          </a:prstGeom>
          <a:noFill/>
        </p:spPr>
        <p:txBody>
          <a:bodyPr wrap="square">
            <a:spAutoFit/>
          </a:bodyPr>
          <a:lstStyle/>
          <a:p>
            <a:pPr marL="0" marR="0" lvl="0" indent="0" algn="l" defTabSz="534579" rtl="0" eaLnBrk="1" fontAlgn="auto" latinLnBrk="0" hangingPunct="1">
              <a:lnSpc>
                <a:spcPct val="100000"/>
              </a:lnSpc>
              <a:spcBef>
                <a:spcPts val="0"/>
              </a:spcBef>
              <a:spcAft>
                <a:spcPts val="0"/>
              </a:spcAft>
              <a:buClrTx/>
              <a:buSzTx/>
              <a:buFontTx/>
              <a:buNone/>
              <a:tabLst/>
              <a:defRPr/>
            </a:pPr>
            <a:r>
              <a:rPr kumimoji="0" lang="en-GB" sz="2150" b="0" i="0" u="none" strike="noStrike" kern="1200" cap="none" spc="0" normalizeH="0" baseline="0" noProof="0" dirty="0">
                <a:ln>
                  <a:noFill/>
                </a:ln>
                <a:solidFill>
                  <a:schemeClr val="bg1"/>
                </a:solidFill>
                <a:effectLst/>
                <a:uLnTx/>
                <a:uFillTx/>
                <a:latin typeface="Arial" panose="020B0604020202020204"/>
                <a:ea typeface="+mn-ea"/>
                <a:cs typeface="+mn-cs"/>
              </a:rPr>
              <a:t>‘</a:t>
            </a:r>
            <a:r>
              <a:rPr lang="en-GB" dirty="0">
                <a:solidFill>
                  <a:schemeClr val="bg1"/>
                </a:solidFill>
                <a:latin typeface="Calibri" panose="020F0502020204030204"/>
              </a:rPr>
              <a:t>Adopting euro would raise prices and destabilise the zloty.’ - 2006</a:t>
            </a:r>
            <a:r>
              <a:rPr lang="en-US" dirty="0">
                <a:solidFill>
                  <a:srgbClr val="202122"/>
                </a:solidFill>
                <a:latin typeface="Arial" panose="020B0604020202020204" pitchFamily="34" charset="0"/>
              </a:rPr>
              <a:t>..’ </a:t>
            </a:r>
            <a:endParaRPr kumimoji="0" lang="en-GB" sz="180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39209450-B8D6-3DAD-10CA-458BECA97698}"/>
              </a:ext>
            </a:extLst>
          </p:cNvPr>
          <p:cNvSpPr txBox="1"/>
          <p:nvPr/>
        </p:nvSpPr>
        <p:spPr>
          <a:xfrm>
            <a:off x="4672990" y="3497324"/>
            <a:ext cx="2869350" cy="646331"/>
          </a:xfrm>
          <a:prstGeom prst="rect">
            <a:avLst/>
          </a:prstGeom>
          <a:noFill/>
        </p:spPr>
        <p:txBody>
          <a:bodyPr wrap="square">
            <a:spAutoFit/>
          </a:bodyPr>
          <a:lstStyle/>
          <a:p>
            <a:pPr lvl="0">
              <a:defRPr/>
            </a:pPr>
            <a:r>
              <a:rPr lang="en-GB" i="1" dirty="0">
                <a:solidFill>
                  <a:schemeClr val="bg1"/>
                </a:solidFill>
              </a:rPr>
              <a:t>Radoslaw Sikorski , Foreign Minister  </a:t>
            </a:r>
            <a:r>
              <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rPr>
              <a:t>(2007-14)</a:t>
            </a:r>
          </a:p>
        </p:txBody>
      </p:sp>
      <p:sp>
        <p:nvSpPr>
          <p:cNvPr id="15" name="TextBox 14">
            <a:extLst>
              <a:ext uri="{FF2B5EF4-FFF2-40B4-BE49-F238E27FC236}">
                <a16:creationId xmlns:a16="http://schemas.microsoft.com/office/drawing/2014/main" id="{93A2E427-277E-DEF9-00B5-29A1EA57FF5C}"/>
              </a:ext>
            </a:extLst>
          </p:cNvPr>
          <p:cNvSpPr txBox="1"/>
          <p:nvPr/>
        </p:nvSpPr>
        <p:spPr>
          <a:xfrm>
            <a:off x="862252" y="3412186"/>
            <a:ext cx="3038649"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err="1">
                <a:ln>
                  <a:noFill/>
                </a:ln>
                <a:solidFill>
                  <a:schemeClr val="bg1"/>
                </a:solidFill>
                <a:effectLst/>
                <a:uLnTx/>
                <a:uFillTx/>
                <a:latin typeface="Calibri" panose="020F0502020204030204"/>
                <a:ea typeface="+mn-ea"/>
                <a:cs typeface="+mn-cs"/>
              </a:rPr>
              <a:t>Jaroslaw</a:t>
            </a:r>
            <a:r>
              <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rPr>
              <a:t> </a:t>
            </a:r>
            <a:r>
              <a:rPr lang="de-DE" i="1" dirty="0" err="1">
                <a:solidFill>
                  <a:schemeClr val="bg1"/>
                </a:solidFill>
                <a:latin typeface="Calibri" panose="020F0502020204030204"/>
              </a:rPr>
              <a:t>Kaczyński</a:t>
            </a:r>
            <a:r>
              <a:rPr lang="de-DE" i="1" dirty="0">
                <a:solidFill>
                  <a:schemeClr val="bg1"/>
                </a:solidFill>
                <a:latin typeface="Calibri" panose="020F0502020204030204"/>
              </a:rPr>
              <a:t>,</a:t>
            </a:r>
            <a:r>
              <a:rPr lang="en-GB" i="1" dirty="0">
                <a:solidFill>
                  <a:schemeClr val="bg1"/>
                </a:solidFill>
                <a:latin typeface="Calibri" panose="020F0502020204030204"/>
              </a:rPr>
              <a:t> Prime Minister (2006-07), current leader, Law &amp; Justice Party </a:t>
            </a:r>
            <a:r>
              <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rPr>
              <a:t>  </a:t>
            </a:r>
          </a:p>
        </p:txBody>
      </p:sp>
      <p:sp>
        <p:nvSpPr>
          <p:cNvPr id="16" name="TextBox 15">
            <a:extLst>
              <a:ext uri="{FF2B5EF4-FFF2-40B4-BE49-F238E27FC236}">
                <a16:creationId xmlns:a16="http://schemas.microsoft.com/office/drawing/2014/main" id="{B6B78F44-D98F-3048-6692-85903F9837F6}"/>
              </a:ext>
            </a:extLst>
          </p:cNvPr>
          <p:cNvSpPr txBox="1"/>
          <p:nvPr/>
        </p:nvSpPr>
        <p:spPr>
          <a:xfrm>
            <a:off x="4672990" y="4282154"/>
            <a:ext cx="3455510"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‘Poland aims to adopt the euro on 1 January 2016, but only if the eurozone is reformed by then, and </a:t>
            </a:r>
            <a:r>
              <a:rPr lang="en-US" dirty="0">
                <a:solidFill>
                  <a:schemeClr val="bg1"/>
                </a:solidFill>
                <a:latin typeface="Calibri" panose="020F0502020204030204"/>
              </a:rPr>
              <a:t>entry</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 is beneficial to us.   The Polish government plans to comply with all the euro convergence criteria by 2015.’- 2011</a:t>
            </a:r>
            <a:endParaRPr kumimoji="0" lang="de-DE"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1026" name="Picture 2" descr="Jarosław Kaczyński jest słabo informowany przez swoich współpracowników?">
            <a:extLst>
              <a:ext uri="{FF2B5EF4-FFF2-40B4-BE49-F238E27FC236}">
                <a16:creationId xmlns:a16="http://schemas.microsoft.com/office/drawing/2014/main" id="{170169A8-D06D-1E67-02E7-376BE3CE22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1137" y="1650594"/>
            <a:ext cx="2777065" cy="156209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Radosław Sikorski: “Poland is on the path of Hungary and Russia” - New  Statesman">
            <a:extLst>
              <a:ext uri="{FF2B5EF4-FFF2-40B4-BE49-F238E27FC236}">
                <a16:creationId xmlns:a16="http://schemas.microsoft.com/office/drawing/2014/main" id="{51F17B8E-B2B0-455E-D82E-976EA00107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1075" y="1610859"/>
            <a:ext cx="2333625" cy="174796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02A96D82-902A-4238-6A52-569D0AA3AC64}"/>
              </a:ext>
            </a:extLst>
          </p:cNvPr>
          <p:cNvPicPr>
            <a:picLocks noChangeAspect="1"/>
          </p:cNvPicPr>
          <p:nvPr/>
        </p:nvPicPr>
        <p:blipFill>
          <a:blip r:embed="rId4"/>
          <a:stretch>
            <a:fillRect/>
          </a:stretch>
        </p:blipFill>
        <p:spPr>
          <a:xfrm>
            <a:off x="8191500" y="1573675"/>
            <a:ext cx="2747632" cy="1831754"/>
          </a:xfrm>
          <a:prstGeom prst="rect">
            <a:avLst/>
          </a:prstGeom>
        </p:spPr>
      </p:pic>
      <p:sp>
        <p:nvSpPr>
          <p:cNvPr id="7" name="Rectangle 6">
            <a:extLst>
              <a:ext uri="{FF2B5EF4-FFF2-40B4-BE49-F238E27FC236}">
                <a16:creationId xmlns:a16="http://schemas.microsoft.com/office/drawing/2014/main" id="{A9CDD90A-EA3D-69D9-A74A-B955995D07AE}"/>
              </a:ext>
            </a:extLst>
          </p:cNvPr>
          <p:cNvSpPr/>
          <p:nvPr/>
        </p:nvSpPr>
        <p:spPr>
          <a:xfrm>
            <a:off x="494047" y="62115"/>
            <a:ext cx="2473855" cy="781519"/>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icture containing drawing&#10;&#10;Description automatically generated">
            <a:extLst>
              <a:ext uri="{FF2B5EF4-FFF2-40B4-BE49-F238E27FC236}">
                <a16:creationId xmlns:a16="http://schemas.microsoft.com/office/drawing/2014/main" id="{C5B21609-7618-C721-D2FB-C5EB889B84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2" name="TextBox 1">
            <a:extLst>
              <a:ext uri="{FF2B5EF4-FFF2-40B4-BE49-F238E27FC236}">
                <a16:creationId xmlns:a16="http://schemas.microsoft.com/office/drawing/2014/main" id="{CB22D81D-F146-94FA-2E9D-2A45D967E3EC}"/>
              </a:ext>
            </a:extLst>
          </p:cNvPr>
          <p:cNvSpPr txBox="1"/>
          <p:nvPr/>
        </p:nvSpPr>
        <p:spPr>
          <a:xfrm>
            <a:off x="8423970" y="4286147"/>
            <a:ext cx="2853369" cy="1754326"/>
          </a:xfrm>
          <a:prstGeom prst="rect">
            <a:avLst/>
          </a:prstGeom>
          <a:noFill/>
        </p:spPr>
        <p:txBody>
          <a:bodyPr wrap="square" rtlCol="0">
            <a:spAutoFit/>
          </a:bodyPr>
          <a:lstStyle/>
          <a:p>
            <a:r>
              <a:rPr lang="en-US" dirty="0">
                <a:solidFill>
                  <a:schemeClr val="bg2"/>
                </a:solidFill>
              </a:rPr>
              <a:t>‘Poland should demand to be permitted to adopt the euro without first joining the ERM-II due to concerns over currency speculation.’ - 2013</a:t>
            </a:r>
            <a:endParaRPr lang="de-DE" dirty="0">
              <a:solidFill>
                <a:schemeClr val="bg2"/>
              </a:solidFill>
            </a:endParaRPr>
          </a:p>
        </p:txBody>
      </p:sp>
      <p:sp>
        <p:nvSpPr>
          <p:cNvPr id="4" name="TextBox 3">
            <a:extLst>
              <a:ext uri="{FF2B5EF4-FFF2-40B4-BE49-F238E27FC236}">
                <a16:creationId xmlns:a16="http://schemas.microsoft.com/office/drawing/2014/main" id="{B26F071A-16B6-7E08-102B-A232DC6FDBD9}"/>
              </a:ext>
            </a:extLst>
          </p:cNvPr>
          <p:cNvSpPr txBox="1"/>
          <p:nvPr/>
        </p:nvSpPr>
        <p:spPr>
          <a:xfrm>
            <a:off x="8482163" y="3557586"/>
            <a:ext cx="2658120" cy="646331"/>
          </a:xfrm>
          <a:prstGeom prst="rect">
            <a:avLst/>
          </a:prstGeom>
          <a:noFill/>
        </p:spPr>
        <p:txBody>
          <a:bodyPr wrap="square" rtlCol="0">
            <a:spAutoFit/>
          </a:bodyPr>
          <a:lstStyle/>
          <a:p>
            <a:r>
              <a:rPr lang="en-GB" i="1" dirty="0">
                <a:solidFill>
                  <a:schemeClr val="bg2"/>
                </a:solidFill>
              </a:rPr>
              <a:t>Marek  Belka, NBP President, 2010-16  </a:t>
            </a:r>
            <a:endParaRPr lang="de-DE" i="1" dirty="0">
              <a:solidFill>
                <a:schemeClr val="bg2"/>
              </a:solidFill>
            </a:endParaRPr>
          </a:p>
        </p:txBody>
      </p:sp>
    </p:spTree>
    <p:extLst>
      <p:ext uri="{BB962C8B-B14F-4D97-AF65-F5344CB8AC3E}">
        <p14:creationId xmlns:p14="http://schemas.microsoft.com/office/powerpoint/2010/main" val="529675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3E1DACD-0E8D-EB9E-1539-CF965A22E271}"/>
              </a:ext>
            </a:extLst>
          </p:cNvPr>
          <p:cNvSpPr txBox="1"/>
          <p:nvPr/>
        </p:nvSpPr>
        <p:spPr>
          <a:xfrm>
            <a:off x="1148988" y="702919"/>
            <a:ext cx="9641875" cy="769441"/>
          </a:xfrm>
          <a:prstGeom prst="rect">
            <a:avLst/>
          </a:prstGeom>
          <a:noFill/>
        </p:spPr>
        <p:txBody>
          <a:bodyPr wrap="square" rtlCol="0">
            <a:spAutoFit/>
          </a:bodyPr>
          <a:lstStyle/>
          <a:p>
            <a:pPr marL="0" marR="0" lvl="0" indent="0" algn="ctr" defTabSz="534579"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rPr>
              <a:t>Challenge No 3 : </a:t>
            </a:r>
            <a:r>
              <a:rPr lang="en-US" sz="4400" b="1" dirty="0">
                <a:solidFill>
                  <a:schemeClr val="bg1"/>
                </a:solidFill>
                <a:latin typeface="Calibri" panose="020F0502020204030204"/>
              </a:rPr>
              <a:t>Producing</a:t>
            </a:r>
            <a:r>
              <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rPr>
              <a:t> convergence</a:t>
            </a:r>
          </a:p>
        </p:txBody>
      </p:sp>
      <p:sp>
        <p:nvSpPr>
          <p:cNvPr id="11" name="TextBox 10">
            <a:extLst>
              <a:ext uri="{FF2B5EF4-FFF2-40B4-BE49-F238E27FC236}">
                <a16:creationId xmlns:a16="http://schemas.microsoft.com/office/drawing/2014/main" id="{EC83B0AD-2732-CD4B-E480-5DE6DEA718ED}"/>
              </a:ext>
            </a:extLst>
          </p:cNvPr>
          <p:cNvSpPr txBox="1"/>
          <p:nvPr/>
        </p:nvSpPr>
        <p:spPr>
          <a:xfrm>
            <a:off x="4266461" y="4423201"/>
            <a:ext cx="3038649" cy="1808187"/>
          </a:xfrm>
          <a:prstGeom prst="rect">
            <a:avLst/>
          </a:prstGeom>
          <a:noFill/>
        </p:spPr>
        <p:txBody>
          <a:bodyPr wrap="square">
            <a:spAutoFit/>
          </a:bodyPr>
          <a:lstStyle/>
          <a:p>
            <a:pPr marL="0" marR="0" lvl="0" indent="0" algn="l" defTabSz="534579" rtl="0" eaLnBrk="1" fontAlgn="auto" latinLnBrk="0" hangingPunct="1">
              <a:lnSpc>
                <a:spcPct val="100000"/>
              </a:lnSpc>
              <a:spcBef>
                <a:spcPts val="0"/>
              </a:spcBef>
              <a:spcAft>
                <a:spcPts val="0"/>
              </a:spcAft>
              <a:buClrTx/>
              <a:buSzTx/>
              <a:buFontTx/>
              <a:buNone/>
              <a:tabLst/>
              <a:defRPr/>
            </a:pPr>
            <a:r>
              <a:rPr kumimoji="0" lang="en-GB" sz="2150" b="0" i="0" u="none" strike="noStrike" kern="1200" cap="none" spc="0" normalizeH="0" baseline="0" noProof="0" dirty="0">
                <a:ln>
                  <a:noFill/>
                </a:ln>
                <a:solidFill>
                  <a:schemeClr val="bg1"/>
                </a:solidFill>
                <a:effectLst/>
                <a:uLnTx/>
                <a:uFillTx/>
                <a:latin typeface="Arial" panose="020B0604020202020204"/>
                <a:ea typeface="+mn-ea"/>
                <a:cs typeface="+mn-cs"/>
              </a:rPr>
              <a:t>‘</a:t>
            </a:r>
            <a:r>
              <a:rPr kumimoji="0" lang="en-GB" b="0" i="0" u="none" strike="noStrike" kern="1200" cap="none" spc="0" normalizeH="0" baseline="0" noProof="0" dirty="0">
                <a:ln>
                  <a:noFill/>
                </a:ln>
                <a:solidFill>
                  <a:schemeClr val="bg1"/>
                </a:solidFill>
                <a:effectLst/>
                <a:uLnTx/>
                <a:uFillTx/>
                <a:ea typeface="+mn-ea"/>
                <a:cs typeface="+mn-cs"/>
              </a:rPr>
              <a:t>We will adopt the euro  when Poland’s economy catches up with others., when the economy reaches 85% of Germany’s GDP per capita </a:t>
            </a:r>
            <a:r>
              <a:rPr lang="en-GB" dirty="0">
                <a:solidFill>
                  <a:schemeClr val="bg1"/>
                </a:solidFill>
                <a:latin typeface="Calibri" panose="020F0502020204030204"/>
              </a:rPr>
              <a:t>.’ - 2019 </a:t>
            </a:r>
            <a:r>
              <a:rPr lang="en-US" dirty="0">
                <a:solidFill>
                  <a:srgbClr val="202122"/>
                </a:solidFill>
                <a:latin typeface="Arial" panose="020B0604020202020204" pitchFamily="34" charset="0"/>
              </a:rPr>
              <a:t>..’ </a:t>
            </a:r>
            <a:endParaRPr kumimoji="0" lang="en-GB" sz="180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39209450-B8D6-3DAD-10CA-458BECA97698}"/>
              </a:ext>
            </a:extLst>
          </p:cNvPr>
          <p:cNvSpPr txBox="1"/>
          <p:nvPr/>
        </p:nvSpPr>
        <p:spPr>
          <a:xfrm>
            <a:off x="7797368" y="3589773"/>
            <a:ext cx="2869350" cy="646331"/>
          </a:xfrm>
          <a:prstGeom prst="rect">
            <a:avLst/>
          </a:prstGeom>
          <a:noFill/>
        </p:spPr>
        <p:txBody>
          <a:bodyPr wrap="square">
            <a:spAutoFit/>
          </a:bodyPr>
          <a:lstStyle/>
          <a:p>
            <a:pPr lvl="0">
              <a:defRPr/>
            </a:pPr>
            <a:r>
              <a:rPr lang="en-GB" i="1" dirty="0">
                <a:solidFill>
                  <a:schemeClr val="bg1"/>
                </a:solidFill>
              </a:rPr>
              <a:t>Mateusz </a:t>
            </a:r>
            <a:r>
              <a:rPr lang="en-GB" i="1" dirty="0" err="1">
                <a:solidFill>
                  <a:schemeClr val="bg1"/>
                </a:solidFill>
              </a:rPr>
              <a:t>Morawiecki</a:t>
            </a:r>
            <a:r>
              <a:rPr lang="en-GB" i="1" dirty="0">
                <a:solidFill>
                  <a:schemeClr val="bg1"/>
                </a:solidFill>
              </a:rPr>
              <a:t>, Prime Minister (2017- )</a:t>
            </a:r>
            <a:endPar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93A2E427-277E-DEF9-00B5-29A1EA57FF5C}"/>
              </a:ext>
            </a:extLst>
          </p:cNvPr>
          <p:cNvSpPr txBox="1"/>
          <p:nvPr/>
        </p:nvSpPr>
        <p:spPr>
          <a:xfrm>
            <a:off x="4266462" y="3451274"/>
            <a:ext cx="3038649"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err="1">
                <a:ln>
                  <a:noFill/>
                </a:ln>
                <a:solidFill>
                  <a:schemeClr val="bg1"/>
                </a:solidFill>
                <a:effectLst/>
                <a:uLnTx/>
                <a:uFillTx/>
                <a:latin typeface="Calibri" panose="020F0502020204030204"/>
                <a:ea typeface="+mn-ea"/>
                <a:cs typeface="+mn-cs"/>
              </a:rPr>
              <a:t>Jaroslaw</a:t>
            </a:r>
            <a:r>
              <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rPr>
              <a:t> </a:t>
            </a:r>
            <a:r>
              <a:rPr lang="de-DE" i="1" dirty="0" err="1">
                <a:solidFill>
                  <a:schemeClr val="bg1"/>
                </a:solidFill>
                <a:latin typeface="Calibri" panose="020F0502020204030204"/>
              </a:rPr>
              <a:t>Kaczyński</a:t>
            </a:r>
            <a:r>
              <a:rPr lang="de-DE" i="1" dirty="0">
                <a:solidFill>
                  <a:schemeClr val="bg1"/>
                </a:solidFill>
                <a:latin typeface="Calibri" panose="020F0502020204030204"/>
              </a:rPr>
              <a:t>,</a:t>
            </a:r>
            <a:r>
              <a:rPr lang="en-GB" i="1" dirty="0">
                <a:solidFill>
                  <a:schemeClr val="bg1"/>
                </a:solidFill>
                <a:latin typeface="Calibri" panose="020F0502020204030204"/>
              </a:rPr>
              <a:t> Prime Minister (2006-07), current leader, Law &amp; Justice Party </a:t>
            </a:r>
            <a:r>
              <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rPr>
              <a:t>  </a:t>
            </a:r>
          </a:p>
        </p:txBody>
      </p:sp>
      <p:sp>
        <p:nvSpPr>
          <p:cNvPr id="16" name="TextBox 15">
            <a:extLst>
              <a:ext uri="{FF2B5EF4-FFF2-40B4-BE49-F238E27FC236}">
                <a16:creationId xmlns:a16="http://schemas.microsoft.com/office/drawing/2014/main" id="{B6B78F44-D98F-3048-6692-85903F9837F6}"/>
              </a:ext>
            </a:extLst>
          </p:cNvPr>
          <p:cNvSpPr txBox="1"/>
          <p:nvPr/>
        </p:nvSpPr>
        <p:spPr>
          <a:xfrm>
            <a:off x="7711383" y="4469280"/>
            <a:ext cx="345551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‘Producing convergence with the euro area at this time would be harmful for Poland.`- 2019</a:t>
            </a:r>
            <a:endParaRPr kumimoji="0" lang="de-DE"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1026" name="Picture 2" descr="Jarosław Kaczyński jest słabo informowany przez swoich współpracowników?">
            <a:extLst>
              <a:ext uri="{FF2B5EF4-FFF2-40B4-BE49-F238E27FC236}">
                <a16:creationId xmlns:a16="http://schemas.microsoft.com/office/drawing/2014/main" id="{170169A8-D06D-1E67-02E7-376BE3CE22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7255" y="1618973"/>
            <a:ext cx="2777065" cy="156209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9CDD90A-EA3D-69D9-A74A-B955995D07AE}"/>
              </a:ext>
            </a:extLst>
          </p:cNvPr>
          <p:cNvSpPr/>
          <p:nvPr/>
        </p:nvSpPr>
        <p:spPr>
          <a:xfrm>
            <a:off x="494047" y="62115"/>
            <a:ext cx="2473855" cy="781519"/>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icture containing drawing&#10;&#10;Description automatically generated">
            <a:extLst>
              <a:ext uri="{FF2B5EF4-FFF2-40B4-BE49-F238E27FC236}">
                <a16:creationId xmlns:a16="http://schemas.microsoft.com/office/drawing/2014/main" id="{C5B21609-7618-C721-D2FB-C5EB889B84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2" name="TextBox 1">
            <a:extLst>
              <a:ext uri="{FF2B5EF4-FFF2-40B4-BE49-F238E27FC236}">
                <a16:creationId xmlns:a16="http://schemas.microsoft.com/office/drawing/2014/main" id="{CB22D81D-F146-94FA-2E9D-2A45D967E3EC}"/>
              </a:ext>
            </a:extLst>
          </p:cNvPr>
          <p:cNvSpPr txBox="1"/>
          <p:nvPr/>
        </p:nvSpPr>
        <p:spPr>
          <a:xfrm>
            <a:off x="1302435" y="4419592"/>
            <a:ext cx="2853369" cy="1754326"/>
          </a:xfrm>
          <a:prstGeom prst="rect">
            <a:avLst/>
          </a:prstGeom>
          <a:noFill/>
        </p:spPr>
        <p:txBody>
          <a:bodyPr wrap="square" rtlCol="0">
            <a:spAutoFit/>
          </a:bodyPr>
          <a:lstStyle/>
          <a:p>
            <a:r>
              <a:rPr lang="en-US" dirty="0">
                <a:solidFill>
                  <a:schemeClr val="bg2"/>
                </a:solidFill>
              </a:rPr>
              <a:t>‘Poland should make a decision after 2015. In the meantime it should seek to comply </a:t>
            </a:r>
            <a:r>
              <a:rPr lang="en-US" dirty="0" err="1">
                <a:solidFill>
                  <a:schemeClr val="bg2"/>
                </a:solidFill>
              </a:rPr>
              <a:t>wth</a:t>
            </a:r>
            <a:r>
              <a:rPr lang="en-US" dirty="0">
                <a:solidFill>
                  <a:schemeClr val="bg2"/>
                </a:solidFill>
              </a:rPr>
              <a:t> the convergence criteria.’ speculation.’ - 2013</a:t>
            </a:r>
            <a:endParaRPr lang="de-DE" dirty="0">
              <a:solidFill>
                <a:schemeClr val="bg2"/>
              </a:solidFill>
            </a:endParaRPr>
          </a:p>
        </p:txBody>
      </p:sp>
      <p:sp>
        <p:nvSpPr>
          <p:cNvPr id="4" name="TextBox 3">
            <a:extLst>
              <a:ext uri="{FF2B5EF4-FFF2-40B4-BE49-F238E27FC236}">
                <a16:creationId xmlns:a16="http://schemas.microsoft.com/office/drawing/2014/main" id="{B26F071A-16B6-7E08-102B-A232DC6FDBD9}"/>
              </a:ext>
            </a:extLst>
          </p:cNvPr>
          <p:cNvSpPr txBox="1"/>
          <p:nvPr/>
        </p:nvSpPr>
        <p:spPr>
          <a:xfrm>
            <a:off x="1400060" y="3493617"/>
            <a:ext cx="2658120" cy="646331"/>
          </a:xfrm>
          <a:prstGeom prst="rect">
            <a:avLst/>
          </a:prstGeom>
          <a:noFill/>
        </p:spPr>
        <p:txBody>
          <a:bodyPr wrap="square" rtlCol="0">
            <a:spAutoFit/>
          </a:bodyPr>
          <a:lstStyle/>
          <a:p>
            <a:r>
              <a:rPr lang="en-GB" i="1" dirty="0">
                <a:solidFill>
                  <a:schemeClr val="bg2"/>
                </a:solidFill>
              </a:rPr>
              <a:t>Bronislaw </a:t>
            </a:r>
            <a:r>
              <a:rPr lang="en-GB" i="1" dirty="0" err="1">
                <a:solidFill>
                  <a:schemeClr val="bg2"/>
                </a:solidFill>
              </a:rPr>
              <a:t>Komorowski</a:t>
            </a:r>
            <a:r>
              <a:rPr lang="en-GB" i="1" dirty="0">
                <a:solidFill>
                  <a:schemeClr val="bg2"/>
                </a:solidFill>
              </a:rPr>
              <a:t>, President  (2010-15)</a:t>
            </a:r>
            <a:endParaRPr lang="de-DE" i="1" dirty="0">
              <a:solidFill>
                <a:schemeClr val="bg2"/>
              </a:solidFill>
            </a:endParaRPr>
          </a:p>
        </p:txBody>
      </p:sp>
      <p:pic>
        <p:nvPicPr>
          <p:cNvPr id="9" name="Picture 8">
            <a:extLst>
              <a:ext uri="{FF2B5EF4-FFF2-40B4-BE49-F238E27FC236}">
                <a16:creationId xmlns:a16="http://schemas.microsoft.com/office/drawing/2014/main" id="{EE027A39-FCFA-9FCF-938F-3010C7FE4B8E}"/>
              </a:ext>
            </a:extLst>
          </p:cNvPr>
          <p:cNvPicPr>
            <a:picLocks noChangeAspect="1"/>
          </p:cNvPicPr>
          <p:nvPr/>
        </p:nvPicPr>
        <p:blipFill>
          <a:blip r:embed="rId4"/>
          <a:stretch>
            <a:fillRect/>
          </a:stretch>
        </p:blipFill>
        <p:spPr>
          <a:xfrm>
            <a:off x="7797368" y="1618973"/>
            <a:ext cx="2471878" cy="1647918"/>
          </a:xfrm>
          <a:prstGeom prst="rect">
            <a:avLst/>
          </a:prstGeom>
        </p:spPr>
      </p:pic>
      <p:pic>
        <p:nvPicPr>
          <p:cNvPr id="10" name="Picture 9">
            <a:extLst>
              <a:ext uri="{FF2B5EF4-FFF2-40B4-BE49-F238E27FC236}">
                <a16:creationId xmlns:a16="http://schemas.microsoft.com/office/drawing/2014/main" id="{FAF68325-8E02-202C-FCF1-B724F36B60C5}"/>
              </a:ext>
            </a:extLst>
          </p:cNvPr>
          <p:cNvPicPr>
            <a:picLocks noChangeAspect="1"/>
          </p:cNvPicPr>
          <p:nvPr/>
        </p:nvPicPr>
        <p:blipFill>
          <a:blip r:embed="rId5"/>
          <a:stretch>
            <a:fillRect/>
          </a:stretch>
        </p:blipFill>
        <p:spPr>
          <a:xfrm>
            <a:off x="1579672" y="1684081"/>
            <a:ext cx="2189337" cy="1618935"/>
          </a:xfrm>
          <a:prstGeom prst="rect">
            <a:avLst/>
          </a:prstGeom>
        </p:spPr>
      </p:pic>
    </p:spTree>
    <p:extLst>
      <p:ext uri="{BB962C8B-B14F-4D97-AF65-F5344CB8AC3E}">
        <p14:creationId xmlns:p14="http://schemas.microsoft.com/office/powerpoint/2010/main" val="3269424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10" name="TextBox 9">
            <a:extLst>
              <a:ext uri="{FF2B5EF4-FFF2-40B4-BE49-F238E27FC236}">
                <a16:creationId xmlns:a16="http://schemas.microsoft.com/office/drawing/2014/main" id="{8AA912CE-B2D1-31C0-713F-4414EF1F93AA}"/>
              </a:ext>
            </a:extLst>
          </p:cNvPr>
          <p:cNvSpPr txBox="1"/>
          <p:nvPr/>
        </p:nvSpPr>
        <p:spPr>
          <a:xfrm>
            <a:off x="0" y="184639"/>
            <a:ext cx="12404993" cy="769441"/>
          </a:xfrm>
          <a:prstGeom prst="rect">
            <a:avLst/>
          </a:prstGeom>
          <a:noFill/>
        </p:spPr>
        <p:txBody>
          <a:bodyPr wrap="square" rtlCol="0">
            <a:spAutoFit/>
          </a:bodyPr>
          <a:lstStyle/>
          <a:p>
            <a:pPr marL="0" marR="0" lvl="0" indent="0" algn="ctr" defTabSz="534579" rtl="0" eaLnBrk="1" fontAlgn="auto" latinLnBrk="0" hangingPunct="1">
              <a:lnSpc>
                <a:spcPct val="100000"/>
              </a:lnSpc>
              <a:spcBef>
                <a:spcPts val="0"/>
              </a:spcBef>
              <a:spcAft>
                <a:spcPts val="0"/>
              </a:spcAft>
              <a:buClrTx/>
              <a:buSzTx/>
              <a:buFontTx/>
              <a:buNone/>
              <a:tabLst/>
              <a:defRPr/>
            </a:pPr>
            <a:r>
              <a:rPr lang="en-US" sz="4400" b="1" dirty="0">
                <a:solidFill>
                  <a:schemeClr val="bg1"/>
                </a:solidFill>
                <a:latin typeface="Calibri" panose="020F0502020204030204"/>
              </a:rPr>
              <a:t>Challenge No 4:  Balancing solidarity and autonomy</a:t>
            </a:r>
            <a:r>
              <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rPr>
              <a:t> </a:t>
            </a:r>
          </a:p>
        </p:txBody>
      </p:sp>
      <p:sp>
        <p:nvSpPr>
          <p:cNvPr id="12" name="TextBox 11">
            <a:extLst>
              <a:ext uri="{FF2B5EF4-FFF2-40B4-BE49-F238E27FC236}">
                <a16:creationId xmlns:a16="http://schemas.microsoft.com/office/drawing/2014/main" id="{70316E80-936E-8247-B948-766ED2280BDD}"/>
              </a:ext>
            </a:extLst>
          </p:cNvPr>
          <p:cNvSpPr txBox="1"/>
          <p:nvPr/>
        </p:nvSpPr>
        <p:spPr>
          <a:xfrm>
            <a:off x="1349255" y="3978057"/>
            <a:ext cx="3114809"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chemeClr val="bg1"/>
                </a:solidFill>
                <a:effectLst/>
                <a:uLnTx/>
                <a:uFillTx/>
                <a:latin typeface="Calibri" panose="020F0502020204030204"/>
                <a:ea typeface="+mn-ea"/>
                <a:cs typeface="+mn-cs"/>
              </a:rPr>
              <a:t>‘</a:t>
            </a:r>
            <a:r>
              <a:rPr kumimoji="0" lang="en-GB" sz="1800" i="0" u="none" strike="noStrike" kern="1200" cap="none" spc="0" normalizeH="0" baseline="0" noProof="0" dirty="0">
                <a:ln>
                  <a:noFill/>
                </a:ln>
                <a:solidFill>
                  <a:schemeClr val="bg1"/>
                </a:solidFill>
                <a:effectLst/>
                <a:uLnTx/>
                <a:uFillTx/>
                <a:latin typeface="Calibri" panose="020F0502020204030204"/>
                <a:ea typeface="+mn-ea"/>
                <a:cs typeface="+mn-cs"/>
              </a:rPr>
              <a:t>Poland should launch a national debate in 2013 on joining the euro’  – 2013</a:t>
            </a:r>
            <a:endParaRPr kumimoji="0" lang="en-GB" sz="1800" i="0" u="none" strike="noStrike" kern="1200" cap="none" spc="0" normalizeH="0" baseline="0" noProof="0" dirty="0">
              <a:ln>
                <a:noFill/>
              </a:ln>
              <a:solidFill>
                <a:schemeClr val="bg1"/>
              </a:solidFill>
              <a:effectLst/>
              <a:uLnTx/>
              <a:uFillTx/>
              <a:latin typeface="Calibri Light" panose="020F0302020204030204"/>
              <a:ea typeface="+mn-ea"/>
              <a:cs typeface="+mn-cs"/>
            </a:endParaRPr>
          </a:p>
        </p:txBody>
      </p:sp>
      <p:sp>
        <p:nvSpPr>
          <p:cNvPr id="14" name="TextBox 13">
            <a:extLst>
              <a:ext uri="{FF2B5EF4-FFF2-40B4-BE49-F238E27FC236}">
                <a16:creationId xmlns:a16="http://schemas.microsoft.com/office/drawing/2014/main" id="{16F7DCE9-DFED-C62B-2317-6409304A7A67}"/>
              </a:ext>
            </a:extLst>
          </p:cNvPr>
          <p:cNvSpPr txBox="1"/>
          <p:nvPr/>
        </p:nvSpPr>
        <p:spPr>
          <a:xfrm>
            <a:off x="8108490" y="3905347"/>
            <a:ext cx="3114810" cy="1808187"/>
          </a:xfrm>
          <a:prstGeom prst="rect">
            <a:avLst/>
          </a:prstGeom>
          <a:noFill/>
        </p:spPr>
        <p:txBody>
          <a:bodyPr wrap="square">
            <a:spAutoFit/>
          </a:bodyPr>
          <a:lstStyle/>
          <a:p>
            <a:pPr marL="0" marR="0" lvl="0" indent="0" algn="l" defTabSz="534579" rtl="0" eaLnBrk="1" fontAlgn="auto" latinLnBrk="0" hangingPunct="1">
              <a:lnSpc>
                <a:spcPct val="100000"/>
              </a:lnSpc>
              <a:spcBef>
                <a:spcPts val="0"/>
              </a:spcBef>
              <a:spcAft>
                <a:spcPts val="0"/>
              </a:spcAft>
              <a:buClrTx/>
              <a:buSzTx/>
              <a:buFontTx/>
              <a:buNone/>
              <a:tabLst/>
              <a:defRPr/>
            </a:pPr>
            <a:r>
              <a:rPr kumimoji="0" lang="en-GB" sz="2150" b="0" i="0" u="none" strike="noStrike" kern="1200" cap="none" spc="0" normalizeH="0" baseline="0" noProof="0" dirty="0">
                <a:ln>
                  <a:noFill/>
                </a:ln>
                <a:solidFill>
                  <a:schemeClr val="bg1"/>
                </a:solidFill>
                <a:effectLst/>
                <a:uLnTx/>
                <a:uFillTx/>
                <a:latin typeface="Arial" panose="020B0604020202020204"/>
                <a:ea typeface="+mn-ea"/>
                <a:cs typeface="+mn-cs"/>
              </a:rPr>
              <a:t>‘</a:t>
            </a:r>
            <a:r>
              <a:rPr kumimoji="0" lang="en-GB" b="0" i="0" u="none" strike="noStrike" kern="1200" cap="none" spc="0" normalizeH="0" baseline="0" noProof="0" dirty="0">
                <a:ln>
                  <a:noFill/>
                </a:ln>
                <a:solidFill>
                  <a:schemeClr val="bg1"/>
                </a:solidFill>
                <a:effectLst/>
                <a:uLnTx/>
                <a:uFillTx/>
                <a:ea typeface="+mn-ea"/>
                <a:cs typeface="+mn-cs"/>
              </a:rPr>
              <a:t>Turbulence in the euro area </a:t>
            </a:r>
            <a:r>
              <a:rPr lang="en-GB" dirty="0">
                <a:solidFill>
                  <a:schemeClr val="bg1"/>
                </a:solidFill>
              </a:rPr>
              <a:t>has </a:t>
            </a:r>
            <a:r>
              <a:rPr kumimoji="0" lang="en-GB" sz="1800" b="0" i="0" u="none" strike="noStrike" kern="1200" cap="none" spc="0" normalizeH="0" baseline="0" noProof="0" dirty="0">
                <a:ln>
                  <a:noFill/>
                </a:ln>
                <a:solidFill>
                  <a:schemeClr val="bg1"/>
                </a:solidFill>
                <a:effectLst/>
                <a:uLnTx/>
                <a:uFillTx/>
                <a:ea typeface="+mn-ea"/>
                <a:cs typeface="+mn-cs"/>
              </a:rPr>
              <a:t> </a:t>
            </a: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t>caused the Polish government to adopt another criterion for euro adoption – stabilisation </a:t>
            </a:r>
            <a:r>
              <a:rPr lang="en-GB" dirty="0">
                <a:solidFill>
                  <a:schemeClr val="bg1"/>
                </a:solidFill>
                <a:latin typeface="Calibri" panose="020F0502020204030204"/>
              </a:rPr>
              <a:t>of </a:t>
            </a: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t>economic and monetary union.’ - 2013</a:t>
            </a:r>
          </a:p>
        </p:txBody>
      </p:sp>
      <p:sp>
        <p:nvSpPr>
          <p:cNvPr id="16" name="TextBox 15">
            <a:extLst>
              <a:ext uri="{FF2B5EF4-FFF2-40B4-BE49-F238E27FC236}">
                <a16:creationId xmlns:a16="http://schemas.microsoft.com/office/drawing/2014/main" id="{654A22D8-4F0B-2DFA-0725-76E0E60FE5D6}"/>
              </a:ext>
            </a:extLst>
          </p:cNvPr>
          <p:cNvSpPr txBox="1"/>
          <p:nvPr/>
        </p:nvSpPr>
        <p:spPr>
          <a:xfrm>
            <a:off x="8128244" y="3111759"/>
            <a:ext cx="303864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rPr>
              <a:t>Mateusz </a:t>
            </a:r>
            <a:r>
              <a:rPr kumimoji="0" lang="en-GB" sz="1800" b="0" i="1" u="none" strike="noStrike" kern="1200" cap="none" spc="0" normalizeH="0" baseline="0" noProof="0" dirty="0" err="1">
                <a:ln>
                  <a:noFill/>
                </a:ln>
                <a:solidFill>
                  <a:schemeClr val="bg1"/>
                </a:solidFill>
                <a:effectLst/>
                <a:uLnTx/>
                <a:uFillTx/>
                <a:latin typeface="Calibri" panose="020F0502020204030204"/>
                <a:ea typeface="+mn-ea"/>
                <a:cs typeface="+mn-cs"/>
              </a:rPr>
              <a:t>Szczurek</a:t>
            </a:r>
            <a:r>
              <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rPr>
              <a:t> , Finance Minister (</a:t>
            </a:r>
            <a:r>
              <a:rPr lang="en-GB" i="1" dirty="0">
                <a:solidFill>
                  <a:schemeClr val="bg1"/>
                </a:solidFill>
                <a:latin typeface="Calibri" panose="020F0502020204030204"/>
              </a:rPr>
              <a:t>2013-15) </a:t>
            </a:r>
            <a:r>
              <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rPr>
              <a:t> </a:t>
            </a:r>
          </a:p>
        </p:txBody>
      </p:sp>
      <p:sp>
        <p:nvSpPr>
          <p:cNvPr id="7" name="TextBox 6">
            <a:extLst>
              <a:ext uri="{FF2B5EF4-FFF2-40B4-BE49-F238E27FC236}">
                <a16:creationId xmlns:a16="http://schemas.microsoft.com/office/drawing/2014/main" id="{46F197DB-DC30-FC69-409C-98AC84FD5B1A}"/>
              </a:ext>
            </a:extLst>
          </p:cNvPr>
          <p:cNvSpPr txBox="1"/>
          <p:nvPr/>
        </p:nvSpPr>
        <p:spPr>
          <a:xfrm>
            <a:off x="4858236" y="3105834"/>
            <a:ext cx="286935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rPr>
              <a:t>Jacek Rostowski, Finance Minister 2007-13) - 2013</a:t>
            </a:r>
          </a:p>
        </p:txBody>
      </p:sp>
      <p:sp>
        <p:nvSpPr>
          <p:cNvPr id="8" name="TextBox 7">
            <a:extLst>
              <a:ext uri="{FF2B5EF4-FFF2-40B4-BE49-F238E27FC236}">
                <a16:creationId xmlns:a16="http://schemas.microsoft.com/office/drawing/2014/main" id="{E0459AD4-A832-B0F0-9084-6451751CB428}"/>
              </a:ext>
            </a:extLst>
          </p:cNvPr>
          <p:cNvSpPr txBox="1"/>
          <p:nvPr/>
        </p:nvSpPr>
        <p:spPr>
          <a:xfrm>
            <a:off x="4860283" y="3978057"/>
            <a:ext cx="276620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t>‘Poland has to carry out reform to prepare to join. </a:t>
            </a:r>
            <a:r>
              <a:rPr lang="en-GB" dirty="0">
                <a:solidFill>
                  <a:schemeClr val="bg1"/>
                </a:solidFill>
                <a:latin typeface="Calibri" panose="020F0502020204030204"/>
              </a:rPr>
              <a:t> We </a:t>
            </a: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t>will not set a date for entry’ – 2013</a:t>
            </a:r>
            <a:endParaRPr kumimoji="0" lang="de-DE"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5A6C2C5D-5CA3-7883-2A9D-5C160A91F9AF}"/>
              </a:ext>
            </a:extLst>
          </p:cNvPr>
          <p:cNvPicPr>
            <a:picLocks noChangeAspect="1"/>
          </p:cNvPicPr>
          <p:nvPr/>
        </p:nvPicPr>
        <p:blipFill>
          <a:blip r:embed="rId4"/>
          <a:stretch>
            <a:fillRect/>
          </a:stretch>
        </p:blipFill>
        <p:spPr>
          <a:xfrm>
            <a:off x="1398295" y="1206282"/>
            <a:ext cx="2466975" cy="1746311"/>
          </a:xfrm>
          <a:prstGeom prst="rect">
            <a:avLst/>
          </a:prstGeom>
        </p:spPr>
      </p:pic>
      <p:sp>
        <p:nvSpPr>
          <p:cNvPr id="17" name="TextBox 16">
            <a:extLst>
              <a:ext uri="{FF2B5EF4-FFF2-40B4-BE49-F238E27FC236}">
                <a16:creationId xmlns:a16="http://schemas.microsoft.com/office/drawing/2014/main" id="{0F840CA0-413A-EF1B-C65C-45E9C3BF3AFE}"/>
              </a:ext>
            </a:extLst>
          </p:cNvPr>
          <p:cNvSpPr txBox="1"/>
          <p:nvPr/>
        </p:nvSpPr>
        <p:spPr>
          <a:xfrm>
            <a:off x="1536704" y="3069448"/>
            <a:ext cx="2190156" cy="646331"/>
          </a:xfrm>
          <a:prstGeom prst="rect">
            <a:avLst/>
          </a:prstGeom>
          <a:noFill/>
        </p:spPr>
        <p:txBody>
          <a:bodyPr wrap="square" rtlCol="0">
            <a:spAutoFit/>
          </a:bodyPr>
          <a:lstStyle/>
          <a:p>
            <a:r>
              <a:rPr lang="en-GB" i="1" dirty="0">
                <a:solidFill>
                  <a:schemeClr val="bg1"/>
                </a:solidFill>
              </a:rPr>
              <a:t>Donald Tusk, Prime Minister  (2007-14) </a:t>
            </a:r>
            <a:endParaRPr lang="de-DE" i="1" dirty="0">
              <a:solidFill>
                <a:schemeClr val="bg1"/>
              </a:solidFill>
            </a:endParaRPr>
          </a:p>
        </p:txBody>
      </p:sp>
      <p:pic>
        <p:nvPicPr>
          <p:cNvPr id="2050" name="Picture 2" descr="Bildergebnis für mateusz szczurek">
            <a:extLst>
              <a:ext uri="{FF2B5EF4-FFF2-40B4-BE49-F238E27FC236}">
                <a16:creationId xmlns:a16="http://schemas.microsoft.com/office/drawing/2014/main" id="{18D84388-4FFA-990F-58B4-A535E20031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5525" y="1206282"/>
            <a:ext cx="2645338" cy="17463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nterview: Finance minister justifies upbeat assessment | Financial Times">
            <a:extLst>
              <a:ext uri="{FF2B5EF4-FFF2-40B4-BE49-F238E27FC236}">
                <a16:creationId xmlns:a16="http://schemas.microsoft.com/office/drawing/2014/main" id="{10A1E957-23DF-5F1E-DD38-AF368F51A1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0216" y="1311007"/>
            <a:ext cx="2896267" cy="1627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288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10" name="TextBox 9">
            <a:extLst>
              <a:ext uri="{FF2B5EF4-FFF2-40B4-BE49-F238E27FC236}">
                <a16:creationId xmlns:a16="http://schemas.microsoft.com/office/drawing/2014/main" id="{8AA912CE-B2D1-31C0-713F-4414EF1F93AA}"/>
              </a:ext>
            </a:extLst>
          </p:cNvPr>
          <p:cNvSpPr txBox="1"/>
          <p:nvPr/>
        </p:nvSpPr>
        <p:spPr>
          <a:xfrm>
            <a:off x="821789" y="348108"/>
            <a:ext cx="10801006" cy="769441"/>
          </a:xfrm>
          <a:prstGeom prst="rect">
            <a:avLst/>
          </a:prstGeom>
          <a:noFill/>
        </p:spPr>
        <p:txBody>
          <a:bodyPr wrap="square" rtlCol="0">
            <a:spAutoFit/>
          </a:bodyPr>
          <a:lstStyle/>
          <a:p>
            <a:pPr marL="0" marR="0" lvl="0" indent="0" algn="ctr" defTabSz="534579" rtl="0" eaLnBrk="1" fontAlgn="auto" latinLnBrk="0" hangingPunct="1">
              <a:lnSpc>
                <a:spcPct val="100000"/>
              </a:lnSpc>
              <a:spcBef>
                <a:spcPts val="0"/>
              </a:spcBef>
              <a:spcAft>
                <a:spcPts val="0"/>
              </a:spcAft>
              <a:buClrTx/>
              <a:buSzTx/>
              <a:buFontTx/>
              <a:buNone/>
              <a:tabLst/>
              <a:defRPr/>
            </a:pPr>
            <a:r>
              <a:rPr lang="en-US" sz="4400" b="1" dirty="0">
                <a:solidFill>
                  <a:schemeClr val="bg1"/>
                </a:solidFill>
                <a:latin typeface="Calibri" panose="020F0502020204030204"/>
              </a:rPr>
              <a:t>Challenge No 5:  Restoring inflation credibility</a:t>
            </a:r>
            <a:endPar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0316E80-936E-8247-B948-766ED2280BDD}"/>
              </a:ext>
            </a:extLst>
          </p:cNvPr>
          <p:cNvSpPr txBox="1"/>
          <p:nvPr/>
        </p:nvSpPr>
        <p:spPr>
          <a:xfrm>
            <a:off x="1236593" y="3803868"/>
            <a:ext cx="3114809"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chemeClr val="bg1"/>
                </a:solidFill>
                <a:effectLst/>
                <a:uLnTx/>
                <a:uFillTx/>
                <a:latin typeface="Calibri" panose="020F0502020204030204"/>
                <a:ea typeface="+mn-ea"/>
                <a:cs typeface="+mn-cs"/>
              </a:rPr>
              <a:t>‘This Chanel Lady makes savers and pensioners poor’  – best-selling  German daily Bild-Zeitung, October 2021</a:t>
            </a: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t>, complaining about Christine Lagarde, ECB President </a:t>
            </a:r>
            <a:endParaRPr kumimoji="0" lang="en-GB" sz="1800" b="0" i="0" u="none" strike="noStrike" kern="1200" cap="none" spc="0" normalizeH="0" baseline="0" noProof="0" dirty="0">
              <a:ln>
                <a:noFill/>
              </a:ln>
              <a:solidFill>
                <a:schemeClr val="bg1"/>
              </a:solidFill>
              <a:effectLst/>
              <a:uLnTx/>
              <a:uFillTx/>
              <a:latin typeface="Calibri Light" panose="020F0302020204030204"/>
              <a:ea typeface="+mn-ea"/>
              <a:cs typeface="+mn-cs"/>
            </a:endParaRPr>
          </a:p>
        </p:txBody>
      </p:sp>
      <p:sp>
        <p:nvSpPr>
          <p:cNvPr id="14" name="TextBox 13">
            <a:extLst>
              <a:ext uri="{FF2B5EF4-FFF2-40B4-BE49-F238E27FC236}">
                <a16:creationId xmlns:a16="http://schemas.microsoft.com/office/drawing/2014/main" id="{16F7DCE9-DFED-C62B-2317-6409304A7A67}"/>
              </a:ext>
            </a:extLst>
          </p:cNvPr>
          <p:cNvSpPr txBox="1"/>
          <p:nvPr/>
        </p:nvSpPr>
        <p:spPr>
          <a:xfrm>
            <a:off x="4450685" y="3803868"/>
            <a:ext cx="3589753" cy="2862322"/>
          </a:xfrm>
          <a:prstGeom prst="rect">
            <a:avLst/>
          </a:prstGeom>
          <a:noFill/>
        </p:spPr>
        <p:txBody>
          <a:bodyPr wrap="square">
            <a:spAutoFit/>
          </a:bodyPr>
          <a:lstStyle/>
          <a:p>
            <a:pPr marL="0" marR="0" lvl="0" indent="0" algn="l" defTabSz="534579"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libri" panose="020F0502020204030204"/>
              </a:rPr>
              <a:t>‘Fu</a:t>
            </a:r>
            <a:r>
              <a:rPr kumimoji="0" lang="en-US" sz="1800" b="0" i="0" u="none" strike="noStrike" kern="1200" cap="none" spc="0" normalizeH="0" baseline="0" noProof="0" dirty="0" err="1">
                <a:ln>
                  <a:noFill/>
                </a:ln>
                <a:solidFill>
                  <a:schemeClr val="bg1"/>
                </a:solidFill>
                <a:effectLst/>
                <a:uLnTx/>
                <a:uFillTx/>
                <a:latin typeface="Calibri" panose="020F0502020204030204"/>
                <a:ea typeface="+mn-ea"/>
                <a:cs typeface="+mn-cs"/>
              </a:rPr>
              <a:t>rther</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 rate hikes are needed to return inflation to 2% – not just at the policy meeting at end-October. The ECB must not let up too soon. The longer inflation remains high, the greater the risk </a:t>
            </a:r>
            <a:r>
              <a:rPr lang="en-US" dirty="0">
                <a:solidFill>
                  <a:schemeClr val="bg1"/>
                </a:solidFill>
                <a:latin typeface="Calibri" panose="020F0502020204030204"/>
              </a:rPr>
              <a:t>of above-target </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longer-term  expectations. If inflation expectations de-anchored,  interest rates would have to rise  faster or higher.’ – October 2022</a:t>
            </a:r>
            <a:endPar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654A22D8-4F0B-2DFA-0725-76E0E60FE5D6}"/>
              </a:ext>
            </a:extLst>
          </p:cNvPr>
          <p:cNvSpPr txBox="1"/>
          <p:nvPr/>
        </p:nvSpPr>
        <p:spPr>
          <a:xfrm>
            <a:off x="4899931" y="3090372"/>
            <a:ext cx="303864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rPr>
              <a:t>Joachim Nagel, Bundesbank President (2022-)  </a:t>
            </a:r>
          </a:p>
        </p:txBody>
      </p:sp>
      <p:sp>
        <p:nvSpPr>
          <p:cNvPr id="7" name="TextBox 6">
            <a:extLst>
              <a:ext uri="{FF2B5EF4-FFF2-40B4-BE49-F238E27FC236}">
                <a16:creationId xmlns:a16="http://schemas.microsoft.com/office/drawing/2014/main" id="{46F197DB-DC30-FC69-409C-98AC84FD5B1A}"/>
              </a:ext>
            </a:extLst>
          </p:cNvPr>
          <p:cNvSpPr txBox="1"/>
          <p:nvPr/>
        </p:nvSpPr>
        <p:spPr>
          <a:xfrm>
            <a:off x="8596947" y="3243781"/>
            <a:ext cx="270390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white"/>
                </a:solidFill>
                <a:effectLst/>
                <a:uLnTx/>
                <a:uFillTx/>
                <a:latin typeface="Calibri" panose="020F0502020204030204"/>
                <a:ea typeface="+mn-ea"/>
                <a:cs typeface="+mn-cs"/>
              </a:rPr>
              <a:t>Adam </a:t>
            </a:r>
            <a:r>
              <a:rPr kumimoji="0" lang="en-GB" sz="1800" b="1" i="1" u="none" strike="noStrike" kern="1200" cap="none" spc="0" normalizeH="0" baseline="0" noProof="0" dirty="0" err="1">
                <a:ln>
                  <a:noFill/>
                </a:ln>
                <a:solidFill>
                  <a:prstClr val="white"/>
                </a:solidFill>
                <a:effectLst/>
                <a:uLnTx/>
                <a:uFillTx/>
                <a:latin typeface="Calibri" panose="020F0502020204030204"/>
                <a:ea typeface="+mn-ea"/>
                <a:cs typeface="+mn-cs"/>
              </a:rPr>
              <a:t>Glapi</a:t>
            </a:r>
            <a:r>
              <a:rPr kumimoji="0" lang="de-DE" sz="1800" b="1" i="1" u="none" strike="noStrike" kern="1200" cap="none" spc="0" normalizeH="0" baseline="0" noProof="0" dirty="0">
                <a:ln>
                  <a:noFill/>
                </a:ln>
                <a:solidFill>
                  <a:srgbClr val="A5A5A5">
                    <a:lumMod val="20000"/>
                    <a:lumOff val="80000"/>
                  </a:srgbClr>
                </a:solidFill>
                <a:effectLst/>
                <a:uLnTx/>
                <a:uFillTx/>
                <a:latin typeface="Calibri" panose="020F0502020204030204"/>
                <a:ea typeface="+mn-ea"/>
                <a:cs typeface="+mn-cs"/>
              </a:rPr>
              <a:t>ń</a:t>
            </a:r>
            <a:r>
              <a:rPr kumimoji="0" lang="en-GB" sz="1800" b="1" i="1" u="none" strike="noStrike" kern="1200" cap="none" spc="0" normalizeH="0" baseline="0" noProof="0" dirty="0">
                <a:ln>
                  <a:noFill/>
                </a:ln>
                <a:solidFill>
                  <a:prstClr val="white"/>
                </a:solidFill>
                <a:effectLst/>
                <a:uLnTx/>
                <a:uFillTx/>
                <a:latin typeface="Calibri" panose="020F0502020204030204"/>
                <a:ea typeface="+mn-ea"/>
                <a:cs typeface="+mn-cs"/>
              </a:rPr>
              <a:t>ski,  NBP </a:t>
            </a:r>
            <a:r>
              <a:rPr kumimoji="0" lang="en-GB" sz="1800" b="0" i="1" u="none" strike="noStrike" kern="1200" cap="none" spc="0" normalizeH="0" baseline="0" noProof="0" dirty="0">
                <a:ln>
                  <a:noFill/>
                </a:ln>
                <a:solidFill>
                  <a:prstClr val="white"/>
                </a:solidFill>
                <a:effectLst/>
                <a:uLnTx/>
                <a:uFillTx/>
                <a:latin typeface="Calibri" panose="020F0502020204030204"/>
                <a:ea typeface="+mn-ea"/>
                <a:cs typeface="+mn-cs"/>
              </a:rPr>
              <a:t>President (2016- )</a:t>
            </a:r>
          </a:p>
        </p:txBody>
      </p:sp>
      <p:sp>
        <p:nvSpPr>
          <p:cNvPr id="8" name="TextBox 7">
            <a:extLst>
              <a:ext uri="{FF2B5EF4-FFF2-40B4-BE49-F238E27FC236}">
                <a16:creationId xmlns:a16="http://schemas.microsoft.com/office/drawing/2014/main" id="{E0459AD4-A832-B0F0-9084-6451751CB428}"/>
              </a:ext>
            </a:extLst>
          </p:cNvPr>
          <p:cNvSpPr txBox="1"/>
          <p:nvPr/>
        </p:nvSpPr>
        <p:spPr>
          <a:xfrm>
            <a:off x="8398382" y="3803868"/>
            <a:ext cx="3455510"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t>‘</a:t>
            </a:r>
            <a:r>
              <a:rPr lang="en-US" dirty="0">
                <a:solidFill>
                  <a:schemeClr val="bg1"/>
                </a:solidFill>
              </a:rPr>
              <a:t>Inflation increased in September to 17.2%., due to strong rises in global energy and agricultural prices and earlier increases in energy tariffs, adding  to core inflation. NBP tightening and the expected slowdown will support a decline in inflation towards the  inflation target.’ – October 2022</a:t>
            </a:r>
            <a:endParaRPr kumimoji="0" lang="de-DE"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69BCA7EE-DDD3-24E3-ED72-AA00B0EBD2CC}"/>
              </a:ext>
            </a:extLst>
          </p:cNvPr>
          <p:cNvPicPr>
            <a:picLocks noChangeAspect="1"/>
          </p:cNvPicPr>
          <p:nvPr/>
        </p:nvPicPr>
        <p:blipFill>
          <a:blip r:embed="rId4"/>
          <a:stretch>
            <a:fillRect/>
          </a:stretch>
        </p:blipFill>
        <p:spPr>
          <a:xfrm>
            <a:off x="8596948" y="1235827"/>
            <a:ext cx="2359356" cy="1987468"/>
          </a:xfrm>
          <a:prstGeom prst="rect">
            <a:avLst/>
          </a:prstGeom>
        </p:spPr>
      </p:pic>
      <p:pic>
        <p:nvPicPr>
          <p:cNvPr id="3077" name="Picture 5" descr="Image result for joachim nagel image">
            <a:extLst>
              <a:ext uri="{FF2B5EF4-FFF2-40B4-BE49-F238E27FC236}">
                <a16:creationId xmlns:a16="http://schemas.microsoft.com/office/drawing/2014/main" id="{24D67DD5-E242-02A8-3F97-A0C8F5E839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2455" y="1279970"/>
            <a:ext cx="3134798" cy="176417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9E0C14FA-A123-A124-297F-009EA2C0A1E8}"/>
              </a:ext>
            </a:extLst>
          </p:cNvPr>
          <p:cNvPicPr>
            <a:picLocks noChangeAspect="1"/>
          </p:cNvPicPr>
          <p:nvPr/>
        </p:nvPicPr>
        <p:blipFill>
          <a:blip r:embed="rId6"/>
          <a:stretch>
            <a:fillRect/>
          </a:stretch>
        </p:blipFill>
        <p:spPr>
          <a:xfrm>
            <a:off x="1797219" y="1215342"/>
            <a:ext cx="2184472" cy="2028439"/>
          </a:xfrm>
          <a:prstGeom prst="rect">
            <a:avLst/>
          </a:prstGeom>
        </p:spPr>
      </p:pic>
    </p:spTree>
    <p:extLst>
      <p:ext uri="{BB962C8B-B14F-4D97-AF65-F5344CB8AC3E}">
        <p14:creationId xmlns:p14="http://schemas.microsoft.com/office/powerpoint/2010/main" val="1704259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3E1DACD-0E8D-EB9E-1539-CF965A22E271}"/>
              </a:ext>
            </a:extLst>
          </p:cNvPr>
          <p:cNvSpPr txBox="1"/>
          <p:nvPr/>
        </p:nvSpPr>
        <p:spPr>
          <a:xfrm>
            <a:off x="1173361" y="650214"/>
            <a:ext cx="9493306" cy="769441"/>
          </a:xfrm>
          <a:prstGeom prst="rect">
            <a:avLst/>
          </a:prstGeom>
          <a:noFill/>
        </p:spPr>
        <p:txBody>
          <a:bodyPr wrap="square" rtlCol="0">
            <a:spAutoFit/>
          </a:bodyPr>
          <a:lstStyle/>
          <a:p>
            <a:pPr marL="0" marR="0" lvl="0" indent="0" algn="ctr" defTabSz="534579"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Calibri" panose="020F0502020204030204"/>
                <a:ea typeface="+mn-ea"/>
                <a:cs typeface="+mn-cs"/>
              </a:rPr>
              <a:t>Challenge No 6 : Weighing geopolitics</a:t>
            </a:r>
          </a:p>
        </p:txBody>
      </p:sp>
      <p:sp>
        <p:nvSpPr>
          <p:cNvPr id="11" name="TextBox 10">
            <a:extLst>
              <a:ext uri="{FF2B5EF4-FFF2-40B4-BE49-F238E27FC236}">
                <a16:creationId xmlns:a16="http://schemas.microsoft.com/office/drawing/2014/main" id="{EC83B0AD-2732-CD4B-E480-5DE6DEA718ED}"/>
              </a:ext>
            </a:extLst>
          </p:cNvPr>
          <p:cNvSpPr txBox="1"/>
          <p:nvPr/>
        </p:nvSpPr>
        <p:spPr>
          <a:xfrm>
            <a:off x="1598773" y="4426356"/>
            <a:ext cx="2302127" cy="700192"/>
          </a:xfrm>
          <a:prstGeom prst="rect">
            <a:avLst/>
          </a:prstGeom>
          <a:noFill/>
        </p:spPr>
        <p:txBody>
          <a:bodyPr wrap="square">
            <a:spAutoFit/>
          </a:bodyPr>
          <a:lstStyle/>
          <a:p>
            <a:pPr marL="0" marR="0" lvl="0" indent="0" algn="l" defTabSz="534579" rtl="0" eaLnBrk="1" fontAlgn="auto" latinLnBrk="0" hangingPunct="1">
              <a:lnSpc>
                <a:spcPct val="100000"/>
              </a:lnSpc>
              <a:spcBef>
                <a:spcPts val="0"/>
              </a:spcBef>
              <a:spcAft>
                <a:spcPts val="0"/>
              </a:spcAft>
              <a:buClrTx/>
              <a:buSzTx/>
              <a:buFontTx/>
              <a:buNone/>
              <a:tabLst/>
              <a:defRPr/>
            </a:pPr>
            <a:r>
              <a:rPr kumimoji="0" lang="en-GB" sz="2150" b="0" i="0" u="none" strike="noStrike" kern="1200" cap="none" spc="0" normalizeH="0" baseline="0" noProof="0" dirty="0">
                <a:ln>
                  <a:noFill/>
                </a:ln>
                <a:solidFill>
                  <a:schemeClr val="bg1"/>
                </a:solidFill>
                <a:effectLst/>
                <a:uLnTx/>
                <a:uFillTx/>
                <a:latin typeface="Arial" panose="020B0604020202020204"/>
                <a:ea typeface="+mn-ea"/>
                <a:cs typeface="+mn-cs"/>
              </a:rPr>
              <a:t>‘</a:t>
            </a:r>
            <a:r>
              <a:rPr kumimoji="0" lang="en-GB" b="0" i="0" u="none" strike="noStrike" kern="1200" cap="none" spc="0" normalizeH="0" baseline="0" noProof="0" dirty="0">
                <a:ln>
                  <a:noFill/>
                </a:ln>
                <a:solidFill>
                  <a:schemeClr val="bg1"/>
                </a:solidFill>
                <a:effectLst/>
                <a:uLnTx/>
                <a:uFillTx/>
                <a:ea typeface="+mn-ea"/>
                <a:cs typeface="+mn-cs"/>
              </a:rPr>
              <a:t>How many divisions has the Pope? ‘</a:t>
            </a:r>
            <a:endParaRPr kumimoji="0" lang="en-GB" sz="180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93A2E427-277E-DEF9-00B5-29A1EA57FF5C}"/>
              </a:ext>
            </a:extLst>
          </p:cNvPr>
          <p:cNvSpPr txBox="1"/>
          <p:nvPr/>
        </p:nvSpPr>
        <p:spPr>
          <a:xfrm>
            <a:off x="1598773" y="3793408"/>
            <a:ext cx="303864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chemeClr val="bg1"/>
                </a:solidFill>
                <a:effectLst/>
                <a:uLnTx/>
                <a:uFillTx/>
                <a:latin typeface="Calibri" panose="020F0502020204030204"/>
                <a:ea typeface="+mn-ea"/>
                <a:cs typeface="+mn-cs"/>
              </a:rPr>
              <a:t>Joseph Stalin</a:t>
            </a:r>
          </a:p>
        </p:txBody>
      </p:sp>
      <p:sp>
        <p:nvSpPr>
          <p:cNvPr id="16" name="TextBox 15">
            <a:extLst>
              <a:ext uri="{FF2B5EF4-FFF2-40B4-BE49-F238E27FC236}">
                <a16:creationId xmlns:a16="http://schemas.microsoft.com/office/drawing/2014/main" id="{B6B78F44-D98F-3048-6692-85903F9837F6}"/>
              </a:ext>
            </a:extLst>
          </p:cNvPr>
          <p:cNvSpPr txBox="1"/>
          <p:nvPr/>
        </p:nvSpPr>
        <p:spPr>
          <a:xfrm>
            <a:off x="5032077" y="4426356"/>
            <a:ext cx="3034332"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‘Poland may have to reevaluate its position on </a:t>
            </a:r>
            <a:r>
              <a:rPr kumimoji="0" lang="en-US" sz="1800" b="0" i="0" u="none" strike="noStrike" kern="1200" cap="none" spc="0" normalizeH="0" baseline="0" noProof="0" dirty="0" err="1">
                <a:ln>
                  <a:noFill/>
                </a:ln>
                <a:solidFill>
                  <a:schemeClr val="bg1"/>
                </a:solidFill>
                <a:effectLst/>
                <a:uLnTx/>
                <a:uFillTx/>
                <a:latin typeface="Calibri" panose="020F0502020204030204"/>
                <a:ea typeface="+mn-ea"/>
                <a:cs typeface="+mn-cs"/>
              </a:rPr>
              <a:t>th</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 euro after the Russian </a:t>
            </a:r>
            <a:r>
              <a:rPr kumimoji="0" lang="en-US" sz="1800" b="0" i="0" u="none" strike="noStrike" kern="1200" cap="none" spc="0" normalizeH="0" baseline="0" noProof="0" dirty="0" err="1">
                <a:ln>
                  <a:noFill/>
                </a:ln>
                <a:solidFill>
                  <a:schemeClr val="bg1"/>
                </a:solidFill>
                <a:effectLst/>
                <a:uLnTx/>
                <a:uFillTx/>
                <a:latin typeface="Calibri" panose="020F0502020204030204"/>
                <a:ea typeface="+mn-ea"/>
                <a:cs typeface="+mn-cs"/>
              </a:rPr>
              <a:t>miltiary</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 intervention in Ukraine.’ – 2014</a:t>
            </a:r>
            <a:endParaRPr kumimoji="0" lang="de-DE"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02A96D82-902A-4238-6A52-569D0AA3AC64}"/>
              </a:ext>
            </a:extLst>
          </p:cNvPr>
          <p:cNvPicPr>
            <a:picLocks noChangeAspect="1"/>
          </p:cNvPicPr>
          <p:nvPr/>
        </p:nvPicPr>
        <p:blipFill>
          <a:blip r:embed="rId2"/>
          <a:stretch>
            <a:fillRect/>
          </a:stretch>
        </p:blipFill>
        <p:spPr>
          <a:xfrm>
            <a:off x="4763857" y="1517529"/>
            <a:ext cx="3034332" cy="2022887"/>
          </a:xfrm>
          <a:prstGeom prst="rect">
            <a:avLst/>
          </a:prstGeom>
        </p:spPr>
      </p:pic>
      <p:sp>
        <p:nvSpPr>
          <p:cNvPr id="7" name="Rectangle 6">
            <a:extLst>
              <a:ext uri="{FF2B5EF4-FFF2-40B4-BE49-F238E27FC236}">
                <a16:creationId xmlns:a16="http://schemas.microsoft.com/office/drawing/2014/main" id="{A9CDD90A-EA3D-69D9-A74A-B955995D07AE}"/>
              </a:ext>
            </a:extLst>
          </p:cNvPr>
          <p:cNvSpPr/>
          <p:nvPr/>
        </p:nvSpPr>
        <p:spPr>
          <a:xfrm>
            <a:off x="494047" y="62115"/>
            <a:ext cx="2473855" cy="781519"/>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icture containing drawing&#10;&#10;Description automatically generated">
            <a:extLst>
              <a:ext uri="{FF2B5EF4-FFF2-40B4-BE49-F238E27FC236}">
                <a16:creationId xmlns:a16="http://schemas.microsoft.com/office/drawing/2014/main" id="{C5B21609-7618-C721-D2FB-C5EB889B84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2" name="TextBox 1">
            <a:extLst>
              <a:ext uri="{FF2B5EF4-FFF2-40B4-BE49-F238E27FC236}">
                <a16:creationId xmlns:a16="http://schemas.microsoft.com/office/drawing/2014/main" id="{CB22D81D-F146-94FA-2E9D-2A45D967E3EC}"/>
              </a:ext>
            </a:extLst>
          </p:cNvPr>
          <p:cNvSpPr txBox="1"/>
          <p:nvPr/>
        </p:nvSpPr>
        <p:spPr>
          <a:xfrm>
            <a:off x="8423970" y="4286147"/>
            <a:ext cx="2853369" cy="1200329"/>
          </a:xfrm>
          <a:prstGeom prst="rect">
            <a:avLst/>
          </a:prstGeom>
          <a:noFill/>
        </p:spPr>
        <p:txBody>
          <a:bodyPr wrap="square" rtlCol="0">
            <a:spAutoFit/>
          </a:bodyPr>
          <a:lstStyle/>
          <a:p>
            <a:r>
              <a:rPr lang="en-US" dirty="0">
                <a:solidFill>
                  <a:schemeClr val="bg2"/>
                </a:solidFill>
              </a:rPr>
              <a:t>‘The war in Ukraine is not an argument for Poland to join the common currency.’ – March 2022 </a:t>
            </a:r>
            <a:endParaRPr lang="de-DE" dirty="0">
              <a:solidFill>
                <a:schemeClr val="bg2"/>
              </a:solidFill>
            </a:endParaRPr>
          </a:p>
        </p:txBody>
      </p:sp>
      <p:sp>
        <p:nvSpPr>
          <p:cNvPr id="4" name="TextBox 3">
            <a:extLst>
              <a:ext uri="{FF2B5EF4-FFF2-40B4-BE49-F238E27FC236}">
                <a16:creationId xmlns:a16="http://schemas.microsoft.com/office/drawing/2014/main" id="{B26F071A-16B6-7E08-102B-A232DC6FDBD9}"/>
              </a:ext>
            </a:extLst>
          </p:cNvPr>
          <p:cNvSpPr txBox="1"/>
          <p:nvPr/>
        </p:nvSpPr>
        <p:spPr>
          <a:xfrm>
            <a:off x="4917529" y="3604741"/>
            <a:ext cx="2489812" cy="646331"/>
          </a:xfrm>
          <a:prstGeom prst="rect">
            <a:avLst/>
          </a:prstGeom>
          <a:noFill/>
        </p:spPr>
        <p:txBody>
          <a:bodyPr wrap="square" rtlCol="0">
            <a:spAutoFit/>
          </a:bodyPr>
          <a:lstStyle/>
          <a:p>
            <a:r>
              <a:rPr lang="en-GB" i="1" dirty="0">
                <a:solidFill>
                  <a:schemeClr val="bg2"/>
                </a:solidFill>
              </a:rPr>
              <a:t>Marek  Belka, NBP President, (2010-16 ) </a:t>
            </a:r>
            <a:endParaRPr lang="de-DE" i="1" dirty="0">
              <a:solidFill>
                <a:schemeClr val="bg2"/>
              </a:solidFill>
            </a:endParaRPr>
          </a:p>
        </p:txBody>
      </p:sp>
      <p:pic>
        <p:nvPicPr>
          <p:cNvPr id="9" name="Picture 8">
            <a:extLst>
              <a:ext uri="{FF2B5EF4-FFF2-40B4-BE49-F238E27FC236}">
                <a16:creationId xmlns:a16="http://schemas.microsoft.com/office/drawing/2014/main" id="{8DC043D0-A104-72AA-DC5D-C559A7692283}"/>
              </a:ext>
            </a:extLst>
          </p:cNvPr>
          <p:cNvPicPr>
            <a:picLocks noChangeAspect="1"/>
          </p:cNvPicPr>
          <p:nvPr/>
        </p:nvPicPr>
        <p:blipFill>
          <a:blip r:embed="rId4"/>
          <a:stretch>
            <a:fillRect/>
          </a:stretch>
        </p:blipFill>
        <p:spPr>
          <a:xfrm>
            <a:off x="8423970" y="1484438"/>
            <a:ext cx="2402532" cy="2022887"/>
          </a:xfrm>
          <a:prstGeom prst="rect">
            <a:avLst/>
          </a:prstGeom>
        </p:spPr>
      </p:pic>
      <p:sp>
        <p:nvSpPr>
          <p:cNvPr id="10" name="TextBox 9">
            <a:extLst>
              <a:ext uri="{FF2B5EF4-FFF2-40B4-BE49-F238E27FC236}">
                <a16:creationId xmlns:a16="http://schemas.microsoft.com/office/drawing/2014/main" id="{2509D300-5C10-5CA6-121E-8BF8B8EF09D7}"/>
              </a:ext>
            </a:extLst>
          </p:cNvPr>
          <p:cNvSpPr txBox="1"/>
          <p:nvPr/>
        </p:nvSpPr>
        <p:spPr>
          <a:xfrm>
            <a:off x="8423970" y="3676839"/>
            <a:ext cx="290577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i="1" u="none" strike="noStrike" kern="1200" cap="none" spc="0" normalizeH="0" baseline="0" noProof="0" dirty="0">
                <a:ln>
                  <a:noFill/>
                </a:ln>
                <a:solidFill>
                  <a:prstClr val="white"/>
                </a:solidFill>
                <a:effectLst/>
                <a:uLnTx/>
                <a:uFillTx/>
                <a:latin typeface="Calibri" panose="020F0502020204030204"/>
                <a:ea typeface="+mn-ea"/>
                <a:cs typeface="+mn-cs"/>
              </a:rPr>
              <a:t>Adam </a:t>
            </a:r>
            <a:r>
              <a:rPr kumimoji="0" lang="en-GB" sz="1800" i="1" u="none" strike="noStrike" kern="1200" cap="none" spc="0" normalizeH="0" baseline="0" noProof="0" dirty="0" err="1">
                <a:ln>
                  <a:noFill/>
                </a:ln>
                <a:solidFill>
                  <a:prstClr val="white"/>
                </a:solidFill>
                <a:effectLst/>
                <a:uLnTx/>
                <a:uFillTx/>
                <a:latin typeface="Calibri" panose="020F0502020204030204"/>
                <a:ea typeface="+mn-ea"/>
                <a:cs typeface="+mn-cs"/>
              </a:rPr>
              <a:t>Glapi</a:t>
            </a:r>
            <a:r>
              <a:rPr kumimoji="0" lang="de-DE" sz="1800" i="1" u="none" strike="noStrike" kern="1200" cap="none" spc="0" normalizeH="0" baseline="0" noProof="0" dirty="0">
                <a:ln>
                  <a:noFill/>
                </a:ln>
                <a:solidFill>
                  <a:srgbClr val="A5A5A5">
                    <a:lumMod val="20000"/>
                    <a:lumOff val="80000"/>
                  </a:srgbClr>
                </a:solidFill>
                <a:effectLst/>
                <a:uLnTx/>
                <a:uFillTx/>
                <a:latin typeface="Calibri" panose="020F0502020204030204"/>
                <a:ea typeface="+mn-ea"/>
                <a:cs typeface="+mn-cs"/>
              </a:rPr>
              <a:t>ń</a:t>
            </a:r>
            <a:r>
              <a:rPr kumimoji="0" lang="en-GB" sz="1800" i="1" u="none" strike="noStrike" kern="1200" cap="none" spc="0" normalizeH="0" baseline="0" noProof="0" dirty="0">
                <a:ln>
                  <a:noFill/>
                </a:ln>
                <a:solidFill>
                  <a:prstClr val="white"/>
                </a:solidFill>
                <a:effectLst/>
                <a:uLnTx/>
                <a:uFillTx/>
                <a:latin typeface="Calibri" panose="020F0502020204030204"/>
                <a:ea typeface="+mn-ea"/>
                <a:cs typeface="+mn-cs"/>
              </a:rPr>
              <a:t>ski,  NBP </a:t>
            </a:r>
            <a:r>
              <a:rPr kumimoji="0" lang="en-GB" sz="1800" b="0" i="1" u="none" strike="noStrike" kern="1200" cap="none" spc="0" normalizeH="0" baseline="0" noProof="0" dirty="0">
                <a:ln>
                  <a:noFill/>
                </a:ln>
                <a:solidFill>
                  <a:prstClr val="white"/>
                </a:solidFill>
                <a:effectLst/>
                <a:uLnTx/>
                <a:uFillTx/>
                <a:latin typeface="Calibri" panose="020F0502020204030204"/>
                <a:ea typeface="+mn-ea"/>
                <a:cs typeface="+mn-cs"/>
              </a:rPr>
              <a:t>President (2016- )</a:t>
            </a:r>
          </a:p>
        </p:txBody>
      </p:sp>
      <p:pic>
        <p:nvPicPr>
          <p:cNvPr id="4098" name="Picture 2" descr="Image result for josef stalin image">
            <a:extLst>
              <a:ext uri="{FF2B5EF4-FFF2-40B4-BE49-F238E27FC236}">
                <a16:creationId xmlns:a16="http://schemas.microsoft.com/office/drawing/2014/main" id="{4B40CB70-6B3A-5CEE-9AA1-ED4FBDE8E9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8773" y="1517529"/>
            <a:ext cx="2539274" cy="1989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569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9" name="Text Placeholder 2">
            <a:extLst>
              <a:ext uri="{FF2B5EF4-FFF2-40B4-BE49-F238E27FC236}">
                <a16:creationId xmlns:a16="http://schemas.microsoft.com/office/drawing/2014/main" id="{60803449-DD79-2B1D-5783-D3F3E87AE773}"/>
              </a:ext>
            </a:extLst>
          </p:cNvPr>
          <p:cNvSpPr>
            <a:spLocks noGrp="1"/>
          </p:cNvSpPr>
          <p:nvPr>
            <p:ph type="body" sz="quarter" idx="18"/>
          </p:nvPr>
        </p:nvSpPr>
        <p:spPr>
          <a:xfrm>
            <a:off x="848299" y="2222501"/>
            <a:ext cx="10318594" cy="3152774"/>
          </a:xfrm>
        </p:spPr>
        <p:txBody>
          <a:bodyPr>
            <a:normAutofit/>
          </a:bodyPr>
          <a:lstStyle/>
          <a:p>
            <a:pPr marL="571500" lvl="0" indent="-571500" algn="ctr">
              <a:buFont typeface="+mj-lt"/>
              <a:buAutoNum type="romanUcPeriod"/>
            </a:pPr>
            <a:endParaRPr lang="en-GB" sz="4000" dirty="0">
              <a:effectLst/>
              <a:latin typeface="Red Hat Display" panose="02010503040201060303" pitchFamily="2" charset="0"/>
              <a:ea typeface="Calibri" panose="020F0502020204030204" pitchFamily="34" charset="0"/>
            </a:endParaRPr>
          </a:p>
          <a:p>
            <a:pPr lvl="0" indent="0" algn="ctr"/>
            <a:r>
              <a:rPr lang="en-GB" sz="4400" dirty="0">
                <a:latin typeface="Red Hat Display" panose="02010503040201060303" pitchFamily="2" charset="0"/>
                <a:ea typeface="Calibri" panose="020F0502020204030204" pitchFamily="34" charset="0"/>
              </a:rPr>
              <a:t>II. </a:t>
            </a:r>
            <a:r>
              <a:rPr lang="en-GB" sz="4400" dirty="0">
                <a:effectLst/>
                <a:latin typeface="Red Hat Display" panose="02010503040201060303" pitchFamily="2" charset="0"/>
                <a:ea typeface="Calibri" panose="020F0502020204030204" pitchFamily="34" charset="0"/>
              </a:rPr>
              <a:t>Hopes and illusions: The nature of EMU</a:t>
            </a:r>
          </a:p>
        </p:txBody>
      </p:sp>
    </p:spTree>
    <p:extLst>
      <p:ext uri="{BB962C8B-B14F-4D97-AF65-F5344CB8AC3E}">
        <p14:creationId xmlns:p14="http://schemas.microsoft.com/office/powerpoint/2010/main" val="1755425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object 2">
            <a:extLst>
              <a:ext uri="{FF2B5EF4-FFF2-40B4-BE49-F238E27FC236}">
                <a16:creationId xmlns:a16="http://schemas.microsoft.com/office/drawing/2014/main" id="{A57FD0D2-19A6-A900-E09C-04379C35D99C}"/>
              </a:ext>
            </a:extLst>
          </p:cNvPr>
          <p:cNvSpPr txBox="1">
            <a:spLocks/>
          </p:cNvSpPr>
          <p:nvPr/>
        </p:nvSpPr>
        <p:spPr>
          <a:xfrm>
            <a:off x="741872" y="352470"/>
            <a:ext cx="11077266" cy="813941"/>
          </a:xfrm>
          <a:prstGeom prst="rect">
            <a:avLst/>
          </a:prstGeom>
          <a:noFill/>
        </p:spPr>
        <p:txBody>
          <a:bodyPr vert="horz" wrap="square" lIns="0" tIns="2025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06705">
              <a:spcBef>
                <a:spcPts val="1595"/>
              </a:spcBef>
            </a:pPr>
            <a:r>
              <a:rPr lang="en-US" b="1" dirty="0">
                <a:solidFill>
                  <a:schemeClr val="bg1"/>
                </a:solidFill>
                <a:latin typeface="+mn-lt"/>
              </a:rPr>
              <a:t>Objectives</a:t>
            </a:r>
            <a:r>
              <a:rPr lang="en-US" b="1" spc="-80" dirty="0">
                <a:solidFill>
                  <a:schemeClr val="bg1"/>
                </a:solidFill>
                <a:latin typeface="+mn-lt"/>
              </a:rPr>
              <a:t> </a:t>
            </a:r>
            <a:r>
              <a:rPr lang="en-US" b="1" dirty="0">
                <a:solidFill>
                  <a:schemeClr val="bg1"/>
                </a:solidFill>
                <a:latin typeface="+mn-lt"/>
              </a:rPr>
              <a:t>and</a:t>
            </a:r>
            <a:r>
              <a:rPr lang="en-US" b="1" spc="-80" dirty="0">
                <a:solidFill>
                  <a:schemeClr val="bg1"/>
                </a:solidFill>
                <a:latin typeface="+mn-lt"/>
              </a:rPr>
              <a:t> </a:t>
            </a:r>
            <a:r>
              <a:rPr lang="en-US" b="1" dirty="0">
                <a:solidFill>
                  <a:schemeClr val="bg1"/>
                </a:solidFill>
                <a:latin typeface="+mn-lt"/>
              </a:rPr>
              <a:t>outcomes</a:t>
            </a:r>
            <a:r>
              <a:rPr lang="en-US" b="1" spc="-55" dirty="0">
                <a:solidFill>
                  <a:schemeClr val="bg1"/>
                </a:solidFill>
                <a:latin typeface="+mn-lt"/>
              </a:rPr>
              <a:t> </a:t>
            </a:r>
            <a:r>
              <a:rPr lang="en-US" b="1" dirty="0">
                <a:solidFill>
                  <a:schemeClr val="bg1"/>
                </a:solidFill>
                <a:latin typeface="+mn-lt"/>
              </a:rPr>
              <a:t>of</a:t>
            </a:r>
            <a:r>
              <a:rPr lang="en-US" b="1" spc="-80" dirty="0">
                <a:solidFill>
                  <a:schemeClr val="bg1"/>
                </a:solidFill>
                <a:latin typeface="+mn-lt"/>
              </a:rPr>
              <a:t> </a:t>
            </a:r>
            <a:r>
              <a:rPr lang="en-US" b="1" dirty="0">
                <a:solidFill>
                  <a:schemeClr val="bg1"/>
                </a:solidFill>
                <a:latin typeface="+mn-lt"/>
              </a:rPr>
              <a:t>euro</a:t>
            </a:r>
            <a:r>
              <a:rPr lang="en-US" b="1" spc="-80" dirty="0">
                <a:solidFill>
                  <a:schemeClr val="bg1"/>
                </a:solidFill>
                <a:latin typeface="+mn-lt"/>
              </a:rPr>
              <a:t> </a:t>
            </a:r>
            <a:r>
              <a:rPr lang="en-US" b="1" spc="-10" dirty="0">
                <a:solidFill>
                  <a:schemeClr val="bg1"/>
                </a:solidFill>
                <a:latin typeface="+mn-lt"/>
              </a:rPr>
              <a:t>experiment</a:t>
            </a:r>
          </a:p>
        </p:txBody>
      </p:sp>
      <p:sp>
        <p:nvSpPr>
          <p:cNvPr id="10" name="object 3">
            <a:extLst>
              <a:ext uri="{FF2B5EF4-FFF2-40B4-BE49-F238E27FC236}">
                <a16:creationId xmlns:a16="http://schemas.microsoft.com/office/drawing/2014/main" id="{425F90E6-621B-CEB6-A100-A4D4C3794525}"/>
              </a:ext>
            </a:extLst>
          </p:cNvPr>
          <p:cNvSpPr txBox="1"/>
          <p:nvPr/>
        </p:nvSpPr>
        <p:spPr>
          <a:xfrm>
            <a:off x="741872" y="1304895"/>
            <a:ext cx="11296847" cy="5105885"/>
          </a:xfrm>
          <a:prstGeom prst="rect">
            <a:avLst/>
          </a:prstGeom>
        </p:spPr>
        <p:txBody>
          <a:bodyPr vert="horz" wrap="square" lIns="0" tIns="85725" rIns="0" bIns="0" rtlCol="0">
            <a:spAutoFit/>
          </a:bodyPr>
          <a:lstStyle/>
          <a:p>
            <a:pPr marL="12700">
              <a:spcBef>
                <a:spcPts val="675"/>
              </a:spcBef>
            </a:pPr>
            <a:r>
              <a:rPr lang="en-US" sz="2400" b="1" kern="0" dirty="0">
                <a:solidFill>
                  <a:schemeClr val="bg1"/>
                </a:solidFill>
                <a:latin typeface="Red Hat Display" panose="02010503040201060303" pitchFamily="2" charset="0"/>
                <a:cs typeface="Arial"/>
              </a:rPr>
              <a:t>The</a:t>
            </a:r>
            <a:r>
              <a:rPr lang="en-US" sz="2400" b="1" kern="0" spc="-90" dirty="0">
                <a:solidFill>
                  <a:schemeClr val="bg1"/>
                </a:solidFill>
                <a:latin typeface="Red Hat Display" panose="02010503040201060303" pitchFamily="2" charset="0"/>
                <a:cs typeface="Arial"/>
              </a:rPr>
              <a:t> five</a:t>
            </a:r>
            <a:r>
              <a:rPr lang="en-US" sz="2400" b="1" kern="0" spc="-60" dirty="0">
                <a:solidFill>
                  <a:schemeClr val="bg1"/>
                </a:solidFill>
                <a:latin typeface="Red Hat Display" panose="02010503040201060303" pitchFamily="2" charset="0"/>
                <a:cs typeface="Arial"/>
              </a:rPr>
              <a:t> </a:t>
            </a:r>
            <a:r>
              <a:rPr lang="en-US" sz="2400" b="1" kern="0" dirty="0">
                <a:solidFill>
                  <a:schemeClr val="bg1"/>
                </a:solidFill>
                <a:latin typeface="Red Hat Display" panose="02010503040201060303" pitchFamily="2" charset="0"/>
                <a:cs typeface="Arial"/>
              </a:rPr>
              <a:t>reasons</a:t>
            </a:r>
            <a:r>
              <a:rPr lang="en-US" sz="2400" b="1" kern="0" spc="-55" dirty="0">
                <a:solidFill>
                  <a:schemeClr val="bg1"/>
                </a:solidFill>
                <a:latin typeface="Red Hat Display" panose="02010503040201060303" pitchFamily="2" charset="0"/>
                <a:cs typeface="Arial"/>
              </a:rPr>
              <a:t> </a:t>
            </a:r>
            <a:r>
              <a:rPr lang="en-US" sz="2400" b="1" kern="0" dirty="0">
                <a:solidFill>
                  <a:schemeClr val="bg1"/>
                </a:solidFill>
                <a:latin typeface="Red Hat Display" panose="02010503040201060303" pitchFamily="2" charset="0"/>
                <a:cs typeface="Arial"/>
              </a:rPr>
              <a:t>for</a:t>
            </a:r>
            <a:r>
              <a:rPr lang="en-US" sz="2400" b="1" kern="0" spc="-55" dirty="0">
                <a:solidFill>
                  <a:schemeClr val="bg1"/>
                </a:solidFill>
                <a:latin typeface="Red Hat Display" panose="02010503040201060303" pitchFamily="2" charset="0"/>
                <a:cs typeface="Arial"/>
              </a:rPr>
              <a:t> </a:t>
            </a:r>
            <a:r>
              <a:rPr lang="en-US" sz="2400" b="1" kern="0" dirty="0">
                <a:solidFill>
                  <a:schemeClr val="bg1"/>
                </a:solidFill>
                <a:latin typeface="Red Hat Display" panose="02010503040201060303" pitchFamily="2" charset="0"/>
                <a:cs typeface="Arial"/>
              </a:rPr>
              <a:t>the</a:t>
            </a:r>
            <a:r>
              <a:rPr lang="en-US" sz="2400" b="1" kern="0" spc="-70" dirty="0">
                <a:solidFill>
                  <a:schemeClr val="bg1"/>
                </a:solidFill>
                <a:latin typeface="Red Hat Display" panose="02010503040201060303" pitchFamily="2" charset="0"/>
                <a:cs typeface="Arial"/>
              </a:rPr>
              <a:t> </a:t>
            </a:r>
            <a:r>
              <a:rPr lang="en-US" sz="2400" b="1" kern="0" spc="-20" dirty="0">
                <a:solidFill>
                  <a:schemeClr val="bg1"/>
                </a:solidFill>
                <a:latin typeface="Red Hat Display" panose="02010503040201060303" pitchFamily="2" charset="0"/>
                <a:cs typeface="Arial"/>
              </a:rPr>
              <a:t>euro</a:t>
            </a:r>
            <a:endParaRPr lang="en-US" sz="2400" kern="0" dirty="0">
              <a:solidFill>
                <a:schemeClr val="bg1"/>
              </a:solidFill>
              <a:latin typeface="Red Hat Display" panose="02010503040201060303" pitchFamily="2" charset="0"/>
              <a:cs typeface="Arial"/>
            </a:endParaRPr>
          </a:p>
          <a:p>
            <a:pPr marL="355600" indent="-343535">
              <a:spcBef>
                <a:spcPts val="484"/>
              </a:spcBef>
              <a:buFontTx/>
              <a:buChar char="•"/>
              <a:tabLst>
                <a:tab pos="355600" algn="l"/>
                <a:tab pos="356235" algn="l"/>
              </a:tabLst>
            </a:pPr>
            <a:r>
              <a:rPr lang="en-US" sz="2000" kern="0" dirty="0">
                <a:solidFill>
                  <a:schemeClr val="bg1"/>
                </a:solidFill>
                <a:latin typeface="Red Hat Display" panose="02010503040201060303" pitchFamily="2" charset="0"/>
                <a:cs typeface="Arial"/>
              </a:rPr>
              <a:t>Underpin</a:t>
            </a:r>
            <a:r>
              <a:rPr lang="en-US" sz="2000" kern="0" spc="-8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European</a:t>
            </a:r>
            <a:r>
              <a:rPr lang="en-US" sz="2000" kern="0" spc="-5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Single</a:t>
            </a:r>
            <a:r>
              <a:rPr lang="en-US" sz="2000" kern="0" spc="-3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Market</a:t>
            </a:r>
            <a:r>
              <a:rPr lang="en-US" sz="2000" kern="0" spc="-7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by</a:t>
            </a:r>
            <a:r>
              <a:rPr lang="en-US" sz="2000" kern="0" spc="-3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eliminating</a:t>
            </a:r>
            <a:r>
              <a:rPr lang="en-US" sz="2000" kern="0" spc="-2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exchange</a:t>
            </a:r>
            <a:r>
              <a:rPr lang="en-US" sz="2000" kern="0" spc="-50" dirty="0">
                <a:solidFill>
                  <a:schemeClr val="bg1"/>
                </a:solidFill>
                <a:latin typeface="Red Hat Display" panose="02010503040201060303" pitchFamily="2" charset="0"/>
                <a:cs typeface="Arial"/>
              </a:rPr>
              <a:t> </a:t>
            </a:r>
            <a:r>
              <a:rPr lang="en-US" sz="2000" kern="0" spc="-10" dirty="0">
                <a:solidFill>
                  <a:schemeClr val="bg1"/>
                </a:solidFill>
                <a:latin typeface="Red Hat Display" panose="02010503040201060303" pitchFamily="2" charset="0"/>
                <a:cs typeface="Arial"/>
              </a:rPr>
              <a:t>risks, boost importance of European economy</a:t>
            </a:r>
            <a:endParaRPr lang="en-US" sz="2000" kern="0" dirty="0">
              <a:solidFill>
                <a:schemeClr val="bg1"/>
              </a:solidFill>
              <a:latin typeface="Red Hat Display" panose="02010503040201060303" pitchFamily="2" charset="0"/>
              <a:cs typeface="Arial"/>
            </a:endParaRPr>
          </a:p>
          <a:p>
            <a:pPr marL="355600" indent="-343535">
              <a:spcBef>
                <a:spcPts val="480"/>
              </a:spcBef>
              <a:buFontTx/>
              <a:buChar char="•"/>
              <a:tabLst>
                <a:tab pos="355600" algn="l"/>
                <a:tab pos="356235" algn="l"/>
              </a:tabLst>
            </a:pPr>
            <a:r>
              <a:rPr lang="en-US" sz="2000" kern="0" dirty="0">
                <a:solidFill>
                  <a:schemeClr val="bg1"/>
                </a:solidFill>
                <a:latin typeface="Red Hat Display" panose="02010503040201060303" pitchFamily="2" charset="0"/>
                <a:cs typeface="Arial"/>
              </a:rPr>
              <a:t>Complete</a:t>
            </a:r>
            <a:r>
              <a:rPr lang="en-US" sz="2000" kern="0" spc="-5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Franco-German</a:t>
            </a:r>
            <a:r>
              <a:rPr lang="en-US" sz="2000" kern="0" spc="-70" dirty="0">
                <a:solidFill>
                  <a:schemeClr val="bg1"/>
                </a:solidFill>
                <a:latin typeface="Red Hat Display" panose="02010503040201060303" pitchFamily="2" charset="0"/>
                <a:cs typeface="Arial"/>
              </a:rPr>
              <a:t> </a:t>
            </a:r>
            <a:r>
              <a:rPr lang="en-US" sz="2000" kern="0" spc="-10" dirty="0">
                <a:solidFill>
                  <a:schemeClr val="bg1"/>
                </a:solidFill>
                <a:latin typeface="Red Hat Display" panose="02010503040201060303" pitchFamily="2" charset="0"/>
                <a:cs typeface="Arial"/>
              </a:rPr>
              <a:t>post-</a:t>
            </a:r>
            <a:r>
              <a:rPr lang="en-US" sz="2000" kern="0" dirty="0">
                <a:solidFill>
                  <a:schemeClr val="bg1"/>
                </a:solidFill>
                <a:latin typeface="Red Hat Display" panose="02010503040201060303" pitchFamily="2" charset="0"/>
                <a:cs typeface="Arial"/>
              </a:rPr>
              <a:t>war</a:t>
            </a:r>
            <a:r>
              <a:rPr lang="en-US" sz="2000" kern="0" spc="-3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political</a:t>
            </a:r>
            <a:r>
              <a:rPr lang="en-US" sz="2000" kern="0" spc="5" dirty="0">
                <a:solidFill>
                  <a:schemeClr val="bg1"/>
                </a:solidFill>
                <a:latin typeface="Red Hat Display" panose="02010503040201060303" pitchFamily="2" charset="0"/>
                <a:cs typeface="Arial"/>
              </a:rPr>
              <a:t> </a:t>
            </a:r>
            <a:r>
              <a:rPr lang="en-US" sz="2000" kern="0" spc="-10" dirty="0">
                <a:solidFill>
                  <a:schemeClr val="bg1"/>
                </a:solidFill>
                <a:latin typeface="Red Hat Display" panose="02010503040201060303" pitchFamily="2" charset="0"/>
                <a:cs typeface="Arial"/>
              </a:rPr>
              <a:t>rapprochement</a:t>
            </a:r>
            <a:endParaRPr lang="en-US" sz="2000" kern="0" dirty="0">
              <a:solidFill>
                <a:schemeClr val="bg1"/>
              </a:solidFill>
              <a:latin typeface="Red Hat Display" panose="02010503040201060303" pitchFamily="2" charset="0"/>
              <a:cs typeface="Arial"/>
            </a:endParaRPr>
          </a:p>
          <a:p>
            <a:pPr marL="355600" indent="-343535">
              <a:spcBef>
                <a:spcPts val="480"/>
              </a:spcBef>
              <a:buFontTx/>
              <a:buChar char="•"/>
              <a:tabLst>
                <a:tab pos="355600" algn="l"/>
                <a:tab pos="356235" algn="l"/>
              </a:tabLst>
            </a:pPr>
            <a:r>
              <a:rPr lang="en-US" sz="2000" kern="0" dirty="0">
                <a:solidFill>
                  <a:schemeClr val="bg1"/>
                </a:solidFill>
                <a:latin typeface="Red Hat Display" panose="02010503040201060303" pitchFamily="2" charset="0"/>
                <a:cs typeface="Arial"/>
              </a:rPr>
              <a:t>Create</a:t>
            </a:r>
            <a:r>
              <a:rPr lang="en-US" sz="2000" kern="0" spc="-5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a</a:t>
            </a:r>
            <a:r>
              <a:rPr lang="en-US" sz="2000" kern="0" spc="-2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rival/complement</a:t>
            </a:r>
            <a:r>
              <a:rPr lang="en-US" sz="2000" kern="0" spc="-3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to</a:t>
            </a:r>
            <a:r>
              <a:rPr lang="en-US" sz="2000" kern="0" spc="-2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the</a:t>
            </a:r>
            <a:r>
              <a:rPr lang="en-US" sz="2000" kern="0" spc="-3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dollar</a:t>
            </a:r>
            <a:r>
              <a:rPr lang="en-US" sz="2000" kern="0" spc="-2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as</a:t>
            </a:r>
            <a:r>
              <a:rPr lang="en-US" sz="2000" kern="0" spc="-2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world</a:t>
            </a:r>
            <a:r>
              <a:rPr lang="en-US" sz="2000" kern="0" spc="-20" dirty="0">
                <a:solidFill>
                  <a:schemeClr val="bg1"/>
                </a:solidFill>
                <a:latin typeface="Red Hat Display" panose="02010503040201060303" pitchFamily="2" charset="0"/>
                <a:cs typeface="Arial"/>
              </a:rPr>
              <a:t> </a:t>
            </a:r>
            <a:r>
              <a:rPr lang="en-US" sz="2000" kern="0" spc="-10" dirty="0">
                <a:solidFill>
                  <a:schemeClr val="bg1"/>
                </a:solidFill>
                <a:latin typeface="Red Hat Display" panose="02010503040201060303" pitchFamily="2" charset="0"/>
                <a:cs typeface="Arial"/>
              </a:rPr>
              <a:t>money</a:t>
            </a:r>
            <a:endParaRPr lang="en-US" sz="2000" kern="0" dirty="0">
              <a:solidFill>
                <a:schemeClr val="bg1"/>
              </a:solidFill>
              <a:latin typeface="Red Hat Display" panose="02010503040201060303" pitchFamily="2" charset="0"/>
              <a:cs typeface="Arial"/>
            </a:endParaRPr>
          </a:p>
          <a:p>
            <a:pPr marL="355600" indent="-343535">
              <a:spcBef>
                <a:spcPts val="480"/>
              </a:spcBef>
              <a:buFontTx/>
              <a:buChar char="•"/>
              <a:tabLst>
                <a:tab pos="355600" algn="l"/>
                <a:tab pos="356235" algn="l"/>
              </a:tabLst>
            </a:pPr>
            <a:r>
              <a:rPr lang="en-US" sz="2000" kern="0" dirty="0">
                <a:solidFill>
                  <a:schemeClr val="bg1"/>
                </a:solidFill>
                <a:latin typeface="Red Hat Display" panose="02010503040201060303" pitchFamily="2" charset="0"/>
                <a:cs typeface="Arial"/>
              </a:rPr>
              <a:t>Shackle</a:t>
            </a:r>
            <a:r>
              <a:rPr lang="en-US" sz="2000" kern="0" spc="-3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united</a:t>
            </a:r>
            <a:r>
              <a:rPr lang="en-US" sz="2000" kern="0" spc="-2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Germany</a:t>
            </a:r>
            <a:r>
              <a:rPr lang="en-US" sz="2000" kern="0" spc="-5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in</a:t>
            </a:r>
            <a:r>
              <a:rPr lang="en-US" sz="2000" kern="0" spc="-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a</a:t>
            </a:r>
            <a:r>
              <a:rPr lang="en-US" sz="2000" kern="0" spc="-2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constructive</a:t>
            </a:r>
            <a:r>
              <a:rPr lang="en-US" sz="2000" kern="0" spc="-4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European</a:t>
            </a:r>
            <a:r>
              <a:rPr lang="en-US" sz="2000" kern="0" spc="-30" dirty="0">
                <a:solidFill>
                  <a:schemeClr val="bg1"/>
                </a:solidFill>
                <a:latin typeface="Red Hat Display" panose="02010503040201060303" pitchFamily="2" charset="0"/>
                <a:cs typeface="Arial"/>
              </a:rPr>
              <a:t> </a:t>
            </a:r>
            <a:r>
              <a:rPr lang="en-US" sz="2000" kern="0" spc="-10" dirty="0">
                <a:solidFill>
                  <a:schemeClr val="bg1"/>
                </a:solidFill>
                <a:latin typeface="Red Hat Display" panose="02010503040201060303" pitchFamily="2" charset="0"/>
                <a:cs typeface="Arial"/>
              </a:rPr>
              <a:t>community </a:t>
            </a:r>
          </a:p>
          <a:p>
            <a:pPr marL="355600" indent="-343535">
              <a:spcBef>
                <a:spcPts val="480"/>
              </a:spcBef>
              <a:buFontTx/>
              <a:buChar char="•"/>
              <a:tabLst>
                <a:tab pos="355600" algn="l"/>
                <a:tab pos="356235" algn="l"/>
              </a:tabLst>
            </a:pPr>
            <a:r>
              <a:rPr lang="en-US" sz="2000" kern="0" spc="-10" dirty="0">
                <a:solidFill>
                  <a:schemeClr val="bg1"/>
                </a:solidFill>
                <a:latin typeface="Red Hat Display" panose="02010503040201060303" pitchFamily="2" charset="0"/>
                <a:cs typeface="Arial"/>
              </a:rPr>
              <a:t>Build Europe’s global role –  in politics, trade, economics and finance </a:t>
            </a:r>
            <a:endParaRPr lang="en-US" sz="2000" kern="0" dirty="0">
              <a:solidFill>
                <a:schemeClr val="bg1"/>
              </a:solidFill>
              <a:latin typeface="Red Hat Display" panose="02010503040201060303" pitchFamily="2" charset="0"/>
              <a:cs typeface="Arial"/>
            </a:endParaRPr>
          </a:p>
          <a:p>
            <a:endParaRPr lang="en-US" sz="1400" kern="0" dirty="0">
              <a:solidFill>
                <a:schemeClr val="bg1"/>
              </a:solidFill>
              <a:latin typeface="Red Hat Display" panose="02010503040201060303" pitchFamily="2" charset="0"/>
              <a:cs typeface="Arial"/>
            </a:endParaRPr>
          </a:p>
          <a:p>
            <a:pPr marL="12700">
              <a:spcBef>
                <a:spcPts val="1500"/>
              </a:spcBef>
            </a:pPr>
            <a:r>
              <a:rPr lang="en-US" sz="2400" b="1" kern="0" dirty="0">
                <a:solidFill>
                  <a:schemeClr val="bg1"/>
                </a:solidFill>
                <a:latin typeface="Red Hat Display" panose="02010503040201060303" pitchFamily="2" charset="0"/>
                <a:cs typeface="Arial"/>
              </a:rPr>
              <a:t>Results</a:t>
            </a:r>
            <a:r>
              <a:rPr lang="en-US" sz="2400" b="1" kern="0" spc="-40" dirty="0">
                <a:solidFill>
                  <a:schemeClr val="bg1"/>
                </a:solidFill>
                <a:latin typeface="Red Hat Display" panose="02010503040201060303" pitchFamily="2" charset="0"/>
                <a:cs typeface="Arial"/>
              </a:rPr>
              <a:t> </a:t>
            </a:r>
            <a:r>
              <a:rPr lang="en-US" sz="2400" b="1" kern="0" dirty="0">
                <a:solidFill>
                  <a:schemeClr val="bg1"/>
                </a:solidFill>
                <a:latin typeface="Red Hat Display" panose="02010503040201060303" pitchFamily="2" charset="0"/>
                <a:cs typeface="Arial"/>
              </a:rPr>
              <a:t>have</a:t>
            </a:r>
            <a:r>
              <a:rPr lang="en-US" sz="2400" b="1" kern="0" spc="-25" dirty="0">
                <a:solidFill>
                  <a:schemeClr val="bg1"/>
                </a:solidFill>
                <a:latin typeface="Red Hat Display" panose="02010503040201060303" pitchFamily="2" charset="0"/>
                <a:cs typeface="Arial"/>
              </a:rPr>
              <a:t> </a:t>
            </a:r>
            <a:r>
              <a:rPr lang="en-US" sz="2400" b="1" kern="0" dirty="0">
                <a:solidFill>
                  <a:schemeClr val="bg1"/>
                </a:solidFill>
                <a:latin typeface="Red Hat Display" panose="02010503040201060303" pitchFamily="2" charset="0"/>
                <a:cs typeface="Arial"/>
              </a:rPr>
              <a:t>not</a:t>
            </a:r>
            <a:r>
              <a:rPr lang="en-US" sz="2400" b="1" kern="0" spc="-50" dirty="0">
                <a:solidFill>
                  <a:schemeClr val="bg1"/>
                </a:solidFill>
                <a:latin typeface="Red Hat Display" panose="02010503040201060303" pitchFamily="2" charset="0"/>
                <a:cs typeface="Arial"/>
              </a:rPr>
              <a:t> </a:t>
            </a:r>
            <a:r>
              <a:rPr lang="en-US" sz="2400" b="1" kern="0" dirty="0">
                <a:solidFill>
                  <a:schemeClr val="bg1"/>
                </a:solidFill>
                <a:latin typeface="Red Hat Display" panose="02010503040201060303" pitchFamily="2" charset="0"/>
                <a:cs typeface="Arial"/>
              </a:rPr>
              <a:t>lived</a:t>
            </a:r>
            <a:r>
              <a:rPr lang="en-US" sz="2400" b="1" kern="0" spc="-45" dirty="0">
                <a:solidFill>
                  <a:schemeClr val="bg1"/>
                </a:solidFill>
                <a:latin typeface="Red Hat Display" panose="02010503040201060303" pitchFamily="2" charset="0"/>
                <a:cs typeface="Arial"/>
              </a:rPr>
              <a:t> </a:t>
            </a:r>
            <a:r>
              <a:rPr lang="en-US" sz="2400" b="1" kern="0" dirty="0">
                <a:solidFill>
                  <a:schemeClr val="bg1"/>
                </a:solidFill>
                <a:latin typeface="Red Hat Display" panose="02010503040201060303" pitchFamily="2" charset="0"/>
                <a:cs typeface="Arial"/>
              </a:rPr>
              <a:t>up</a:t>
            </a:r>
            <a:r>
              <a:rPr lang="en-US" sz="2400" b="1" kern="0" spc="-45" dirty="0">
                <a:solidFill>
                  <a:schemeClr val="bg1"/>
                </a:solidFill>
                <a:latin typeface="Red Hat Display" panose="02010503040201060303" pitchFamily="2" charset="0"/>
                <a:cs typeface="Arial"/>
              </a:rPr>
              <a:t> </a:t>
            </a:r>
            <a:r>
              <a:rPr lang="en-US" sz="2400" b="1" kern="0" dirty="0">
                <a:solidFill>
                  <a:schemeClr val="bg1"/>
                </a:solidFill>
                <a:latin typeface="Red Hat Display" panose="02010503040201060303" pitchFamily="2" charset="0"/>
                <a:cs typeface="Arial"/>
              </a:rPr>
              <a:t>to</a:t>
            </a:r>
            <a:r>
              <a:rPr lang="en-US" sz="2400" b="1" kern="0" spc="-55" dirty="0">
                <a:solidFill>
                  <a:schemeClr val="bg1"/>
                </a:solidFill>
                <a:latin typeface="Red Hat Display" panose="02010503040201060303" pitchFamily="2" charset="0"/>
                <a:cs typeface="Arial"/>
              </a:rPr>
              <a:t> </a:t>
            </a:r>
            <a:r>
              <a:rPr lang="en-US" sz="2400" b="1" kern="0" spc="-10" dirty="0">
                <a:solidFill>
                  <a:schemeClr val="bg1"/>
                </a:solidFill>
                <a:latin typeface="Red Hat Display" panose="02010503040201060303" pitchFamily="2" charset="0"/>
                <a:cs typeface="Arial"/>
              </a:rPr>
              <a:t>expectations</a:t>
            </a:r>
            <a:endParaRPr lang="en-US" sz="2400" kern="0" dirty="0">
              <a:solidFill>
                <a:schemeClr val="bg1"/>
              </a:solidFill>
              <a:latin typeface="Red Hat Display" panose="02010503040201060303" pitchFamily="2" charset="0"/>
              <a:cs typeface="Arial"/>
            </a:endParaRPr>
          </a:p>
          <a:p>
            <a:pPr marL="355600" indent="-343535">
              <a:spcBef>
                <a:spcPts val="484"/>
              </a:spcBef>
              <a:buFontTx/>
              <a:buChar char="•"/>
              <a:tabLst>
                <a:tab pos="355600" algn="l"/>
                <a:tab pos="356235" algn="l"/>
              </a:tabLst>
            </a:pPr>
            <a:r>
              <a:rPr lang="en-US" sz="2000" kern="0" dirty="0">
                <a:solidFill>
                  <a:schemeClr val="bg1"/>
                </a:solidFill>
                <a:latin typeface="Red Hat Display" panose="02010503040201060303" pitchFamily="2" charset="0"/>
                <a:cs typeface="Arial"/>
              </a:rPr>
              <a:t>Trade</a:t>
            </a:r>
            <a:r>
              <a:rPr lang="en-US" sz="2000" kern="0" spc="-6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integration</a:t>
            </a:r>
            <a:r>
              <a:rPr lang="en-US" sz="2000" kern="0" spc="-4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held</a:t>
            </a:r>
            <a:r>
              <a:rPr lang="en-US" sz="2000" kern="0" spc="-2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up</a:t>
            </a:r>
            <a:r>
              <a:rPr lang="en-US" sz="2000" kern="0" spc="-3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by</a:t>
            </a:r>
            <a:r>
              <a:rPr lang="en-US" sz="2000" kern="0" spc="-2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poor</a:t>
            </a:r>
            <a:r>
              <a:rPr lang="en-US" sz="2000" kern="0" spc="-4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macroeconomic</a:t>
            </a:r>
            <a:r>
              <a:rPr lang="en-US" sz="2000" kern="0" spc="-60" dirty="0">
                <a:solidFill>
                  <a:schemeClr val="bg1"/>
                </a:solidFill>
                <a:latin typeface="Red Hat Display" panose="02010503040201060303" pitchFamily="2" charset="0"/>
                <a:cs typeface="Arial"/>
              </a:rPr>
              <a:t> </a:t>
            </a:r>
            <a:r>
              <a:rPr lang="en-US" sz="2000" kern="0" spc="-10" dirty="0">
                <a:solidFill>
                  <a:schemeClr val="bg1"/>
                </a:solidFill>
                <a:latin typeface="Red Hat Display" panose="02010503040201060303" pitchFamily="2" charset="0"/>
                <a:cs typeface="Arial"/>
              </a:rPr>
              <a:t>picture</a:t>
            </a:r>
            <a:endParaRPr lang="en-US" sz="2000" kern="0" dirty="0">
              <a:solidFill>
                <a:schemeClr val="bg1"/>
              </a:solidFill>
              <a:latin typeface="Red Hat Display" panose="02010503040201060303" pitchFamily="2" charset="0"/>
              <a:cs typeface="Arial"/>
            </a:endParaRPr>
          </a:p>
          <a:p>
            <a:pPr marL="355600" indent="-343535">
              <a:spcBef>
                <a:spcPts val="484"/>
              </a:spcBef>
              <a:buFontTx/>
              <a:buChar char="•"/>
              <a:tabLst>
                <a:tab pos="355600" algn="l"/>
                <a:tab pos="356235" algn="l"/>
              </a:tabLst>
            </a:pPr>
            <a:r>
              <a:rPr lang="en-US" sz="2000" kern="0" dirty="0">
                <a:solidFill>
                  <a:schemeClr val="bg1"/>
                </a:solidFill>
                <a:latin typeface="Red Hat Display" panose="02010503040201060303" pitchFamily="2" charset="0"/>
                <a:cs typeface="Arial"/>
              </a:rPr>
              <a:t>Franco-German</a:t>
            </a:r>
            <a:r>
              <a:rPr lang="en-US" sz="2000" kern="0" spc="-70" dirty="0">
                <a:solidFill>
                  <a:schemeClr val="bg1"/>
                </a:solidFill>
                <a:latin typeface="Red Hat Display" panose="02010503040201060303" pitchFamily="2" charset="0"/>
                <a:cs typeface="Arial"/>
              </a:rPr>
              <a:t> ties</a:t>
            </a:r>
            <a:r>
              <a:rPr lang="en-US" sz="2000" kern="0" spc="-4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weakened</a:t>
            </a:r>
            <a:r>
              <a:rPr lang="en-US" sz="2000" kern="0" spc="-50"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Merkel-</a:t>
            </a:r>
            <a:r>
              <a:rPr lang="en-US" sz="2000" kern="0" spc="-10" dirty="0">
                <a:solidFill>
                  <a:schemeClr val="bg1"/>
                </a:solidFill>
                <a:latin typeface="Red Hat Display" panose="02010503040201060303" pitchFamily="2" charset="0"/>
                <a:cs typeface="Arial"/>
              </a:rPr>
              <a:t>Sarkozy), bolstered by Brexit/ Russian war, fading (Scholz-Macron)</a:t>
            </a:r>
            <a:endParaRPr lang="en-US" sz="2000" kern="0" dirty="0">
              <a:solidFill>
                <a:schemeClr val="bg1"/>
              </a:solidFill>
              <a:latin typeface="Red Hat Display" panose="02010503040201060303" pitchFamily="2" charset="0"/>
              <a:cs typeface="Arial"/>
            </a:endParaRPr>
          </a:p>
          <a:p>
            <a:pPr marL="355600" indent="-343535">
              <a:spcBef>
                <a:spcPts val="480"/>
              </a:spcBef>
              <a:buFontTx/>
              <a:buChar char="•"/>
              <a:tabLst>
                <a:tab pos="355600" algn="l"/>
                <a:tab pos="356235" algn="l"/>
              </a:tabLst>
            </a:pPr>
            <a:r>
              <a:rPr lang="en-US" sz="2000" kern="0" dirty="0">
                <a:solidFill>
                  <a:schemeClr val="bg1"/>
                </a:solidFill>
                <a:latin typeface="Red Hat Display" panose="02010503040201060303" pitchFamily="2" charset="0"/>
                <a:cs typeface="Arial"/>
              </a:rPr>
              <a:t>Dollar</a:t>
            </a:r>
            <a:r>
              <a:rPr lang="en-US" sz="2000" kern="0" spc="-45" dirty="0">
                <a:solidFill>
                  <a:schemeClr val="bg1"/>
                </a:solidFill>
                <a:latin typeface="Red Hat Display" panose="02010503040201060303" pitchFamily="2" charset="0"/>
                <a:cs typeface="Arial"/>
              </a:rPr>
              <a:t> remains</a:t>
            </a:r>
            <a:r>
              <a:rPr lang="en-US" sz="2000" kern="0" spc="-25" dirty="0">
                <a:solidFill>
                  <a:schemeClr val="bg1"/>
                </a:solidFill>
                <a:latin typeface="Red Hat Display" panose="02010503040201060303" pitchFamily="2" charset="0"/>
                <a:cs typeface="Arial"/>
              </a:rPr>
              <a:t>  world's</a:t>
            </a:r>
            <a:r>
              <a:rPr lang="en-US" sz="2000" kern="0" spc="-45" dirty="0">
                <a:solidFill>
                  <a:schemeClr val="bg1"/>
                </a:solidFill>
                <a:latin typeface="Red Hat Display" panose="02010503040201060303" pitchFamily="2" charset="0"/>
                <a:cs typeface="Arial"/>
              </a:rPr>
              <a:t> </a:t>
            </a:r>
            <a:r>
              <a:rPr lang="en-US" sz="2000" kern="0" dirty="0">
                <a:solidFill>
                  <a:schemeClr val="bg1"/>
                </a:solidFill>
                <a:latin typeface="Red Hat Display" panose="02010503040201060303" pitchFamily="2" charset="0"/>
                <a:cs typeface="Arial"/>
              </a:rPr>
              <a:t>dominant</a:t>
            </a:r>
            <a:r>
              <a:rPr lang="en-US" sz="2000" kern="0" spc="-55" dirty="0">
                <a:solidFill>
                  <a:schemeClr val="bg1"/>
                </a:solidFill>
                <a:latin typeface="Red Hat Display" panose="02010503040201060303" pitchFamily="2" charset="0"/>
                <a:cs typeface="Arial"/>
              </a:rPr>
              <a:t> </a:t>
            </a:r>
            <a:r>
              <a:rPr lang="en-US" sz="2000" kern="0" spc="-10" dirty="0">
                <a:solidFill>
                  <a:schemeClr val="bg1"/>
                </a:solidFill>
                <a:latin typeface="Red Hat Display" panose="02010503040201060303" pitchFamily="2" charset="0"/>
                <a:cs typeface="Arial"/>
              </a:rPr>
              <a:t>currency, renminbi challenge </a:t>
            </a:r>
            <a:r>
              <a:rPr lang="en-US" sz="2000" kern="0" spc="-10" dirty="0" err="1">
                <a:solidFill>
                  <a:schemeClr val="bg1"/>
                </a:solidFill>
                <a:latin typeface="Red Hat Display" panose="02010503040201060303" pitchFamily="2" charset="0"/>
                <a:cs typeface="Arial"/>
              </a:rPr>
              <a:t>hekd</a:t>
            </a:r>
            <a:r>
              <a:rPr lang="en-US" sz="2000" kern="0" spc="-10" dirty="0">
                <a:solidFill>
                  <a:schemeClr val="bg1"/>
                </a:solidFill>
                <a:latin typeface="Red Hat Display" panose="02010503040201060303" pitchFamily="2" charset="0"/>
                <a:cs typeface="Arial"/>
              </a:rPr>
              <a:t> back in past five years</a:t>
            </a:r>
            <a:endParaRPr lang="en-US" sz="2000" kern="0" dirty="0">
              <a:solidFill>
                <a:schemeClr val="bg1"/>
              </a:solidFill>
              <a:latin typeface="Red Hat Display" panose="02010503040201060303" pitchFamily="2" charset="0"/>
              <a:cs typeface="Arial"/>
            </a:endParaRPr>
          </a:p>
          <a:p>
            <a:pPr marL="355600" indent="-343535">
              <a:spcBef>
                <a:spcPts val="475"/>
              </a:spcBef>
              <a:buFontTx/>
              <a:buChar char="•"/>
              <a:tabLst>
                <a:tab pos="355600" algn="l"/>
                <a:tab pos="356235" algn="l"/>
              </a:tabLst>
            </a:pPr>
            <a:r>
              <a:rPr lang="en-US" sz="2000" kern="0" dirty="0">
                <a:solidFill>
                  <a:schemeClr val="bg1"/>
                </a:solidFill>
                <a:latin typeface="Red Hat Display" panose="02010503040201060303" pitchFamily="2" charset="0"/>
                <a:cs typeface="Arial"/>
              </a:rPr>
              <a:t>Germany</a:t>
            </a:r>
            <a:r>
              <a:rPr lang="en-US" sz="2000" kern="0" spc="-75" dirty="0">
                <a:solidFill>
                  <a:schemeClr val="bg1"/>
                </a:solidFill>
                <a:latin typeface="Red Hat Display" panose="02010503040201060303" pitchFamily="2" charset="0"/>
                <a:cs typeface="Arial"/>
              </a:rPr>
              <a:t>  still Europe’s  uncertain </a:t>
            </a:r>
            <a:r>
              <a:rPr lang="en-US" sz="2000" kern="0" dirty="0">
                <a:solidFill>
                  <a:schemeClr val="bg1"/>
                </a:solidFill>
                <a:latin typeface="Red Hat Display" panose="02010503040201060303" pitchFamily="2" charset="0"/>
                <a:cs typeface="Arial"/>
              </a:rPr>
              <a:t>leader, weakened by Russian miscalculations</a:t>
            </a:r>
          </a:p>
          <a:p>
            <a:pPr marL="355600" indent="-343535">
              <a:spcBef>
                <a:spcPts val="475"/>
              </a:spcBef>
              <a:buFontTx/>
              <a:buChar char="•"/>
              <a:tabLst>
                <a:tab pos="355600" algn="l"/>
                <a:tab pos="356235" algn="l"/>
              </a:tabLst>
            </a:pPr>
            <a:r>
              <a:rPr lang="en-US" sz="2000" kern="0" spc="-10" dirty="0">
                <a:solidFill>
                  <a:schemeClr val="bg1"/>
                </a:solidFill>
                <a:latin typeface="Red Hat Display" panose="02010503040201060303" pitchFamily="2" charset="0"/>
                <a:cs typeface="Arial"/>
              </a:rPr>
              <a:t>Europe and UK both weakened by Brexit, becoming more dependent on US </a:t>
            </a:r>
            <a:endParaRPr lang="en-US" sz="2000" kern="0" dirty="0">
              <a:solidFill>
                <a:schemeClr val="bg1"/>
              </a:solidFill>
              <a:latin typeface="Red Hat Display" panose="02010503040201060303" pitchFamily="2" charset="0"/>
              <a:cs typeface="Arial"/>
            </a:endParaRPr>
          </a:p>
        </p:txBody>
      </p:sp>
    </p:spTree>
    <p:extLst>
      <p:ext uri="{BB962C8B-B14F-4D97-AF65-F5344CB8AC3E}">
        <p14:creationId xmlns:p14="http://schemas.microsoft.com/office/powerpoint/2010/main" val="808777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pic>
        <p:nvPicPr>
          <p:cNvPr id="8" name="object 4">
            <a:extLst>
              <a:ext uri="{FF2B5EF4-FFF2-40B4-BE49-F238E27FC236}">
                <a16:creationId xmlns:a16="http://schemas.microsoft.com/office/drawing/2014/main" id="{146F4C13-F724-CA0D-E733-1DA615CA31A5}"/>
              </a:ext>
            </a:extLst>
          </p:cNvPr>
          <p:cNvPicPr/>
          <p:nvPr/>
        </p:nvPicPr>
        <p:blipFill>
          <a:blip r:embed="rId3" cstate="print"/>
          <a:stretch>
            <a:fillRect/>
          </a:stretch>
        </p:blipFill>
        <p:spPr>
          <a:xfrm>
            <a:off x="1398647" y="1584794"/>
            <a:ext cx="2577465" cy="3264879"/>
          </a:xfrm>
          <a:prstGeom prst="rect">
            <a:avLst/>
          </a:prstGeom>
        </p:spPr>
      </p:pic>
      <p:sp>
        <p:nvSpPr>
          <p:cNvPr id="10" name="object 5">
            <a:extLst>
              <a:ext uri="{FF2B5EF4-FFF2-40B4-BE49-F238E27FC236}">
                <a16:creationId xmlns:a16="http://schemas.microsoft.com/office/drawing/2014/main" id="{7D7D011B-FE52-7D98-8C8F-FADAF1A9003A}"/>
              </a:ext>
            </a:extLst>
          </p:cNvPr>
          <p:cNvSpPr txBox="1">
            <a:spLocks/>
          </p:cNvSpPr>
          <p:nvPr/>
        </p:nvSpPr>
        <p:spPr>
          <a:xfrm>
            <a:off x="1980819" y="11231"/>
            <a:ext cx="8229600" cy="881652"/>
          </a:xfrm>
          <a:prstGeom prst="rect">
            <a:avLst/>
          </a:prstGeom>
          <a:noFill/>
        </p:spPr>
        <p:txBody>
          <a:bodyPr vert="horz" wrap="square" lIns="0" tIns="2025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595"/>
              </a:spcBef>
            </a:pPr>
            <a:r>
              <a:rPr lang="en-GB" b="1" dirty="0">
                <a:solidFill>
                  <a:schemeClr val="bg1"/>
                </a:solidFill>
                <a:latin typeface="+mn-lt"/>
              </a:rPr>
              <a:t>Motivations</a:t>
            </a:r>
            <a:r>
              <a:rPr lang="en-GB" b="1" spc="-85" dirty="0">
                <a:solidFill>
                  <a:schemeClr val="bg1"/>
                </a:solidFill>
                <a:latin typeface="+mn-lt"/>
              </a:rPr>
              <a:t> </a:t>
            </a:r>
            <a:r>
              <a:rPr lang="en-GB" b="1" dirty="0">
                <a:solidFill>
                  <a:schemeClr val="bg1"/>
                </a:solidFill>
                <a:latin typeface="+mn-lt"/>
              </a:rPr>
              <a:t>behind</a:t>
            </a:r>
            <a:r>
              <a:rPr lang="en-GB" b="1" spc="-90" dirty="0">
                <a:solidFill>
                  <a:schemeClr val="bg1"/>
                </a:solidFill>
                <a:latin typeface="+mn-lt"/>
              </a:rPr>
              <a:t> </a:t>
            </a:r>
            <a:r>
              <a:rPr lang="en-GB" b="1" dirty="0">
                <a:solidFill>
                  <a:schemeClr val="bg1"/>
                </a:solidFill>
                <a:latin typeface="+mn-lt"/>
              </a:rPr>
              <a:t>the</a:t>
            </a:r>
            <a:r>
              <a:rPr lang="en-GB" b="1" spc="-105" dirty="0">
                <a:solidFill>
                  <a:schemeClr val="bg1"/>
                </a:solidFill>
                <a:latin typeface="+mn-lt"/>
              </a:rPr>
              <a:t> </a:t>
            </a:r>
            <a:r>
              <a:rPr lang="en-GB" b="1" spc="-20" dirty="0">
                <a:solidFill>
                  <a:schemeClr val="bg1"/>
                </a:solidFill>
                <a:latin typeface="+mn-lt"/>
              </a:rPr>
              <a:t>euro</a:t>
            </a:r>
          </a:p>
        </p:txBody>
      </p:sp>
      <p:sp>
        <p:nvSpPr>
          <p:cNvPr id="11" name="object 6">
            <a:extLst>
              <a:ext uri="{FF2B5EF4-FFF2-40B4-BE49-F238E27FC236}">
                <a16:creationId xmlns:a16="http://schemas.microsoft.com/office/drawing/2014/main" id="{F4DD1A90-8966-B926-7AD4-1F9991EF64EE}"/>
              </a:ext>
            </a:extLst>
          </p:cNvPr>
          <p:cNvSpPr txBox="1"/>
          <p:nvPr/>
        </p:nvSpPr>
        <p:spPr>
          <a:xfrm>
            <a:off x="3222594" y="940480"/>
            <a:ext cx="6678295" cy="391160"/>
          </a:xfrm>
          <a:prstGeom prst="rect">
            <a:avLst/>
          </a:prstGeom>
        </p:spPr>
        <p:txBody>
          <a:bodyPr vert="horz" wrap="square" lIns="0" tIns="12700" rIns="0" bIns="0" rtlCol="0">
            <a:spAutoFit/>
          </a:bodyPr>
          <a:lstStyle/>
          <a:p>
            <a:pPr marL="12700">
              <a:spcBef>
                <a:spcPts val="100"/>
              </a:spcBef>
            </a:pPr>
            <a:r>
              <a:rPr sz="2400" b="1" dirty="0">
                <a:solidFill>
                  <a:schemeClr val="bg1"/>
                </a:solidFill>
                <a:latin typeface="Red Hat Display" panose="02010503040201060303" pitchFamily="2" charset="0"/>
                <a:cs typeface="Arial"/>
              </a:rPr>
              <a:t>Goal</a:t>
            </a:r>
            <a:r>
              <a:rPr sz="2400" b="1" spc="-75" dirty="0">
                <a:solidFill>
                  <a:schemeClr val="bg1"/>
                </a:solidFill>
                <a:latin typeface="Red Hat Display" panose="02010503040201060303" pitchFamily="2" charset="0"/>
                <a:cs typeface="Arial"/>
              </a:rPr>
              <a:t> </a:t>
            </a:r>
            <a:r>
              <a:rPr sz="2400" b="1" dirty="0">
                <a:solidFill>
                  <a:schemeClr val="bg1"/>
                </a:solidFill>
                <a:latin typeface="Red Hat Display" panose="02010503040201060303" pitchFamily="2" charset="0"/>
                <a:cs typeface="Arial"/>
              </a:rPr>
              <a:t>No.</a:t>
            </a:r>
            <a:r>
              <a:rPr sz="2400" b="1" spc="-55" dirty="0">
                <a:solidFill>
                  <a:schemeClr val="bg1"/>
                </a:solidFill>
                <a:latin typeface="Red Hat Display" panose="02010503040201060303" pitchFamily="2" charset="0"/>
                <a:cs typeface="Arial"/>
              </a:rPr>
              <a:t> </a:t>
            </a:r>
            <a:r>
              <a:rPr sz="2400" b="1" dirty="0">
                <a:solidFill>
                  <a:schemeClr val="bg1"/>
                </a:solidFill>
                <a:latin typeface="Red Hat Display" panose="02010503040201060303" pitchFamily="2" charset="0"/>
                <a:cs typeface="Arial"/>
              </a:rPr>
              <a:t>1</a:t>
            </a:r>
            <a:r>
              <a:rPr sz="2400" b="1" spc="-30" dirty="0">
                <a:solidFill>
                  <a:schemeClr val="bg1"/>
                </a:solidFill>
                <a:latin typeface="Red Hat Display" panose="02010503040201060303" pitchFamily="2" charset="0"/>
                <a:cs typeface="Arial"/>
              </a:rPr>
              <a:t> </a:t>
            </a:r>
            <a:r>
              <a:rPr sz="2400" b="1" dirty="0">
                <a:solidFill>
                  <a:schemeClr val="bg1"/>
                </a:solidFill>
                <a:latin typeface="Red Hat Display" panose="02010503040201060303" pitchFamily="2" charset="0"/>
                <a:cs typeface="Arial"/>
              </a:rPr>
              <a:t>–</a:t>
            </a:r>
            <a:r>
              <a:rPr sz="2400" b="1" spc="-45" dirty="0">
                <a:solidFill>
                  <a:schemeClr val="bg1"/>
                </a:solidFill>
                <a:latin typeface="Red Hat Display" panose="02010503040201060303" pitchFamily="2" charset="0"/>
                <a:cs typeface="Arial"/>
              </a:rPr>
              <a:t> </a:t>
            </a:r>
            <a:r>
              <a:rPr sz="2400" b="1" dirty="0">
                <a:solidFill>
                  <a:schemeClr val="bg1"/>
                </a:solidFill>
                <a:latin typeface="Red Hat Display" panose="02010503040201060303" pitchFamily="2" charset="0"/>
                <a:cs typeface="Arial"/>
              </a:rPr>
              <a:t>Complete</a:t>
            </a:r>
            <a:r>
              <a:rPr sz="2400" b="1" spc="-30" dirty="0">
                <a:solidFill>
                  <a:schemeClr val="bg1"/>
                </a:solidFill>
                <a:latin typeface="Red Hat Display" panose="02010503040201060303" pitchFamily="2" charset="0"/>
                <a:cs typeface="Arial"/>
              </a:rPr>
              <a:t> </a:t>
            </a:r>
            <a:r>
              <a:rPr sz="2400" b="1" dirty="0">
                <a:solidFill>
                  <a:schemeClr val="bg1"/>
                </a:solidFill>
                <a:latin typeface="Red Hat Display" panose="02010503040201060303" pitchFamily="2" charset="0"/>
                <a:cs typeface="Arial"/>
              </a:rPr>
              <a:t>Europe’s</a:t>
            </a:r>
            <a:r>
              <a:rPr sz="2400" b="1" spc="-45" dirty="0">
                <a:solidFill>
                  <a:schemeClr val="bg1"/>
                </a:solidFill>
                <a:latin typeface="Red Hat Display" panose="02010503040201060303" pitchFamily="2" charset="0"/>
                <a:cs typeface="Arial"/>
              </a:rPr>
              <a:t> </a:t>
            </a:r>
            <a:r>
              <a:rPr sz="2400" b="1" dirty="0">
                <a:solidFill>
                  <a:schemeClr val="bg1"/>
                </a:solidFill>
                <a:latin typeface="Red Hat Display" panose="02010503040201060303" pitchFamily="2" charset="0"/>
                <a:cs typeface="Arial"/>
              </a:rPr>
              <a:t>single</a:t>
            </a:r>
            <a:r>
              <a:rPr sz="2400" b="1" spc="-55" dirty="0">
                <a:solidFill>
                  <a:schemeClr val="bg1"/>
                </a:solidFill>
                <a:latin typeface="Red Hat Display" panose="02010503040201060303" pitchFamily="2" charset="0"/>
                <a:cs typeface="Arial"/>
              </a:rPr>
              <a:t> </a:t>
            </a:r>
            <a:r>
              <a:rPr sz="2400" b="1" spc="-10" dirty="0">
                <a:solidFill>
                  <a:schemeClr val="bg1"/>
                </a:solidFill>
                <a:latin typeface="Red Hat Display" panose="02010503040201060303" pitchFamily="2" charset="0"/>
                <a:cs typeface="Arial"/>
              </a:rPr>
              <a:t>market</a:t>
            </a:r>
            <a:endParaRPr sz="2400" dirty="0">
              <a:solidFill>
                <a:schemeClr val="bg1"/>
              </a:solidFill>
              <a:latin typeface="Red Hat Display" panose="02010503040201060303" pitchFamily="2" charset="0"/>
              <a:cs typeface="Arial"/>
            </a:endParaRPr>
          </a:p>
        </p:txBody>
      </p:sp>
      <p:sp>
        <p:nvSpPr>
          <p:cNvPr id="12" name="object 7">
            <a:extLst>
              <a:ext uri="{FF2B5EF4-FFF2-40B4-BE49-F238E27FC236}">
                <a16:creationId xmlns:a16="http://schemas.microsoft.com/office/drawing/2014/main" id="{38BD892A-3897-ED91-1FB1-28531C9D4ECE}"/>
              </a:ext>
            </a:extLst>
          </p:cNvPr>
          <p:cNvSpPr txBox="1"/>
          <p:nvPr/>
        </p:nvSpPr>
        <p:spPr>
          <a:xfrm>
            <a:off x="1398646" y="4964821"/>
            <a:ext cx="2577465" cy="452755"/>
          </a:xfrm>
          <a:prstGeom prst="rect">
            <a:avLst/>
          </a:prstGeom>
        </p:spPr>
        <p:txBody>
          <a:bodyPr vert="horz" wrap="square" lIns="0" tIns="12700" rIns="0" bIns="0" rtlCol="0">
            <a:spAutoFit/>
          </a:bodyPr>
          <a:lstStyle/>
          <a:p>
            <a:pPr marL="1270" algn="ctr">
              <a:spcBef>
                <a:spcPts val="100"/>
              </a:spcBef>
            </a:pPr>
            <a:r>
              <a:rPr sz="1400" dirty="0">
                <a:solidFill>
                  <a:schemeClr val="bg1"/>
                </a:solidFill>
                <a:latin typeface="Red Hat Display" panose="02010503040201060303" pitchFamily="2" charset="0"/>
                <a:cs typeface="Arial"/>
              </a:rPr>
              <a:t>Jacques</a:t>
            </a:r>
            <a:r>
              <a:rPr sz="1400" spc="320" dirty="0">
                <a:solidFill>
                  <a:schemeClr val="bg1"/>
                </a:solidFill>
                <a:latin typeface="Red Hat Display" panose="02010503040201060303" pitchFamily="2" charset="0"/>
                <a:cs typeface="Arial"/>
              </a:rPr>
              <a:t> </a:t>
            </a:r>
            <a:r>
              <a:rPr sz="1400" spc="-10" dirty="0">
                <a:solidFill>
                  <a:schemeClr val="bg1"/>
                </a:solidFill>
                <a:latin typeface="Red Hat Display" panose="02010503040201060303" pitchFamily="2" charset="0"/>
                <a:cs typeface="Arial"/>
              </a:rPr>
              <a:t>Delors</a:t>
            </a:r>
            <a:endParaRPr sz="1400" dirty="0">
              <a:solidFill>
                <a:schemeClr val="bg1"/>
              </a:solidFill>
              <a:latin typeface="Red Hat Display" panose="02010503040201060303" pitchFamily="2" charset="0"/>
              <a:cs typeface="Arial"/>
            </a:endParaRPr>
          </a:p>
          <a:p>
            <a:pPr algn="ctr">
              <a:spcBef>
                <a:spcPts val="5"/>
              </a:spcBef>
            </a:pPr>
            <a:r>
              <a:rPr sz="1400" dirty="0">
                <a:solidFill>
                  <a:schemeClr val="bg1"/>
                </a:solidFill>
                <a:latin typeface="Red Hat Display" panose="02010503040201060303" pitchFamily="2" charset="0"/>
                <a:cs typeface="Arial"/>
              </a:rPr>
              <a:t>single</a:t>
            </a:r>
            <a:r>
              <a:rPr sz="1400" spc="-65" dirty="0">
                <a:solidFill>
                  <a:schemeClr val="bg1"/>
                </a:solidFill>
                <a:latin typeface="Red Hat Display" panose="02010503040201060303" pitchFamily="2" charset="0"/>
                <a:cs typeface="Arial"/>
              </a:rPr>
              <a:t> </a:t>
            </a:r>
            <a:r>
              <a:rPr sz="1400" dirty="0">
                <a:solidFill>
                  <a:schemeClr val="bg1"/>
                </a:solidFill>
                <a:latin typeface="Red Hat Display" panose="02010503040201060303" pitchFamily="2" charset="0"/>
                <a:cs typeface="Arial"/>
              </a:rPr>
              <a:t>currency</a:t>
            </a:r>
            <a:r>
              <a:rPr sz="1400" spc="-55" dirty="0">
                <a:solidFill>
                  <a:schemeClr val="bg1"/>
                </a:solidFill>
                <a:latin typeface="Red Hat Display" panose="02010503040201060303" pitchFamily="2" charset="0"/>
                <a:cs typeface="Arial"/>
              </a:rPr>
              <a:t> </a:t>
            </a:r>
            <a:r>
              <a:rPr sz="1400" dirty="0">
                <a:solidFill>
                  <a:schemeClr val="bg1"/>
                </a:solidFill>
                <a:latin typeface="Red Hat Display" panose="02010503040201060303" pitchFamily="2" charset="0"/>
                <a:cs typeface="Arial"/>
              </a:rPr>
              <a:t>for</a:t>
            </a:r>
            <a:r>
              <a:rPr sz="1400" spc="-50" dirty="0">
                <a:solidFill>
                  <a:schemeClr val="bg1"/>
                </a:solidFill>
                <a:latin typeface="Red Hat Display" panose="02010503040201060303" pitchFamily="2" charset="0"/>
                <a:cs typeface="Arial"/>
              </a:rPr>
              <a:t> </a:t>
            </a:r>
            <a:r>
              <a:rPr sz="1400" dirty="0">
                <a:solidFill>
                  <a:schemeClr val="bg1"/>
                </a:solidFill>
                <a:latin typeface="Red Hat Display" panose="02010503040201060303" pitchFamily="2" charset="0"/>
                <a:cs typeface="Arial"/>
              </a:rPr>
              <a:t>single</a:t>
            </a:r>
            <a:r>
              <a:rPr sz="1400" spc="-35" dirty="0">
                <a:solidFill>
                  <a:schemeClr val="bg1"/>
                </a:solidFill>
                <a:latin typeface="Red Hat Display" panose="02010503040201060303" pitchFamily="2" charset="0"/>
                <a:cs typeface="Arial"/>
              </a:rPr>
              <a:t> </a:t>
            </a:r>
            <a:r>
              <a:rPr sz="1400" spc="-10" dirty="0">
                <a:solidFill>
                  <a:schemeClr val="bg1"/>
                </a:solidFill>
                <a:latin typeface="Red Hat Display" panose="02010503040201060303" pitchFamily="2" charset="0"/>
                <a:cs typeface="Arial"/>
              </a:rPr>
              <a:t>market</a:t>
            </a:r>
            <a:endParaRPr sz="1400" dirty="0">
              <a:solidFill>
                <a:schemeClr val="bg1"/>
              </a:solidFill>
              <a:latin typeface="Red Hat Display" panose="02010503040201060303" pitchFamily="2" charset="0"/>
              <a:cs typeface="Arial"/>
            </a:endParaRPr>
          </a:p>
        </p:txBody>
      </p:sp>
      <p:pic>
        <p:nvPicPr>
          <p:cNvPr id="13" name="object 3">
            <a:extLst>
              <a:ext uri="{FF2B5EF4-FFF2-40B4-BE49-F238E27FC236}">
                <a16:creationId xmlns:a16="http://schemas.microsoft.com/office/drawing/2014/main" id="{21773AE8-4BAD-1B1F-12DB-46866E387774}"/>
              </a:ext>
            </a:extLst>
          </p:cNvPr>
          <p:cNvPicPr/>
          <p:nvPr/>
        </p:nvPicPr>
        <p:blipFill>
          <a:blip r:embed="rId4" cstate="print"/>
          <a:stretch>
            <a:fillRect/>
          </a:stretch>
        </p:blipFill>
        <p:spPr>
          <a:xfrm>
            <a:off x="5773308" y="1572961"/>
            <a:ext cx="5182996" cy="4692512"/>
          </a:xfrm>
          <a:prstGeom prst="rect">
            <a:avLst/>
          </a:prstGeom>
        </p:spPr>
      </p:pic>
    </p:spTree>
    <p:extLst>
      <p:ext uri="{BB962C8B-B14F-4D97-AF65-F5344CB8AC3E}">
        <p14:creationId xmlns:p14="http://schemas.microsoft.com/office/powerpoint/2010/main" val="2062717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10" name="object 5">
            <a:extLst>
              <a:ext uri="{FF2B5EF4-FFF2-40B4-BE49-F238E27FC236}">
                <a16:creationId xmlns:a16="http://schemas.microsoft.com/office/drawing/2014/main" id="{7D7D011B-FE52-7D98-8C8F-FADAF1A9003A}"/>
              </a:ext>
            </a:extLst>
          </p:cNvPr>
          <p:cNvSpPr txBox="1">
            <a:spLocks/>
          </p:cNvSpPr>
          <p:nvPr/>
        </p:nvSpPr>
        <p:spPr>
          <a:xfrm>
            <a:off x="1980819" y="11231"/>
            <a:ext cx="8229600" cy="881652"/>
          </a:xfrm>
          <a:prstGeom prst="rect">
            <a:avLst/>
          </a:prstGeom>
          <a:noFill/>
        </p:spPr>
        <p:txBody>
          <a:bodyPr vert="horz" wrap="square" lIns="0" tIns="2025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595"/>
              </a:spcBef>
            </a:pPr>
            <a:r>
              <a:rPr lang="en-GB" b="1" dirty="0">
                <a:solidFill>
                  <a:schemeClr val="bg1"/>
                </a:solidFill>
                <a:latin typeface="+mn-lt"/>
              </a:rPr>
              <a:t>Motivations</a:t>
            </a:r>
            <a:r>
              <a:rPr lang="en-GB" b="1" spc="-85" dirty="0">
                <a:solidFill>
                  <a:schemeClr val="bg1"/>
                </a:solidFill>
                <a:latin typeface="+mn-lt"/>
              </a:rPr>
              <a:t> </a:t>
            </a:r>
            <a:r>
              <a:rPr lang="en-GB" b="1" dirty="0">
                <a:solidFill>
                  <a:schemeClr val="bg1"/>
                </a:solidFill>
                <a:latin typeface="+mn-lt"/>
              </a:rPr>
              <a:t>behind</a:t>
            </a:r>
            <a:r>
              <a:rPr lang="en-GB" b="1" spc="-90" dirty="0">
                <a:solidFill>
                  <a:schemeClr val="bg1"/>
                </a:solidFill>
                <a:latin typeface="+mn-lt"/>
              </a:rPr>
              <a:t> </a:t>
            </a:r>
            <a:r>
              <a:rPr lang="en-GB" b="1" dirty="0">
                <a:solidFill>
                  <a:schemeClr val="bg1"/>
                </a:solidFill>
                <a:latin typeface="+mn-lt"/>
              </a:rPr>
              <a:t>the</a:t>
            </a:r>
            <a:r>
              <a:rPr lang="en-GB" b="1" spc="-105" dirty="0">
                <a:solidFill>
                  <a:schemeClr val="bg1"/>
                </a:solidFill>
                <a:latin typeface="+mn-lt"/>
              </a:rPr>
              <a:t> </a:t>
            </a:r>
            <a:r>
              <a:rPr lang="en-GB" b="1" spc="-20" dirty="0">
                <a:solidFill>
                  <a:schemeClr val="bg1"/>
                </a:solidFill>
                <a:latin typeface="+mn-lt"/>
              </a:rPr>
              <a:t>euro</a:t>
            </a:r>
          </a:p>
        </p:txBody>
      </p:sp>
      <p:sp>
        <p:nvSpPr>
          <p:cNvPr id="11" name="object 6">
            <a:extLst>
              <a:ext uri="{FF2B5EF4-FFF2-40B4-BE49-F238E27FC236}">
                <a16:creationId xmlns:a16="http://schemas.microsoft.com/office/drawing/2014/main" id="{F4DD1A90-8966-B926-7AD4-1F9991EF64EE}"/>
              </a:ext>
            </a:extLst>
          </p:cNvPr>
          <p:cNvSpPr txBox="1"/>
          <p:nvPr/>
        </p:nvSpPr>
        <p:spPr>
          <a:xfrm>
            <a:off x="2756471" y="940480"/>
            <a:ext cx="6678295" cy="391160"/>
          </a:xfrm>
          <a:prstGeom prst="rect">
            <a:avLst/>
          </a:prstGeom>
        </p:spPr>
        <p:txBody>
          <a:bodyPr vert="horz" wrap="square" lIns="0" tIns="12700" rIns="0" bIns="0" rtlCol="0">
            <a:spAutoFit/>
          </a:bodyPr>
          <a:lstStyle/>
          <a:p>
            <a:pPr marL="12700" algn="ctr">
              <a:lnSpc>
                <a:spcPct val="100000"/>
              </a:lnSpc>
              <a:spcBef>
                <a:spcPts val="100"/>
              </a:spcBef>
            </a:pPr>
            <a:r>
              <a:rPr lang="en-US" sz="2400" b="1" dirty="0">
                <a:solidFill>
                  <a:schemeClr val="bg1"/>
                </a:solidFill>
                <a:latin typeface="Red Hat Display" panose="02010503040201060303" pitchFamily="2" charset="0"/>
                <a:cs typeface="Arial"/>
              </a:rPr>
              <a:t>Goal</a:t>
            </a:r>
            <a:r>
              <a:rPr lang="en-US" sz="2400" b="1" spc="-80" dirty="0">
                <a:solidFill>
                  <a:schemeClr val="bg1"/>
                </a:solidFill>
                <a:latin typeface="Red Hat Display" panose="02010503040201060303" pitchFamily="2" charset="0"/>
                <a:cs typeface="Arial"/>
              </a:rPr>
              <a:t> </a:t>
            </a:r>
            <a:r>
              <a:rPr lang="en-US" sz="2400" b="1" dirty="0">
                <a:solidFill>
                  <a:schemeClr val="bg1"/>
                </a:solidFill>
                <a:latin typeface="Red Hat Display" panose="02010503040201060303" pitchFamily="2" charset="0"/>
                <a:cs typeface="Arial"/>
              </a:rPr>
              <a:t>No.</a:t>
            </a:r>
            <a:r>
              <a:rPr lang="en-US" sz="2400" b="1" spc="-60" dirty="0">
                <a:solidFill>
                  <a:schemeClr val="bg1"/>
                </a:solidFill>
                <a:latin typeface="Red Hat Display" panose="02010503040201060303" pitchFamily="2" charset="0"/>
                <a:cs typeface="Arial"/>
              </a:rPr>
              <a:t> 2</a:t>
            </a:r>
            <a:r>
              <a:rPr lang="en-US" sz="2400" b="1" spc="-30" dirty="0">
                <a:solidFill>
                  <a:schemeClr val="bg1"/>
                </a:solidFill>
                <a:latin typeface="Red Hat Display" panose="02010503040201060303" pitchFamily="2" charset="0"/>
                <a:cs typeface="Arial"/>
              </a:rPr>
              <a:t> </a:t>
            </a:r>
            <a:r>
              <a:rPr lang="en-US" sz="2400" b="1" dirty="0">
                <a:solidFill>
                  <a:schemeClr val="bg1"/>
                </a:solidFill>
                <a:latin typeface="Red Hat Display" panose="02010503040201060303" pitchFamily="2" charset="0"/>
                <a:cs typeface="Arial"/>
              </a:rPr>
              <a:t>–</a:t>
            </a:r>
            <a:r>
              <a:rPr lang="en-US" sz="2400" b="1" spc="-50" dirty="0">
                <a:solidFill>
                  <a:schemeClr val="bg1"/>
                </a:solidFill>
                <a:latin typeface="Red Hat Display" panose="02010503040201060303" pitchFamily="2" charset="0"/>
                <a:cs typeface="Arial"/>
              </a:rPr>
              <a:t> Forge European political union</a:t>
            </a:r>
            <a:endParaRPr lang="en-US" sz="2400" dirty="0">
              <a:solidFill>
                <a:schemeClr val="bg1"/>
              </a:solidFill>
              <a:latin typeface="Red Hat Display" panose="02010503040201060303" pitchFamily="2" charset="0"/>
              <a:cs typeface="Arial"/>
            </a:endParaRPr>
          </a:p>
        </p:txBody>
      </p:sp>
      <p:pic>
        <p:nvPicPr>
          <p:cNvPr id="3" name="object 4">
            <a:extLst>
              <a:ext uri="{FF2B5EF4-FFF2-40B4-BE49-F238E27FC236}">
                <a16:creationId xmlns:a16="http://schemas.microsoft.com/office/drawing/2014/main" id="{FBDAA02C-9991-8E28-6D16-956FF8262891}"/>
              </a:ext>
            </a:extLst>
          </p:cNvPr>
          <p:cNvPicPr/>
          <p:nvPr/>
        </p:nvPicPr>
        <p:blipFill>
          <a:blip r:embed="rId3" cstate="print"/>
          <a:stretch>
            <a:fillRect/>
          </a:stretch>
        </p:blipFill>
        <p:spPr>
          <a:xfrm>
            <a:off x="1785877" y="1564816"/>
            <a:ext cx="1941188" cy="4015633"/>
          </a:xfrm>
          <a:prstGeom prst="rect">
            <a:avLst/>
          </a:prstGeom>
        </p:spPr>
      </p:pic>
      <p:sp>
        <p:nvSpPr>
          <p:cNvPr id="7" name="object 6">
            <a:extLst>
              <a:ext uri="{FF2B5EF4-FFF2-40B4-BE49-F238E27FC236}">
                <a16:creationId xmlns:a16="http://schemas.microsoft.com/office/drawing/2014/main" id="{FEA48A02-6CAB-29DA-6BC0-F4D8391F8524}"/>
              </a:ext>
            </a:extLst>
          </p:cNvPr>
          <p:cNvSpPr txBox="1"/>
          <p:nvPr/>
        </p:nvSpPr>
        <p:spPr>
          <a:xfrm>
            <a:off x="1214683" y="5730553"/>
            <a:ext cx="3355759" cy="289823"/>
          </a:xfrm>
          <a:prstGeom prst="rect">
            <a:avLst/>
          </a:prstGeom>
        </p:spPr>
        <p:txBody>
          <a:bodyPr vert="horz" wrap="square" lIns="0" tIns="12700" rIns="0" bIns="0" rtlCol="0">
            <a:spAutoFit/>
          </a:bodyPr>
          <a:lstStyle/>
          <a:p>
            <a:pPr marL="12700">
              <a:spcBef>
                <a:spcPts val="100"/>
              </a:spcBef>
            </a:pPr>
            <a:r>
              <a:rPr spc="-10" dirty="0">
                <a:solidFill>
                  <a:schemeClr val="bg1"/>
                </a:solidFill>
                <a:latin typeface="Red Hat Display" panose="02010503040201060303" pitchFamily="2" charset="0"/>
                <a:cs typeface="Arial"/>
              </a:rPr>
              <a:t>Franco-Prussian</a:t>
            </a:r>
            <a:r>
              <a:rPr spc="-50" dirty="0">
                <a:solidFill>
                  <a:schemeClr val="bg1"/>
                </a:solidFill>
                <a:latin typeface="Red Hat Display" panose="02010503040201060303" pitchFamily="2" charset="0"/>
                <a:cs typeface="Arial"/>
              </a:rPr>
              <a:t> </a:t>
            </a:r>
            <a:r>
              <a:rPr dirty="0">
                <a:solidFill>
                  <a:schemeClr val="bg1"/>
                </a:solidFill>
                <a:latin typeface="Red Hat Display" panose="02010503040201060303" pitchFamily="2" charset="0"/>
                <a:cs typeface="Arial"/>
              </a:rPr>
              <a:t>war</a:t>
            </a:r>
            <a:r>
              <a:rPr spc="450" dirty="0">
                <a:solidFill>
                  <a:schemeClr val="bg1"/>
                </a:solidFill>
                <a:latin typeface="Red Hat Display" panose="02010503040201060303" pitchFamily="2" charset="0"/>
                <a:cs typeface="Arial"/>
              </a:rPr>
              <a:t> </a:t>
            </a:r>
            <a:r>
              <a:rPr dirty="0">
                <a:solidFill>
                  <a:schemeClr val="bg1"/>
                </a:solidFill>
                <a:latin typeface="Red Hat Display" panose="02010503040201060303" pitchFamily="2" charset="0"/>
                <a:cs typeface="Arial"/>
              </a:rPr>
              <a:t>1870-</a:t>
            </a:r>
            <a:r>
              <a:rPr spc="-25" dirty="0">
                <a:solidFill>
                  <a:schemeClr val="bg1"/>
                </a:solidFill>
                <a:latin typeface="Red Hat Display" panose="02010503040201060303" pitchFamily="2" charset="0"/>
                <a:cs typeface="Arial"/>
              </a:rPr>
              <a:t>71</a:t>
            </a:r>
            <a:endParaRPr dirty="0">
              <a:solidFill>
                <a:schemeClr val="bg1"/>
              </a:solidFill>
              <a:latin typeface="Red Hat Display" panose="02010503040201060303" pitchFamily="2" charset="0"/>
              <a:cs typeface="Arial"/>
            </a:endParaRPr>
          </a:p>
        </p:txBody>
      </p:sp>
      <p:pic>
        <p:nvPicPr>
          <p:cNvPr id="9" name="object 5">
            <a:extLst>
              <a:ext uri="{FF2B5EF4-FFF2-40B4-BE49-F238E27FC236}">
                <a16:creationId xmlns:a16="http://schemas.microsoft.com/office/drawing/2014/main" id="{DEE5453A-C8B6-F129-8849-7A355A570987}"/>
              </a:ext>
            </a:extLst>
          </p:cNvPr>
          <p:cNvPicPr/>
          <p:nvPr/>
        </p:nvPicPr>
        <p:blipFill>
          <a:blip r:embed="rId4" cstate="print"/>
          <a:stretch>
            <a:fillRect/>
          </a:stretch>
        </p:blipFill>
        <p:spPr>
          <a:xfrm>
            <a:off x="6271997" y="1782694"/>
            <a:ext cx="4343399" cy="3579876"/>
          </a:xfrm>
          <a:prstGeom prst="rect">
            <a:avLst/>
          </a:prstGeom>
        </p:spPr>
      </p:pic>
      <p:sp>
        <p:nvSpPr>
          <p:cNvPr id="14" name="TextBox 13">
            <a:extLst>
              <a:ext uri="{FF2B5EF4-FFF2-40B4-BE49-F238E27FC236}">
                <a16:creationId xmlns:a16="http://schemas.microsoft.com/office/drawing/2014/main" id="{71B9B485-91AD-2B1B-3982-F6987D2871B1}"/>
              </a:ext>
            </a:extLst>
          </p:cNvPr>
          <p:cNvSpPr txBox="1"/>
          <p:nvPr/>
        </p:nvSpPr>
        <p:spPr>
          <a:xfrm>
            <a:off x="5200787" y="5453777"/>
            <a:ext cx="6752891" cy="659155"/>
          </a:xfrm>
          <a:prstGeom prst="rect">
            <a:avLst/>
          </a:prstGeom>
          <a:noFill/>
        </p:spPr>
        <p:txBody>
          <a:bodyPr wrap="square">
            <a:spAutoFit/>
          </a:bodyPr>
          <a:lstStyle/>
          <a:p>
            <a:pPr marL="12700" algn="ctr">
              <a:spcBef>
                <a:spcPts val="100"/>
              </a:spcBef>
            </a:pPr>
            <a:r>
              <a:rPr lang="en-GB" dirty="0">
                <a:solidFill>
                  <a:schemeClr val="bg1"/>
                </a:solidFill>
                <a:latin typeface="Red Hat Display" panose="02010503040201060303" pitchFamily="2" charset="0"/>
                <a:cs typeface="Arial"/>
              </a:rPr>
              <a:t>President</a:t>
            </a:r>
            <a:r>
              <a:rPr lang="en-GB" spc="-60" dirty="0">
                <a:solidFill>
                  <a:schemeClr val="bg1"/>
                </a:solidFill>
                <a:latin typeface="Red Hat Display" panose="02010503040201060303" pitchFamily="2" charset="0"/>
                <a:cs typeface="Arial"/>
              </a:rPr>
              <a:t> </a:t>
            </a:r>
            <a:r>
              <a:rPr lang="en-GB" spc="-10" dirty="0">
                <a:solidFill>
                  <a:schemeClr val="bg1"/>
                </a:solidFill>
                <a:latin typeface="Red Hat Display" panose="02010503040201060303" pitchFamily="2" charset="0"/>
                <a:cs typeface="Arial"/>
              </a:rPr>
              <a:t>Mitterrand,</a:t>
            </a:r>
            <a:r>
              <a:rPr lang="en-GB" spc="-70" dirty="0">
                <a:solidFill>
                  <a:schemeClr val="bg1"/>
                </a:solidFill>
                <a:latin typeface="Red Hat Display" panose="02010503040201060303" pitchFamily="2" charset="0"/>
                <a:cs typeface="Arial"/>
              </a:rPr>
              <a:t> </a:t>
            </a:r>
            <a:r>
              <a:rPr lang="en-GB" dirty="0">
                <a:solidFill>
                  <a:schemeClr val="bg1"/>
                </a:solidFill>
                <a:latin typeface="Red Hat Display" panose="02010503040201060303" pitchFamily="2" charset="0"/>
                <a:cs typeface="Arial"/>
              </a:rPr>
              <a:t>Chancellor</a:t>
            </a:r>
            <a:r>
              <a:rPr lang="en-GB" spc="-35" dirty="0">
                <a:solidFill>
                  <a:schemeClr val="bg1"/>
                </a:solidFill>
                <a:latin typeface="Red Hat Display" panose="02010503040201060303" pitchFamily="2" charset="0"/>
                <a:cs typeface="Arial"/>
              </a:rPr>
              <a:t> </a:t>
            </a:r>
            <a:r>
              <a:rPr lang="en-GB" dirty="0">
                <a:solidFill>
                  <a:schemeClr val="bg1"/>
                </a:solidFill>
                <a:latin typeface="Red Hat Display" panose="02010503040201060303" pitchFamily="2" charset="0"/>
                <a:cs typeface="Arial"/>
              </a:rPr>
              <a:t>Kohl,</a:t>
            </a:r>
            <a:r>
              <a:rPr lang="en-GB" spc="-25" dirty="0">
                <a:solidFill>
                  <a:schemeClr val="bg1"/>
                </a:solidFill>
                <a:latin typeface="Red Hat Display" panose="02010503040201060303" pitchFamily="2" charset="0"/>
                <a:cs typeface="Arial"/>
              </a:rPr>
              <a:t> </a:t>
            </a:r>
          </a:p>
          <a:p>
            <a:pPr marL="12700" algn="ctr">
              <a:spcBef>
                <a:spcPts val="100"/>
              </a:spcBef>
            </a:pPr>
            <a:r>
              <a:rPr lang="en-GB" dirty="0">
                <a:solidFill>
                  <a:schemeClr val="bg1"/>
                </a:solidFill>
                <a:latin typeface="Red Hat Display" panose="02010503040201060303" pitchFamily="2" charset="0"/>
                <a:cs typeface="Arial"/>
              </a:rPr>
              <a:t>eastern</a:t>
            </a:r>
            <a:r>
              <a:rPr lang="en-GB" spc="-50" dirty="0">
                <a:solidFill>
                  <a:schemeClr val="bg1"/>
                </a:solidFill>
                <a:latin typeface="Red Hat Display" panose="02010503040201060303" pitchFamily="2" charset="0"/>
                <a:cs typeface="Arial"/>
              </a:rPr>
              <a:t> </a:t>
            </a:r>
            <a:r>
              <a:rPr lang="en-GB" dirty="0">
                <a:solidFill>
                  <a:schemeClr val="bg1"/>
                </a:solidFill>
                <a:latin typeface="Red Hat Display" panose="02010503040201060303" pitchFamily="2" charset="0"/>
                <a:cs typeface="Arial"/>
              </a:rPr>
              <a:t>France,</a:t>
            </a:r>
            <a:r>
              <a:rPr lang="en-GB" spc="-45" dirty="0">
                <a:solidFill>
                  <a:schemeClr val="bg1"/>
                </a:solidFill>
                <a:latin typeface="Red Hat Display" panose="02010503040201060303" pitchFamily="2" charset="0"/>
                <a:cs typeface="Arial"/>
              </a:rPr>
              <a:t> </a:t>
            </a:r>
            <a:r>
              <a:rPr lang="en-GB" spc="-20" dirty="0">
                <a:solidFill>
                  <a:schemeClr val="bg1"/>
                </a:solidFill>
                <a:latin typeface="Red Hat Display" panose="02010503040201060303" pitchFamily="2" charset="0"/>
                <a:cs typeface="Arial"/>
              </a:rPr>
              <a:t>1984</a:t>
            </a:r>
            <a:endParaRPr lang="en-GB" dirty="0">
              <a:solidFill>
                <a:schemeClr val="bg1"/>
              </a:solidFill>
              <a:latin typeface="Red Hat Display" panose="02010503040201060303" pitchFamily="2" charset="0"/>
              <a:cs typeface="Arial"/>
            </a:endParaRPr>
          </a:p>
        </p:txBody>
      </p:sp>
    </p:spTree>
    <p:extLst>
      <p:ext uri="{BB962C8B-B14F-4D97-AF65-F5344CB8AC3E}">
        <p14:creationId xmlns:p14="http://schemas.microsoft.com/office/powerpoint/2010/main" val="507963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10" name="object 5">
            <a:extLst>
              <a:ext uri="{FF2B5EF4-FFF2-40B4-BE49-F238E27FC236}">
                <a16:creationId xmlns:a16="http://schemas.microsoft.com/office/drawing/2014/main" id="{7D7D011B-FE52-7D98-8C8F-FADAF1A9003A}"/>
              </a:ext>
            </a:extLst>
          </p:cNvPr>
          <p:cNvSpPr txBox="1">
            <a:spLocks/>
          </p:cNvSpPr>
          <p:nvPr/>
        </p:nvSpPr>
        <p:spPr>
          <a:xfrm>
            <a:off x="1980819" y="11231"/>
            <a:ext cx="8229600" cy="881652"/>
          </a:xfrm>
          <a:prstGeom prst="rect">
            <a:avLst/>
          </a:prstGeom>
          <a:noFill/>
        </p:spPr>
        <p:txBody>
          <a:bodyPr vert="horz" wrap="square" lIns="0" tIns="2025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595"/>
              </a:spcBef>
            </a:pPr>
            <a:r>
              <a:rPr lang="en-GB" b="1" dirty="0">
                <a:solidFill>
                  <a:schemeClr val="bg1"/>
                </a:solidFill>
                <a:latin typeface="+mn-lt"/>
              </a:rPr>
              <a:t>Motivations</a:t>
            </a:r>
            <a:r>
              <a:rPr lang="en-GB" b="1" spc="-85" dirty="0">
                <a:solidFill>
                  <a:schemeClr val="bg1"/>
                </a:solidFill>
                <a:latin typeface="+mn-lt"/>
              </a:rPr>
              <a:t> </a:t>
            </a:r>
            <a:r>
              <a:rPr lang="en-GB" b="1" dirty="0">
                <a:solidFill>
                  <a:schemeClr val="bg1"/>
                </a:solidFill>
                <a:latin typeface="+mn-lt"/>
              </a:rPr>
              <a:t>behind</a:t>
            </a:r>
            <a:r>
              <a:rPr lang="en-GB" b="1" spc="-90" dirty="0">
                <a:solidFill>
                  <a:schemeClr val="bg1"/>
                </a:solidFill>
                <a:latin typeface="+mn-lt"/>
              </a:rPr>
              <a:t> </a:t>
            </a:r>
            <a:r>
              <a:rPr lang="en-GB" b="1" dirty="0">
                <a:solidFill>
                  <a:schemeClr val="bg1"/>
                </a:solidFill>
                <a:latin typeface="+mn-lt"/>
              </a:rPr>
              <a:t>the</a:t>
            </a:r>
            <a:r>
              <a:rPr lang="en-GB" b="1" spc="-105" dirty="0">
                <a:solidFill>
                  <a:schemeClr val="bg1"/>
                </a:solidFill>
                <a:latin typeface="+mn-lt"/>
              </a:rPr>
              <a:t> </a:t>
            </a:r>
            <a:r>
              <a:rPr lang="en-GB" b="1" spc="-20" dirty="0">
                <a:solidFill>
                  <a:schemeClr val="bg1"/>
                </a:solidFill>
                <a:latin typeface="+mn-lt"/>
              </a:rPr>
              <a:t>euro</a:t>
            </a:r>
          </a:p>
        </p:txBody>
      </p:sp>
      <p:sp>
        <p:nvSpPr>
          <p:cNvPr id="11" name="object 6">
            <a:extLst>
              <a:ext uri="{FF2B5EF4-FFF2-40B4-BE49-F238E27FC236}">
                <a16:creationId xmlns:a16="http://schemas.microsoft.com/office/drawing/2014/main" id="{F4DD1A90-8966-B926-7AD4-1F9991EF64EE}"/>
              </a:ext>
            </a:extLst>
          </p:cNvPr>
          <p:cNvSpPr txBox="1"/>
          <p:nvPr/>
        </p:nvSpPr>
        <p:spPr>
          <a:xfrm>
            <a:off x="2756471" y="940480"/>
            <a:ext cx="6678295" cy="391160"/>
          </a:xfrm>
          <a:prstGeom prst="rect">
            <a:avLst/>
          </a:prstGeom>
        </p:spPr>
        <p:txBody>
          <a:bodyPr vert="horz" wrap="square" lIns="0" tIns="12700" rIns="0" bIns="0" rtlCol="0">
            <a:spAutoFit/>
          </a:bodyPr>
          <a:lstStyle/>
          <a:p>
            <a:pPr marL="12700" algn="ctr">
              <a:lnSpc>
                <a:spcPct val="100000"/>
              </a:lnSpc>
              <a:spcBef>
                <a:spcPts val="100"/>
              </a:spcBef>
            </a:pPr>
            <a:r>
              <a:rPr lang="en-US" sz="2400" b="1" dirty="0">
                <a:solidFill>
                  <a:schemeClr val="bg1"/>
                </a:solidFill>
                <a:latin typeface="Red Hat Display" panose="02010503040201060303" pitchFamily="2" charset="0"/>
                <a:cs typeface="Arial"/>
              </a:rPr>
              <a:t>Goal</a:t>
            </a:r>
            <a:r>
              <a:rPr lang="en-US" sz="2400" b="1" spc="-80" dirty="0">
                <a:solidFill>
                  <a:schemeClr val="bg1"/>
                </a:solidFill>
                <a:latin typeface="Red Hat Display" panose="02010503040201060303" pitchFamily="2" charset="0"/>
                <a:cs typeface="Arial"/>
              </a:rPr>
              <a:t> </a:t>
            </a:r>
            <a:r>
              <a:rPr lang="en-US" sz="2400" b="1" dirty="0">
                <a:solidFill>
                  <a:schemeClr val="bg1"/>
                </a:solidFill>
                <a:latin typeface="Red Hat Display" panose="02010503040201060303" pitchFamily="2" charset="0"/>
                <a:cs typeface="Arial"/>
              </a:rPr>
              <a:t>No.</a:t>
            </a:r>
            <a:r>
              <a:rPr lang="en-US" sz="2400" b="1" spc="-60" dirty="0">
                <a:solidFill>
                  <a:schemeClr val="bg1"/>
                </a:solidFill>
                <a:latin typeface="Red Hat Display" panose="02010503040201060303" pitchFamily="2" charset="0"/>
                <a:cs typeface="Arial"/>
              </a:rPr>
              <a:t> </a:t>
            </a:r>
            <a:r>
              <a:rPr lang="en-US" sz="2400" b="1" dirty="0">
                <a:solidFill>
                  <a:schemeClr val="bg1"/>
                </a:solidFill>
                <a:latin typeface="Red Hat Display" panose="02010503040201060303" pitchFamily="2" charset="0"/>
                <a:cs typeface="Arial"/>
              </a:rPr>
              <a:t>3</a:t>
            </a:r>
            <a:r>
              <a:rPr lang="en-US" sz="2400" b="1" spc="-30" dirty="0">
                <a:solidFill>
                  <a:schemeClr val="bg1"/>
                </a:solidFill>
                <a:latin typeface="Red Hat Display" panose="02010503040201060303" pitchFamily="2" charset="0"/>
                <a:cs typeface="Arial"/>
              </a:rPr>
              <a:t> </a:t>
            </a:r>
            <a:r>
              <a:rPr lang="en-US" sz="2400" b="1" dirty="0">
                <a:solidFill>
                  <a:schemeClr val="bg1"/>
                </a:solidFill>
                <a:latin typeface="Red Hat Display" panose="02010503040201060303" pitchFamily="2" charset="0"/>
                <a:cs typeface="Arial"/>
              </a:rPr>
              <a:t>–</a:t>
            </a:r>
            <a:r>
              <a:rPr lang="en-US" sz="2400" b="1" spc="-50" dirty="0">
                <a:solidFill>
                  <a:schemeClr val="bg1"/>
                </a:solidFill>
                <a:latin typeface="Red Hat Display" panose="02010503040201060303" pitchFamily="2" charset="0"/>
                <a:cs typeface="Arial"/>
              </a:rPr>
              <a:t> </a:t>
            </a:r>
            <a:r>
              <a:rPr lang="en-US" sz="2400" b="1" dirty="0">
                <a:solidFill>
                  <a:schemeClr val="bg1"/>
                </a:solidFill>
                <a:latin typeface="Red Hat Display" panose="02010503040201060303" pitchFamily="2" charset="0"/>
                <a:cs typeface="Arial"/>
              </a:rPr>
              <a:t>Provide</a:t>
            </a:r>
            <a:r>
              <a:rPr lang="en-US" sz="2400" b="1" spc="-40" dirty="0">
                <a:solidFill>
                  <a:schemeClr val="bg1"/>
                </a:solidFill>
                <a:latin typeface="Red Hat Display" panose="02010503040201060303" pitchFamily="2" charset="0"/>
                <a:cs typeface="Arial"/>
              </a:rPr>
              <a:t> </a:t>
            </a:r>
            <a:r>
              <a:rPr lang="en-US" sz="2400" b="1" dirty="0">
                <a:solidFill>
                  <a:schemeClr val="bg1"/>
                </a:solidFill>
                <a:latin typeface="Red Hat Display" panose="02010503040201060303" pitchFamily="2" charset="0"/>
                <a:cs typeface="Arial"/>
              </a:rPr>
              <a:t>rival</a:t>
            </a:r>
            <a:r>
              <a:rPr lang="en-US" sz="2400" b="1" spc="-50" dirty="0">
                <a:solidFill>
                  <a:schemeClr val="bg1"/>
                </a:solidFill>
                <a:latin typeface="Red Hat Display" panose="02010503040201060303" pitchFamily="2" charset="0"/>
                <a:cs typeface="Arial"/>
              </a:rPr>
              <a:t> </a:t>
            </a:r>
            <a:r>
              <a:rPr lang="en-US" sz="2400" b="1" dirty="0">
                <a:solidFill>
                  <a:schemeClr val="bg1"/>
                </a:solidFill>
                <a:latin typeface="Red Hat Display" panose="02010503040201060303" pitchFamily="2" charset="0"/>
                <a:cs typeface="Arial"/>
              </a:rPr>
              <a:t>for</a:t>
            </a:r>
            <a:r>
              <a:rPr lang="en-US" sz="2400" b="1" spc="-50" dirty="0">
                <a:solidFill>
                  <a:schemeClr val="bg1"/>
                </a:solidFill>
                <a:latin typeface="Red Hat Display" panose="02010503040201060303" pitchFamily="2" charset="0"/>
                <a:cs typeface="Arial"/>
              </a:rPr>
              <a:t> </a:t>
            </a:r>
            <a:r>
              <a:rPr lang="en-US" sz="2400" b="1" dirty="0">
                <a:solidFill>
                  <a:schemeClr val="bg1"/>
                </a:solidFill>
                <a:latin typeface="Red Hat Display" panose="02010503040201060303" pitchFamily="2" charset="0"/>
                <a:cs typeface="Arial"/>
              </a:rPr>
              <a:t>the</a:t>
            </a:r>
            <a:r>
              <a:rPr lang="en-US" sz="2400" b="1" spc="-40" dirty="0">
                <a:solidFill>
                  <a:schemeClr val="bg1"/>
                </a:solidFill>
                <a:latin typeface="Red Hat Display" panose="02010503040201060303" pitchFamily="2" charset="0"/>
                <a:cs typeface="Arial"/>
              </a:rPr>
              <a:t> </a:t>
            </a:r>
            <a:r>
              <a:rPr lang="en-US" sz="2400" b="1" spc="-10" dirty="0">
                <a:solidFill>
                  <a:schemeClr val="bg1"/>
                </a:solidFill>
                <a:latin typeface="Red Hat Display" panose="02010503040201060303" pitchFamily="2" charset="0"/>
                <a:cs typeface="Arial"/>
              </a:rPr>
              <a:t>dollar</a:t>
            </a:r>
            <a:endParaRPr lang="en-US" sz="2400" dirty="0">
              <a:solidFill>
                <a:schemeClr val="bg1"/>
              </a:solidFill>
              <a:latin typeface="Red Hat Display" panose="02010503040201060303" pitchFamily="2" charset="0"/>
              <a:cs typeface="Arial"/>
            </a:endParaRPr>
          </a:p>
        </p:txBody>
      </p:sp>
      <p:pic>
        <p:nvPicPr>
          <p:cNvPr id="8" name="object 3">
            <a:extLst>
              <a:ext uri="{FF2B5EF4-FFF2-40B4-BE49-F238E27FC236}">
                <a16:creationId xmlns:a16="http://schemas.microsoft.com/office/drawing/2014/main" id="{CD4BE59B-35F0-0E66-304F-2A2EE04F0723}"/>
              </a:ext>
            </a:extLst>
          </p:cNvPr>
          <p:cNvPicPr/>
          <p:nvPr/>
        </p:nvPicPr>
        <p:blipFill>
          <a:blip r:embed="rId3" cstate="print"/>
          <a:stretch>
            <a:fillRect/>
          </a:stretch>
        </p:blipFill>
        <p:spPr>
          <a:xfrm>
            <a:off x="749417" y="1671849"/>
            <a:ext cx="6447819" cy="4533210"/>
          </a:xfrm>
          <a:prstGeom prst="rect">
            <a:avLst/>
          </a:prstGeom>
        </p:spPr>
      </p:pic>
      <p:sp>
        <p:nvSpPr>
          <p:cNvPr id="12" name="TextBox 11">
            <a:extLst>
              <a:ext uri="{FF2B5EF4-FFF2-40B4-BE49-F238E27FC236}">
                <a16:creationId xmlns:a16="http://schemas.microsoft.com/office/drawing/2014/main" id="{35EDB506-7DA6-C9B5-0042-3909015A4318}"/>
              </a:ext>
            </a:extLst>
          </p:cNvPr>
          <p:cNvSpPr txBox="1"/>
          <p:nvPr/>
        </p:nvSpPr>
        <p:spPr>
          <a:xfrm>
            <a:off x="7833343" y="2168739"/>
            <a:ext cx="3609240" cy="3539430"/>
          </a:xfrm>
          <a:prstGeom prst="rect">
            <a:avLst/>
          </a:prstGeom>
          <a:noFill/>
        </p:spPr>
        <p:txBody>
          <a:bodyPr wrap="square" rtlCol="0">
            <a:spAutoFit/>
          </a:bodyPr>
          <a:lstStyle/>
          <a:p>
            <a:r>
              <a:rPr lang="en-GB" sz="3200" dirty="0">
                <a:solidFill>
                  <a:schemeClr val="bg1"/>
                </a:solidFill>
                <a:latin typeface="Red Hat Display" panose="02010503040201060303" pitchFamily="2" charset="0"/>
              </a:rPr>
              <a:t>Both France and Germany wanted in different ways to curb the dollar’s ‘exorbitant privilege’ permitting deficits ‘without tears’ </a:t>
            </a:r>
          </a:p>
        </p:txBody>
      </p:sp>
    </p:spTree>
    <p:extLst>
      <p:ext uri="{BB962C8B-B14F-4D97-AF65-F5344CB8AC3E}">
        <p14:creationId xmlns:p14="http://schemas.microsoft.com/office/powerpoint/2010/main" val="335464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10" name="object 5">
            <a:extLst>
              <a:ext uri="{FF2B5EF4-FFF2-40B4-BE49-F238E27FC236}">
                <a16:creationId xmlns:a16="http://schemas.microsoft.com/office/drawing/2014/main" id="{7D7D011B-FE52-7D98-8C8F-FADAF1A9003A}"/>
              </a:ext>
            </a:extLst>
          </p:cNvPr>
          <p:cNvSpPr txBox="1">
            <a:spLocks/>
          </p:cNvSpPr>
          <p:nvPr/>
        </p:nvSpPr>
        <p:spPr>
          <a:xfrm>
            <a:off x="1980819" y="11231"/>
            <a:ext cx="8229600" cy="881652"/>
          </a:xfrm>
          <a:prstGeom prst="rect">
            <a:avLst/>
          </a:prstGeom>
          <a:noFill/>
        </p:spPr>
        <p:txBody>
          <a:bodyPr vert="horz" wrap="square" lIns="0" tIns="2025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595"/>
              </a:spcBef>
            </a:pPr>
            <a:r>
              <a:rPr lang="en-GB" b="1" dirty="0">
                <a:solidFill>
                  <a:schemeClr val="bg1"/>
                </a:solidFill>
                <a:latin typeface="+mn-lt"/>
              </a:rPr>
              <a:t>Motivations</a:t>
            </a:r>
            <a:r>
              <a:rPr lang="en-GB" b="1" spc="-85" dirty="0">
                <a:solidFill>
                  <a:schemeClr val="bg1"/>
                </a:solidFill>
                <a:latin typeface="+mn-lt"/>
              </a:rPr>
              <a:t> </a:t>
            </a:r>
            <a:r>
              <a:rPr lang="en-GB" b="1" dirty="0">
                <a:solidFill>
                  <a:schemeClr val="bg1"/>
                </a:solidFill>
                <a:latin typeface="+mn-lt"/>
              </a:rPr>
              <a:t>behind</a:t>
            </a:r>
            <a:r>
              <a:rPr lang="en-GB" b="1" spc="-90" dirty="0">
                <a:solidFill>
                  <a:schemeClr val="bg1"/>
                </a:solidFill>
                <a:latin typeface="+mn-lt"/>
              </a:rPr>
              <a:t> </a:t>
            </a:r>
            <a:r>
              <a:rPr lang="en-GB" b="1" dirty="0">
                <a:solidFill>
                  <a:schemeClr val="bg1"/>
                </a:solidFill>
                <a:latin typeface="+mn-lt"/>
              </a:rPr>
              <a:t>the</a:t>
            </a:r>
            <a:r>
              <a:rPr lang="en-GB" b="1" spc="-105" dirty="0">
                <a:solidFill>
                  <a:schemeClr val="bg1"/>
                </a:solidFill>
                <a:latin typeface="+mn-lt"/>
              </a:rPr>
              <a:t> </a:t>
            </a:r>
            <a:r>
              <a:rPr lang="en-GB" b="1" spc="-20" dirty="0">
                <a:solidFill>
                  <a:schemeClr val="bg1"/>
                </a:solidFill>
                <a:latin typeface="+mn-lt"/>
              </a:rPr>
              <a:t>euro</a:t>
            </a:r>
          </a:p>
        </p:txBody>
      </p:sp>
      <p:sp>
        <p:nvSpPr>
          <p:cNvPr id="11" name="object 6">
            <a:extLst>
              <a:ext uri="{FF2B5EF4-FFF2-40B4-BE49-F238E27FC236}">
                <a16:creationId xmlns:a16="http://schemas.microsoft.com/office/drawing/2014/main" id="{F4DD1A90-8966-B926-7AD4-1F9991EF64EE}"/>
              </a:ext>
            </a:extLst>
          </p:cNvPr>
          <p:cNvSpPr txBox="1"/>
          <p:nvPr/>
        </p:nvSpPr>
        <p:spPr>
          <a:xfrm>
            <a:off x="2756471" y="940480"/>
            <a:ext cx="6678295" cy="391160"/>
          </a:xfrm>
          <a:prstGeom prst="rect">
            <a:avLst/>
          </a:prstGeom>
        </p:spPr>
        <p:txBody>
          <a:bodyPr vert="horz" wrap="square" lIns="0" tIns="12700" rIns="0" bIns="0" rtlCol="0">
            <a:spAutoFit/>
          </a:bodyPr>
          <a:lstStyle/>
          <a:p>
            <a:pPr marL="12700" algn="ctr">
              <a:spcBef>
                <a:spcPts val="100"/>
              </a:spcBef>
            </a:pPr>
            <a:r>
              <a:rPr lang="en-US" sz="2400" b="1" dirty="0">
                <a:solidFill>
                  <a:schemeClr val="bg1"/>
                </a:solidFill>
                <a:latin typeface="Red Hat Display" panose="02010503040201060303" pitchFamily="2" charset="0"/>
                <a:cs typeface="Arial"/>
              </a:rPr>
              <a:t>Goal</a:t>
            </a:r>
            <a:r>
              <a:rPr lang="en-US" sz="2400" b="1" spc="-75" dirty="0">
                <a:solidFill>
                  <a:schemeClr val="bg1"/>
                </a:solidFill>
                <a:latin typeface="Red Hat Display" panose="02010503040201060303" pitchFamily="2" charset="0"/>
                <a:cs typeface="Arial"/>
              </a:rPr>
              <a:t> </a:t>
            </a:r>
            <a:r>
              <a:rPr lang="en-US" sz="2400" b="1" dirty="0">
                <a:solidFill>
                  <a:schemeClr val="bg1"/>
                </a:solidFill>
                <a:latin typeface="Red Hat Display" panose="02010503040201060303" pitchFamily="2" charset="0"/>
                <a:cs typeface="Arial"/>
              </a:rPr>
              <a:t>No.</a:t>
            </a:r>
            <a:r>
              <a:rPr lang="en-US" sz="2400" b="1" spc="-55" dirty="0">
                <a:solidFill>
                  <a:schemeClr val="bg1"/>
                </a:solidFill>
                <a:latin typeface="Red Hat Display" panose="02010503040201060303" pitchFamily="2" charset="0"/>
                <a:cs typeface="Arial"/>
              </a:rPr>
              <a:t> 4 </a:t>
            </a:r>
            <a:r>
              <a:rPr lang="en-US" sz="2400" b="1" dirty="0">
                <a:solidFill>
                  <a:schemeClr val="bg1"/>
                </a:solidFill>
                <a:latin typeface="Red Hat Display" panose="02010503040201060303" pitchFamily="2" charset="0"/>
                <a:cs typeface="Arial"/>
              </a:rPr>
              <a:t>–</a:t>
            </a:r>
            <a:r>
              <a:rPr lang="en-US" sz="2400" b="1" spc="-45" dirty="0">
                <a:solidFill>
                  <a:schemeClr val="bg1"/>
                </a:solidFill>
                <a:latin typeface="Red Hat Display" panose="02010503040201060303" pitchFamily="2" charset="0"/>
                <a:cs typeface="Arial"/>
              </a:rPr>
              <a:t> </a:t>
            </a:r>
            <a:r>
              <a:rPr lang="en-US" sz="2400" b="1" dirty="0">
                <a:solidFill>
                  <a:schemeClr val="bg1"/>
                </a:solidFill>
                <a:latin typeface="Red Hat Display" panose="02010503040201060303" pitchFamily="2" charset="0"/>
                <a:cs typeface="Arial"/>
              </a:rPr>
              <a:t>Keep the Germans under control</a:t>
            </a:r>
            <a:endParaRPr lang="en-US" sz="2400" dirty="0">
              <a:solidFill>
                <a:schemeClr val="bg1"/>
              </a:solidFill>
              <a:latin typeface="Red Hat Display" panose="02010503040201060303" pitchFamily="2" charset="0"/>
              <a:cs typeface="Arial"/>
            </a:endParaRPr>
          </a:p>
        </p:txBody>
      </p:sp>
      <p:pic>
        <p:nvPicPr>
          <p:cNvPr id="3" name="object 6">
            <a:extLst>
              <a:ext uri="{FF2B5EF4-FFF2-40B4-BE49-F238E27FC236}">
                <a16:creationId xmlns:a16="http://schemas.microsoft.com/office/drawing/2014/main" id="{350A0FE8-1DCA-6EA3-FD89-3CACEC4DE1E7}"/>
              </a:ext>
            </a:extLst>
          </p:cNvPr>
          <p:cNvPicPr/>
          <p:nvPr/>
        </p:nvPicPr>
        <p:blipFill>
          <a:blip r:embed="rId3" cstate="print"/>
          <a:stretch>
            <a:fillRect/>
          </a:stretch>
        </p:blipFill>
        <p:spPr>
          <a:xfrm>
            <a:off x="1761325" y="1736605"/>
            <a:ext cx="2396744" cy="3021711"/>
          </a:xfrm>
          <a:prstGeom prst="rect">
            <a:avLst/>
          </a:prstGeom>
        </p:spPr>
      </p:pic>
      <p:pic>
        <p:nvPicPr>
          <p:cNvPr id="7" name="object 3">
            <a:extLst>
              <a:ext uri="{FF2B5EF4-FFF2-40B4-BE49-F238E27FC236}">
                <a16:creationId xmlns:a16="http://schemas.microsoft.com/office/drawing/2014/main" id="{98682AE5-A7A8-6988-42D9-1C8B73E4DCBA}"/>
              </a:ext>
            </a:extLst>
          </p:cNvPr>
          <p:cNvPicPr/>
          <p:nvPr/>
        </p:nvPicPr>
        <p:blipFill>
          <a:blip r:embed="rId4" cstate="print"/>
          <a:stretch>
            <a:fillRect/>
          </a:stretch>
        </p:blipFill>
        <p:spPr>
          <a:xfrm>
            <a:off x="7446441" y="1564816"/>
            <a:ext cx="3000375" cy="3311525"/>
          </a:xfrm>
          <a:prstGeom prst="rect">
            <a:avLst/>
          </a:prstGeom>
        </p:spPr>
      </p:pic>
      <p:sp>
        <p:nvSpPr>
          <p:cNvPr id="9" name="object 5">
            <a:extLst>
              <a:ext uri="{FF2B5EF4-FFF2-40B4-BE49-F238E27FC236}">
                <a16:creationId xmlns:a16="http://schemas.microsoft.com/office/drawing/2014/main" id="{FF417FDA-F55B-FA1A-6364-1BBE3272AD7C}"/>
              </a:ext>
            </a:extLst>
          </p:cNvPr>
          <p:cNvSpPr txBox="1"/>
          <p:nvPr/>
        </p:nvSpPr>
        <p:spPr>
          <a:xfrm>
            <a:off x="1137168" y="4994367"/>
            <a:ext cx="11108924" cy="874598"/>
          </a:xfrm>
          <a:prstGeom prst="rect">
            <a:avLst/>
          </a:prstGeom>
        </p:spPr>
        <p:txBody>
          <a:bodyPr vert="horz" wrap="square" lIns="0" tIns="12700" rIns="0" bIns="0" rtlCol="0">
            <a:spAutoFit/>
          </a:bodyPr>
          <a:lstStyle/>
          <a:p>
            <a:pPr marL="80010">
              <a:lnSpc>
                <a:spcPct val="100000"/>
              </a:lnSpc>
              <a:spcBef>
                <a:spcPts val="100"/>
              </a:spcBef>
            </a:pPr>
            <a:r>
              <a:rPr sz="2800" b="1" spc="-20" dirty="0">
                <a:solidFill>
                  <a:schemeClr val="bg1"/>
                </a:solidFill>
                <a:latin typeface="Red Hat Display" panose="02010503040201060303" pitchFamily="2" charset="0"/>
                <a:cs typeface="Arial"/>
              </a:rPr>
              <a:t>Ex-</a:t>
            </a:r>
            <a:r>
              <a:rPr sz="2800" b="1" dirty="0">
                <a:solidFill>
                  <a:schemeClr val="bg1"/>
                </a:solidFill>
                <a:latin typeface="Red Hat Display" panose="02010503040201060303" pitchFamily="2" charset="0"/>
                <a:cs typeface="Arial"/>
              </a:rPr>
              <a:t>President</a:t>
            </a:r>
            <a:r>
              <a:rPr sz="2800" b="1" spc="-30" dirty="0">
                <a:solidFill>
                  <a:schemeClr val="bg1"/>
                </a:solidFill>
                <a:latin typeface="Red Hat Display" panose="02010503040201060303" pitchFamily="2" charset="0"/>
                <a:cs typeface="Arial"/>
              </a:rPr>
              <a:t> </a:t>
            </a:r>
            <a:r>
              <a:rPr sz="2800" b="1" dirty="0">
                <a:solidFill>
                  <a:schemeClr val="bg1"/>
                </a:solidFill>
                <a:latin typeface="Red Hat Display" panose="02010503040201060303" pitchFamily="2" charset="0"/>
                <a:cs typeface="Arial"/>
              </a:rPr>
              <a:t>Giscard</a:t>
            </a:r>
            <a:r>
              <a:rPr sz="2800" b="1" spc="-15" dirty="0">
                <a:solidFill>
                  <a:schemeClr val="bg1"/>
                </a:solidFill>
                <a:latin typeface="Red Hat Display" panose="02010503040201060303" pitchFamily="2" charset="0"/>
                <a:cs typeface="Arial"/>
              </a:rPr>
              <a:t> </a:t>
            </a:r>
            <a:r>
              <a:rPr sz="2800" b="1" spc="-10" dirty="0">
                <a:solidFill>
                  <a:schemeClr val="bg1"/>
                </a:solidFill>
                <a:latin typeface="Red Hat Display" panose="02010503040201060303" pitchFamily="2" charset="0"/>
                <a:cs typeface="Arial"/>
              </a:rPr>
              <a:t>d’Estaing:</a:t>
            </a:r>
            <a:r>
              <a:rPr lang="en-GB" sz="2800" b="1" spc="-10" dirty="0">
                <a:solidFill>
                  <a:schemeClr val="bg1"/>
                </a:solidFill>
                <a:latin typeface="Red Hat Display" panose="02010503040201060303" pitchFamily="2" charset="0"/>
                <a:cs typeface="Arial"/>
              </a:rPr>
              <a:t> </a:t>
            </a:r>
            <a:r>
              <a:rPr lang="en-US" sz="2800" b="1" dirty="0">
                <a:solidFill>
                  <a:schemeClr val="bg1"/>
                </a:solidFill>
                <a:latin typeface="Red Hat Display" panose="02010503040201060303" pitchFamily="2" charset="0"/>
                <a:cs typeface="Arial"/>
              </a:rPr>
              <a:t>We</a:t>
            </a:r>
            <a:r>
              <a:rPr lang="en-US" sz="2800" b="1" spc="-50" dirty="0">
                <a:solidFill>
                  <a:schemeClr val="bg1"/>
                </a:solidFill>
                <a:latin typeface="Red Hat Display" panose="02010503040201060303" pitchFamily="2" charset="0"/>
                <a:cs typeface="Arial"/>
              </a:rPr>
              <a:t> </a:t>
            </a:r>
            <a:r>
              <a:rPr lang="en-US" sz="2800" b="1" dirty="0">
                <a:solidFill>
                  <a:schemeClr val="bg1"/>
                </a:solidFill>
                <a:latin typeface="Red Hat Display" panose="02010503040201060303" pitchFamily="2" charset="0"/>
                <a:cs typeface="Arial"/>
              </a:rPr>
              <a:t>need</a:t>
            </a:r>
            <a:r>
              <a:rPr lang="en-US" sz="2800" b="1" spc="-10" dirty="0">
                <a:solidFill>
                  <a:schemeClr val="bg1"/>
                </a:solidFill>
                <a:latin typeface="Red Hat Display" panose="02010503040201060303" pitchFamily="2" charset="0"/>
                <a:cs typeface="Arial"/>
              </a:rPr>
              <a:t> </a:t>
            </a:r>
            <a:r>
              <a:rPr lang="en-US" sz="2800" b="1" dirty="0">
                <a:solidFill>
                  <a:schemeClr val="bg1"/>
                </a:solidFill>
                <a:latin typeface="Red Hat Display" panose="02010503040201060303" pitchFamily="2" charset="0"/>
                <a:cs typeface="Arial"/>
              </a:rPr>
              <a:t>an</a:t>
            </a:r>
            <a:r>
              <a:rPr lang="en-US" sz="2800" b="1" spc="-25" dirty="0">
                <a:solidFill>
                  <a:schemeClr val="bg1"/>
                </a:solidFill>
                <a:latin typeface="Red Hat Display" panose="02010503040201060303" pitchFamily="2" charset="0"/>
                <a:cs typeface="Arial"/>
              </a:rPr>
              <a:t> </a:t>
            </a:r>
            <a:r>
              <a:rPr lang="en-US" sz="2800" b="1" dirty="0" err="1">
                <a:solidFill>
                  <a:schemeClr val="bg1"/>
                </a:solidFill>
                <a:latin typeface="Red Hat Display" panose="02010503040201060303" pitchFamily="2" charset="0"/>
                <a:cs typeface="Arial"/>
              </a:rPr>
              <a:t>organised</a:t>
            </a:r>
            <a:r>
              <a:rPr lang="en-US" sz="2800" b="1" spc="-30" dirty="0">
                <a:solidFill>
                  <a:schemeClr val="bg1"/>
                </a:solidFill>
                <a:latin typeface="Red Hat Display" panose="02010503040201060303" pitchFamily="2" charset="0"/>
                <a:cs typeface="Arial"/>
              </a:rPr>
              <a:t> </a:t>
            </a:r>
            <a:r>
              <a:rPr lang="en-US" sz="2800" b="1" dirty="0">
                <a:solidFill>
                  <a:schemeClr val="bg1"/>
                </a:solidFill>
                <a:latin typeface="Red Hat Display" panose="02010503040201060303" pitchFamily="2" charset="0"/>
                <a:cs typeface="Arial"/>
              </a:rPr>
              <a:t>Europe</a:t>
            </a:r>
            <a:r>
              <a:rPr lang="en-US" sz="2800" b="1" spc="-20" dirty="0">
                <a:solidFill>
                  <a:schemeClr val="bg1"/>
                </a:solidFill>
                <a:latin typeface="Red Hat Display" panose="02010503040201060303" pitchFamily="2" charset="0"/>
                <a:cs typeface="Arial"/>
              </a:rPr>
              <a:t> </a:t>
            </a:r>
            <a:r>
              <a:rPr lang="en-US" sz="2800" b="1" dirty="0">
                <a:solidFill>
                  <a:schemeClr val="bg1"/>
                </a:solidFill>
                <a:latin typeface="Red Hat Display" panose="02010503040201060303" pitchFamily="2" charset="0"/>
                <a:cs typeface="Arial"/>
              </a:rPr>
              <a:t>to</a:t>
            </a:r>
            <a:r>
              <a:rPr lang="en-US" sz="2800" b="1" spc="-20" dirty="0">
                <a:solidFill>
                  <a:schemeClr val="bg1"/>
                </a:solidFill>
                <a:latin typeface="Red Hat Display" panose="02010503040201060303" pitchFamily="2" charset="0"/>
                <a:cs typeface="Arial"/>
              </a:rPr>
              <a:t> </a:t>
            </a:r>
            <a:r>
              <a:rPr lang="en-US" sz="2800" b="1" dirty="0">
                <a:solidFill>
                  <a:schemeClr val="bg1"/>
                </a:solidFill>
                <a:latin typeface="Red Hat Display" panose="02010503040201060303" pitchFamily="2" charset="0"/>
                <a:cs typeface="Arial"/>
              </a:rPr>
              <a:t>prevent</a:t>
            </a:r>
            <a:r>
              <a:rPr lang="en-US" sz="2800" b="1" spc="-10" dirty="0">
                <a:solidFill>
                  <a:schemeClr val="bg1"/>
                </a:solidFill>
                <a:latin typeface="Red Hat Display" panose="02010503040201060303" pitchFamily="2" charset="0"/>
                <a:cs typeface="Arial"/>
              </a:rPr>
              <a:t> </a:t>
            </a:r>
            <a:r>
              <a:rPr lang="en-US" sz="2800" b="1" dirty="0">
                <a:solidFill>
                  <a:schemeClr val="bg1"/>
                </a:solidFill>
                <a:latin typeface="Red Hat Display" panose="02010503040201060303" pitchFamily="2" charset="0"/>
                <a:cs typeface="Arial"/>
              </a:rPr>
              <a:t>German</a:t>
            </a:r>
            <a:r>
              <a:rPr lang="en-US" sz="2800" b="1" spc="-35" dirty="0">
                <a:solidFill>
                  <a:schemeClr val="bg1"/>
                </a:solidFill>
                <a:latin typeface="Red Hat Display" panose="02010503040201060303" pitchFamily="2" charset="0"/>
                <a:cs typeface="Arial"/>
              </a:rPr>
              <a:t> </a:t>
            </a:r>
            <a:r>
              <a:rPr lang="en-US" sz="2800" b="1" spc="-10" dirty="0">
                <a:solidFill>
                  <a:schemeClr val="bg1"/>
                </a:solidFill>
                <a:latin typeface="Red Hat Display" panose="02010503040201060303" pitchFamily="2" charset="0"/>
                <a:cs typeface="Arial"/>
              </a:rPr>
              <a:t>domination’</a:t>
            </a:r>
            <a:endParaRPr lang="en-US" sz="2800" dirty="0">
              <a:solidFill>
                <a:schemeClr val="bg1"/>
              </a:solidFill>
              <a:latin typeface="Red Hat Display" panose="02010503040201060303" pitchFamily="2" charset="0"/>
              <a:cs typeface="Arial"/>
            </a:endParaRPr>
          </a:p>
        </p:txBody>
      </p:sp>
    </p:spTree>
    <p:extLst>
      <p:ext uri="{BB962C8B-B14F-4D97-AF65-F5344CB8AC3E}">
        <p14:creationId xmlns:p14="http://schemas.microsoft.com/office/powerpoint/2010/main" val="3366659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66D7BDE9-908F-EFFE-B919-F973D987A3A4}"/>
              </a:ext>
            </a:extLst>
          </p:cNvPr>
          <p:cNvSpPr txBox="1"/>
          <p:nvPr/>
        </p:nvSpPr>
        <p:spPr>
          <a:xfrm>
            <a:off x="2756853" y="990943"/>
            <a:ext cx="6678295" cy="391160"/>
          </a:xfrm>
          <a:prstGeom prst="rect">
            <a:avLst/>
          </a:prstGeom>
        </p:spPr>
        <p:txBody>
          <a:bodyPr vert="horz" wrap="square" lIns="0" tIns="12700" rIns="0" bIns="0" rtlCol="0">
            <a:spAutoFit/>
          </a:bodyPr>
          <a:lstStyle/>
          <a:p>
            <a:pPr marL="12700" algn="ctr">
              <a:spcBef>
                <a:spcPts val="100"/>
              </a:spcBef>
            </a:pPr>
            <a:r>
              <a:rPr sz="2400" b="1" dirty="0">
                <a:solidFill>
                  <a:schemeClr val="bg1"/>
                </a:solidFill>
                <a:latin typeface="Red Hat Display" panose="02010503040201060303" pitchFamily="2" charset="0"/>
                <a:cs typeface="Arial"/>
              </a:rPr>
              <a:t>Goal</a:t>
            </a:r>
            <a:r>
              <a:rPr sz="2400" b="1" spc="-75" dirty="0">
                <a:solidFill>
                  <a:schemeClr val="bg1"/>
                </a:solidFill>
                <a:latin typeface="Red Hat Display" panose="02010503040201060303" pitchFamily="2" charset="0"/>
                <a:cs typeface="Arial"/>
              </a:rPr>
              <a:t> </a:t>
            </a:r>
            <a:r>
              <a:rPr sz="2400" b="1" dirty="0">
                <a:solidFill>
                  <a:schemeClr val="bg1"/>
                </a:solidFill>
                <a:latin typeface="Red Hat Display" panose="02010503040201060303" pitchFamily="2" charset="0"/>
                <a:cs typeface="Arial"/>
              </a:rPr>
              <a:t>No.</a:t>
            </a:r>
            <a:r>
              <a:rPr sz="2400" b="1" spc="-55" dirty="0">
                <a:solidFill>
                  <a:schemeClr val="bg1"/>
                </a:solidFill>
                <a:latin typeface="Red Hat Display" panose="02010503040201060303" pitchFamily="2" charset="0"/>
                <a:cs typeface="Arial"/>
              </a:rPr>
              <a:t> </a:t>
            </a:r>
            <a:r>
              <a:rPr lang="en-GB" sz="2400" b="1" spc="-55" dirty="0">
                <a:solidFill>
                  <a:schemeClr val="bg1"/>
                </a:solidFill>
                <a:latin typeface="Red Hat Display" panose="02010503040201060303" pitchFamily="2" charset="0"/>
                <a:cs typeface="Arial"/>
              </a:rPr>
              <a:t>5 </a:t>
            </a:r>
            <a:r>
              <a:rPr lang="en-GB" sz="2400" b="1" dirty="0">
                <a:solidFill>
                  <a:schemeClr val="bg1"/>
                </a:solidFill>
                <a:latin typeface="Red Hat Display" panose="02010503040201060303" pitchFamily="2" charset="0"/>
                <a:cs typeface="Arial"/>
              </a:rPr>
              <a:t>–</a:t>
            </a:r>
            <a:r>
              <a:rPr lang="en-GB" sz="2400" b="1" spc="-45" dirty="0">
                <a:solidFill>
                  <a:schemeClr val="bg1"/>
                </a:solidFill>
                <a:latin typeface="Red Hat Display" panose="02010503040201060303" pitchFamily="2" charset="0"/>
                <a:cs typeface="Arial"/>
              </a:rPr>
              <a:t> </a:t>
            </a:r>
            <a:r>
              <a:rPr lang="en-GB" sz="2400" b="1" dirty="0">
                <a:solidFill>
                  <a:schemeClr val="bg1"/>
                </a:solidFill>
                <a:latin typeface="Red Hat Display" panose="02010503040201060303" pitchFamily="2" charset="0"/>
                <a:cs typeface="Arial"/>
              </a:rPr>
              <a:t>Make Europe great again </a:t>
            </a:r>
            <a:endParaRPr sz="2400" dirty="0">
              <a:solidFill>
                <a:schemeClr val="bg1"/>
              </a:solidFill>
              <a:latin typeface="Red Hat Display" panose="02010503040201060303" pitchFamily="2" charset="0"/>
              <a:cs typeface="Arial"/>
            </a:endParaRPr>
          </a:p>
        </p:txBody>
      </p:sp>
      <p:sp>
        <p:nvSpPr>
          <p:cNvPr id="6" name="object 5">
            <a:extLst>
              <a:ext uri="{FF2B5EF4-FFF2-40B4-BE49-F238E27FC236}">
                <a16:creationId xmlns:a16="http://schemas.microsoft.com/office/drawing/2014/main" id="{9C2AE71C-0E91-DD0F-B877-37991C0D2085}"/>
              </a:ext>
            </a:extLst>
          </p:cNvPr>
          <p:cNvSpPr txBox="1"/>
          <p:nvPr/>
        </p:nvSpPr>
        <p:spPr>
          <a:xfrm>
            <a:off x="5943600" y="4748563"/>
            <a:ext cx="6262688" cy="382156"/>
          </a:xfrm>
          <a:prstGeom prst="rect">
            <a:avLst/>
          </a:prstGeom>
        </p:spPr>
        <p:txBody>
          <a:bodyPr vert="horz" wrap="square" lIns="0" tIns="12700" rIns="0" bIns="0" rtlCol="0">
            <a:spAutoFit/>
          </a:bodyPr>
          <a:lstStyle/>
          <a:p>
            <a:pPr marL="80010">
              <a:lnSpc>
                <a:spcPct val="100000"/>
              </a:lnSpc>
              <a:spcBef>
                <a:spcPts val="100"/>
              </a:spcBef>
            </a:pPr>
            <a:r>
              <a:rPr lang="en-GB" sz="2400" b="1" spc="-20" dirty="0">
                <a:solidFill>
                  <a:schemeClr val="bg1"/>
                </a:solidFill>
                <a:latin typeface="Red Hat Display" panose="02010503040201060303" pitchFamily="2" charset="0"/>
                <a:cs typeface="Arial"/>
              </a:rPr>
              <a:t>+</a:t>
            </a:r>
            <a:endParaRPr lang="en-US" sz="2800" dirty="0">
              <a:solidFill>
                <a:schemeClr val="bg1"/>
              </a:solidFill>
              <a:latin typeface="Red Hat Display" panose="02010503040201060303" pitchFamily="2" charset="0"/>
              <a:cs typeface="Arial"/>
            </a:endParaRPr>
          </a:p>
        </p:txBody>
      </p:sp>
      <p:pic>
        <p:nvPicPr>
          <p:cNvPr id="1026" name="Picture 2" descr="Margaret Thatcher - Quotes, Death &amp; Life - Biography">
            <a:extLst>
              <a:ext uri="{FF2B5EF4-FFF2-40B4-BE49-F238E27FC236}">
                <a16:creationId xmlns:a16="http://schemas.microsoft.com/office/drawing/2014/main" id="{D90EA27D-1F0B-E3B9-DB08-9FF82FAE66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2654" y="1677017"/>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D9A1ABB-3E1F-1DB8-57CE-2D39B9135FF5}"/>
              </a:ext>
            </a:extLst>
          </p:cNvPr>
          <p:cNvSpPr txBox="1"/>
          <p:nvPr/>
        </p:nvSpPr>
        <p:spPr>
          <a:xfrm>
            <a:off x="4261450" y="1693795"/>
            <a:ext cx="7046196" cy="1754326"/>
          </a:xfrm>
          <a:prstGeom prst="rect">
            <a:avLst/>
          </a:prstGeom>
          <a:noFill/>
        </p:spPr>
        <p:txBody>
          <a:bodyPr wrap="square" rtlCol="0">
            <a:spAutoFit/>
          </a:bodyPr>
          <a:lstStyle/>
          <a:p>
            <a:r>
              <a:rPr lang="en-US" dirty="0">
                <a:solidFill>
                  <a:schemeClr val="accent3">
                    <a:lumMod val="20000"/>
                    <a:lumOff val="80000"/>
                  </a:schemeClr>
                </a:solidFill>
              </a:rPr>
              <a:t>‘It’s the job of business to take the opportunities of a single market with direct unhindered access to over 300m of the world’s most prosperous people. Bigger than Japan. Bigger than the US.  On your doorstep. And with the Channel Tunnel for direct access. It's not a dream.  It's not a vision. It's not some bureaucrat's plan. It's for real,  in only five years.’ </a:t>
            </a:r>
            <a:br>
              <a:rPr lang="en-US" dirty="0">
                <a:solidFill>
                  <a:schemeClr val="accent3">
                    <a:lumMod val="20000"/>
                    <a:lumOff val="80000"/>
                  </a:schemeClr>
                </a:solidFill>
              </a:rPr>
            </a:br>
            <a:r>
              <a:rPr lang="en-US" dirty="0">
                <a:solidFill>
                  <a:schemeClr val="accent3">
                    <a:lumMod val="20000"/>
                    <a:lumOff val="80000"/>
                  </a:schemeClr>
                </a:solidFill>
              </a:rPr>
              <a:t>– Margaret Thatcher, British Prime Minister (1979-90), 1998</a:t>
            </a:r>
            <a:endParaRPr lang="de-DE" dirty="0">
              <a:solidFill>
                <a:schemeClr val="accent3">
                  <a:lumMod val="20000"/>
                  <a:lumOff val="80000"/>
                </a:schemeClr>
              </a:solidFill>
            </a:endParaRPr>
          </a:p>
        </p:txBody>
      </p:sp>
      <p:pic>
        <p:nvPicPr>
          <p:cNvPr id="12" name="Picture 11">
            <a:extLst>
              <a:ext uri="{FF2B5EF4-FFF2-40B4-BE49-F238E27FC236}">
                <a16:creationId xmlns:a16="http://schemas.microsoft.com/office/drawing/2014/main" id="{CB6A213F-AC6C-6798-5032-113FF2D98DB7}"/>
              </a:ext>
            </a:extLst>
          </p:cNvPr>
          <p:cNvPicPr>
            <a:picLocks noChangeAspect="1"/>
          </p:cNvPicPr>
          <p:nvPr/>
        </p:nvPicPr>
        <p:blipFill rotWithShape="1">
          <a:blip r:embed="rId3"/>
          <a:srcRect l="-1610" t="2724" r="2667" b="29397"/>
          <a:stretch/>
        </p:blipFill>
        <p:spPr>
          <a:xfrm>
            <a:off x="1242655" y="4219829"/>
            <a:ext cx="2120152" cy="1922308"/>
          </a:xfrm>
          <a:prstGeom prst="rect">
            <a:avLst/>
          </a:prstGeom>
        </p:spPr>
      </p:pic>
      <p:sp>
        <p:nvSpPr>
          <p:cNvPr id="14" name="TextBox 13">
            <a:extLst>
              <a:ext uri="{FF2B5EF4-FFF2-40B4-BE49-F238E27FC236}">
                <a16:creationId xmlns:a16="http://schemas.microsoft.com/office/drawing/2014/main" id="{78E6AB04-C633-8CCC-A67B-5AEA5315C0BA}"/>
              </a:ext>
            </a:extLst>
          </p:cNvPr>
          <p:cNvSpPr txBox="1"/>
          <p:nvPr/>
        </p:nvSpPr>
        <p:spPr>
          <a:xfrm>
            <a:off x="4261449" y="4115056"/>
            <a:ext cx="7046196" cy="1754326"/>
          </a:xfrm>
          <a:prstGeom prst="rect">
            <a:avLst/>
          </a:prstGeom>
          <a:noFill/>
        </p:spPr>
        <p:txBody>
          <a:bodyPr wrap="square">
            <a:spAutoFit/>
          </a:bodyPr>
          <a:lstStyle/>
          <a:p>
            <a:r>
              <a:rPr lang="en-US" dirty="0">
                <a:solidFill>
                  <a:schemeClr val="accent3">
                    <a:lumMod val="20000"/>
                    <a:lumOff val="80000"/>
                  </a:schemeClr>
                </a:solidFill>
              </a:rPr>
              <a:t> ‘Europe 2020 is  about more jobs and better lives. Europe can deliver smart, sustainable and inclusive growth,  create new jobs and offer a sense of direction to our societies. We have a talented workforce, a powerful technological and industrial base, an internal market and a single currency. We must have confidence to set an ambitious agenda.’ </a:t>
            </a:r>
            <a:br>
              <a:rPr lang="en-US" dirty="0">
                <a:solidFill>
                  <a:schemeClr val="accent3">
                    <a:lumMod val="20000"/>
                    <a:lumOff val="80000"/>
                  </a:schemeClr>
                </a:solidFill>
              </a:rPr>
            </a:br>
            <a:r>
              <a:rPr lang="en-US" dirty="0">
                <a:solidFill>
                  <a:schemeClr val="accent3">
                    <a:lumMod val="20000"/>
                    <a:lumOff val="80000"/>
                  </a:schemeClr>
                </a:solidFill>
              </a:rPr>
              <a:t>-  José Manuel Barroso, European Commission President (2004-14), 2010</a:t>
            </a:r>
            <a:endParaRPr lang="de-DE" dirty="0">
              <a:solidFill>
                <a:schemeClr val="accent3">
                  <a:lumMod val="20000"/>
                  <a:lumOff val="80000"/>
                </a:schemeClr>
              </a:solidFill>
            </a:endParaRPr>
          </a:p>
        </p:txBody>
      </p:sp>
      <p:sp>
        <p:nvSpPr>
          <p:cNvPr id="7" name="Rectangle 6">
            <a:extLst>
              <a:ext uri="{FF2B5EF4-FFF2-40B4-BE49-F238E27FC236}">
                <a16:creationId xmlns:a16="http://schemas.microsoft.com/office/drawing/2014/main" id="{C7C29A82-505F-3CC8-DDC0-BF8D1273A637}"/>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A picture containing drawing&#10;&#10;Description automatically generated">
            <a:extLst>
              <a:ext uri="{FF2B5EF4-FFF2-40B4-BE49-F238E27FC236}">
                <a16:creationId xmlns:a16="http://schemas.microsoft.com/office/drawing/2014/main" id="{3D0DE0CA-1AD6-77E9-1ADC-4F3CC25341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13" name="object 5">
            <a:extLst>
              <a:ext uri="{FF2B5EF4-FFF2-40B4-BE49-F238E27FC236}">
                <a16:creationId xmlns:a16="http://schemas.microsoft.com/office/drawing/2014/main" id="{9E1BE98D-F34C-9B7B-9737-EBF6ABE64ED4}"/>
              </a:ext>
            </a:extLst>
          </p:cNvPr>
          <p:cNvSpPr txBox="1">
            <a:spLocks/>
          </p:cNvSpPr>
          <p:nvPr/>
        </p:nvSpPr>
        <p:spPr>
          <a:xfrm>
            <a:off x="1980819" y="11231"/>
            <a:ext cx="8229600" cy="881652"/>
          </a:xfrm>
          <a:prstGeom prst="rect">
            <a:avLst/>
          </a:prstGeom>
          <a:noFill/>
        </p:spPr>
        <p:txBody>
          <a:bodyPr vert="horz" wrap="square" lIns="0" tIns="20256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1595"/>
              </a:spcBef>
              <a:spcAft>
                <a:spcPts val="0"/>
              </a:spcAft>
              <a:buClrTx/>
              <a:buSzTx/>
              <a:buFontTx/>
              <a:buNone/>
              <a:tabLst/>
              <a:defRPr/>
            </a:pPr>
            <a:r>
              <a:rPr kumimoji="0" lang="en-GB" b="1" i="0" u="none" strike="noStrike" kern="1200" cap="none" spc="0" normalizeH="0" baseline="0" noProof="0" dirty="0">
                <a:ln>
                  <a:noFill/>
                </a:ln>
                <a:solidFill>
                  <a:prstClr val="white"/>
                </a:solidFill>
                <a:effectLst/>
                <a:uLnTx/>
                <a:uFillTx/>
                <a:latin typeface="Calibri" panose="020F0502020204030204"/>
                <a:ea typeface="+mn-ea"/>
                <a:cs typeface="+mn-cs"/>
              </a:rPr>
              <a:t>Motivations</a:t>
            </a:r>
            <a:r>
              <a:rPr kumimoji="0" lang="en-GB" b="1" i="0" u="none" strike="noStrike" kern="1200" cap="none" spc="-85" normalizeH="0" baseline="0" noProof="0" dirty="0">
                <a:ln>
                  <a:noFill/>
                </a:ln>
                <a:solidFill>
                  <a:prstClr val="white"/>
                </a:solidFill>
                <a:effectLst/>
                <a:uLnTx/>
                <a:uFillTx/>
                <a:latin typeface="Calibri" panose="020F0502020204030204"/>
                <a:ea typeface="+mn-ea"/>
                <a:cs typeface="+mn-cs"/>
              </a:rPr>
              <a:t> </a:t>
            </a:r>
            <a:r>
              <a:rPr kumimoji="0" lang="en-GB" b="1" i="0" u="none" strike="noStrike" kern="1200" cap="none" spc="0" normalizeH="0" baseline="0" noProof="0" dirty="0">
                <a:ln>
                  <a:noFill/>
                </a:ln>
                <a:solidFill>
                  <a:prstClr val="white"/>
                </a:solidFill>
                <a:effectLst/>
                <a:uLnTx/>
                <a:uFillTx/>
                <a:latin typeface="Calibri" panose="020F0502020204030204"/>
                <a:ea typeface="+mn-ea"/>
                <a:cs typeface="+mn-cs"/>
              </a:rPr>
              <a:t>behind</a:t>
            </a:r>
            <a:r>
              <a:rPr kumimoji="0" lang="en-GB" b="1" i="0" u="none" strike="noStrike" kern="1200" cap="none" spc="-90" normalizeH="0" baseline="0" noProof="0" dirty="0">
                <a:ln>
                  <a:noFill/>
                </a:ln>
                <a:solidFill>
                  <a:prstClr val="white"/>
                </a:solidFill>
                <a:effectLst/>
                <a:uLnTx/>
                <a:uFillTx/>
                <a:latin typeface="Calibri" panose="020F0502020204030204"/>
                <a:ea typeface="+mn-ea"/>
                <a:cs typeface="+mn-cs"/>
              </a:rPr>
              <a:t> </a:t>
            </a:r>
            <a:r>
              <a:rPr kumimoji="0" lang="en-GB" b="1" i="0" u="none" strike="noStrike" kern="1200" cap="none" spc="0" normalizeH="0" baseline="0" noProof="0" dirty="0">
                <a:ln>
                  <a:noFill/>
                </a:ln>
                <a:solidFill>
                  <a:prstClr val="white"/>
                </a:solidFill>
                <a:effectLst/>
                <a:uLnTx/>
                <a:uFillTx/>
                <a:latin typeface="Calibri" panose="020F0502020204030204"/>
                <a:ea typeface="+mn-ea"/>
                <a:cs typeface="+mn-cs"/>
              </a:rPr>
              <a:t>the</a:t>
            </a:r>
            <a:r>
              <a:rPr kumimoji="0" lang="en-GB" b="1" i="0" u="none" strike="noStrike" kern="1200" cap="none" spc="-105" normalizeH="0" baseline="0" noProof="0" dirty="0">
                <a:ln>
                  <a:noFill/>
                </a:ln>
                <a:solidFill>
                  <a:prstClr val="white"/>
                </a:solidFill>
                <a:effectLst/>
                <a:uLnTx/>
                <a:uFillTx/>
                <a:latin typeface="Calibri" panose="020F0502020204030204"/>
                <a:ea typeface="+mn-ea"/>
                <a:cs typeface="+mn-cs"/>
              </a:rPr>
              <a:t> </a:t>
            </a:r>
            <a:r>
              <a:rPr kumimoji="0" lang="en-GB" b="1" i="0" u="none" strike="noStrike" kern="1200" cap="none" spc="-20" normalizeH="0" baseline="0" noProof="0" dirty="0">
                <a:ln>
                  <a:noFill/>
                </a:ln>
                <a:solidFill>
                  <a:prstClr val="white"/>
                </a:solidFill>
                <a:effectLst/>
                <a:uLnTx/>
                <a:uFillTx/>
                <a:latin typeface="Calibri" panose="020F0502020204030204"/>
                <a:ea typeface="+mn-ea"/>
                <a:cs typeface="+mn-cs"/>
              </a:rPr>
              <a:t>euro</a:t>
            </a:r>
          </a:p>
        </p:txBody>
      </p:sp>
    </p:spTree>
    <p:extLst>
      <p:ext uri="{BB962C8B-B14F-4D97-AF65-F5344CB8AC3E}">
        <p14:creationId xmlns:p14="http://schemas.microsoft.com/office/powerpoint/2010/main" val="1161041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16" name="TextBox 15">
            <a:extLst>
              <a:ext uri="{FF2B5EF4-FFF2-40B4-BE49-F238E27FC236}">
                <a16:creationId xmlns:a16="http://schemas.microsoft.com/office/drawing/2014/main" id="{FB17D8D3-B916-13C5-347F-1F5CC48F3B58}"/>
              </a:ext>
            </a:extLst>
          </p:cNvPr>
          <p:cNvSpPr txBox="1"/>
          <p:nvPr/>
        </p:nvSpPr>
        <p:spPr>
          <a:xfrm>
            <a:off x="1458875" y="3105834"/>
            <a:ext cx="9274249" cy="7017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400" b="1" i="0" u="none" strike="noStrike" kern="1200" cap="none" spc="0" normalizeH="0" baseline="0" noProof="0" dirty="0">
                <a:ln>
                  <a:noFill/>
                </a:ln>
                <a:solidFill>
                  <a:prstClr val="white"/>
                </a:solidFill>
                <a:effectLst/>
                <a:uLnTx/>
                <a:uFillTx/>
                <a:latin typeface="Red Hat Display" panose="02010503040201060303" pitchFamily="2" charset="0"/>
                <a:ea typeface="Calibri" panose="020F0502020204030204" pitchFamily="34" charset="0"/>
                <a:cs typeface="+mn-cs"/>
              </a:rPr>
              <a:t>III. CEE , UK and Germany compared</a:t>
            </a:r>
          </a:p>
        </p:txBody>
      </p:sp>
    </p:spTree>
    <p:extLst>
      <p:ext uri="{BB962C8B-B14F-4D97-AF65-F5344CB8AC3E}">
        <p14:creationId xmlns:p14="http://schemas.microsoft.com/office/powerpoint/2010/main" val="2273558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429659" y="119553"/>
            <a:ext cx="11204154"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400" b="1" dirty="0"/>
              <a:t>Mixed picture for Europe amid Ukraine crisis  </a:t>
            </a:r>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 Placeholder 2">
            <a:extLst>
              <a:ext uri="{FF2B5EF4-FFF2-40B4-BE49-F238E27FC236}">
                <a16:creationId xmlns:a16="http://schemas.microsoft.com/office/drawing/2014/main" id="{D8A0FB9A-DDCA-E7B5-93F6-8EBD8E077417}"/>
              </a:ext>
            </a:extLst>
          </p:cNvPr>
          <p:cNvSpPr txBox="1">
            <a:spLocks/>
          </p:cNvSpPr>
          <p:nvPr/>
        </p:nvSpPr>
        <p:spPr>
          <a:xfrm>
            <a:off x="609599" y="1059271"/>
            <a:ext cx="10944225" cy="5029200"/>
          </a:xfrm>
          <a:prstGeom prst="rect">
            <a:avLst/>
          </a:prstGeom>
        </p:spPr>
        <p:txBody>
          <a:bodyPr vert="horz" lIns="91440" tIns="45720" rIns="91440" bIns="45720" rtlCol="0">
            <a:normAutofit lnSpcReduction="10000"/>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lvl="0" indent="-685800" rtl="0">
              <a:buFont typeface="Arial" panose="020B0604020202020204" pitchFamily="34" charset="0"/>
              <a:buChar char="•"/>
            </a:pPr>
            <a:r>
              <a:rPr lang="en-US" sz="3200" b="0" dirty="0">
                <a:latin typeface="Red Hat Display" panose="02010503040201060303" pitchFamily="2" charset="0"/>
              </a:rPr>
              <a:t>British EU exit has hit both UK and European </a:t>
            </a:r>
            <a:r>
              <a:rPr lang="en-US" sz="3200" b="0" dirty="0" err="1">
                <a:latin typeface="Red Hat Display" panose="02010503040201060303" pitchFamily="2" charset="0"/>
              </a:rPr>
              <a:t>performamce</a:t>
            </a:r>
            <a:endParaRPr lang="en-US" sz="3200" b="0" dirty="0">
              <a:latin typeface="Red Hat Display" panose="02010503040201060303" pitchFamily="2" charset="0"/>
            </a:endParaRPr>
          </a:p>
          <a:p>
            <a:pPr marL="685800" lvl="0" indent="-685800" rtl="0">
              <a:buFont typeface="Arial" panose="020B0604020202020204" pitchFamily="34" charset="0"/>
              <a:buChar char="•"/>
            </a:pPr>
            <a:r>
              <a:rPr lang="en-US" sz="3200" b="0" dirty="0">
                <a:latin typeface="Red Hat Display" panose="02010503040201060303" pitchFamily="2" charset="0"/>
              </a:rPr>
              <a:t>Sharp growth slowdown,  no full-scale recession </a:t>
            </a:r>
          </a:p>
          <a:p>
            <a:pPr marL="685800" lvl="0" indent="-685800" rtl="0">
              <a:buFont typeface="Arial" panose="020B0604020202020204" pitchFamily="34" charset="0"/>
              <a:buChar char="•"/>
            </a:pPr>
            <a:r>
              <a:rPr lang="en-GB" sz="3200" b="0" dirty="0">
                <a:latin typeface="Red Hat Display" panose="02010503040201060303" pitchFamily="2" charset="0"/>
              </a:rPr>
              <a:t>European convergence improves since 2004 </a:t>
            </a:r>
          </a:p>
          <a:p>
            <a:pPr marL="685800" lvl="0" indent="-685800" rtl="0">
              <a:buFont typeface="Arial" panose="020B0604020202020204" pitchFamily="34" charset="0"/>
              <a:buChar char="•"/>
            </a:pPr>
            <a:r>
              <a:rPr lang="en-US" sz="3200" b="0" dirty="0">
                <a:latin typeface="Red Hat Display" panose="02010503040201060303" pitchFamily="2" charset="0"/>
              </a:rPr>
              <a:t>2022 inflation peak, 23-24 </a:t>
            </a:r>
            <a:r>
              <a:rPr lang="en-US" sz="3200" b="0" dirty="0" err="1">
                <a:latin typeface="Red Hat Display" panose="02010503040201060303" pitchFamily="2" charset="0"/>
              </a:rPr>
              <a:t>normalisation</a:t>
            </a:r>
            <a:r>
              <a:rPr lang="en-US" sz="3200" b="0" dirty="0">
                <a:latin typeface="Red Hat Display" panose="02010503040201060303" pitchFamily="2" charset="0"/>
              </a:rPr>
              <a:t> forecast</a:t>
            </a:r>
          </a:p>
          <a:p>
            <a:pPr marL="685800" lvl="0" indent="-685800" rtl="0">
              <a:buFont typeface="Arial" panose="020B0604020202020204" pitchFamily="34" charset="0"/>
              <a:buChar char="•"/>
            </a:pPr>
            <a:r>
              <a:rPr lang="en-US" sz="3200" b="0" dirty="0">
                <a:latin typeface="Red Hat Display" panose="02010503040201060303" pitchFamily="2" charset="0"/>
              </a:rPr>
              <a:t>Long spell of interest rate convergence until 2022</a:t>
            </a:r>
          </a:p>
          <a:p>
            <a:pPr marL="685800" lvl="0" indent="-685800" rtl="0">
              <a:buFont typeface="Arial" panose="020B0604020202020204" pitchFamily="34" charset="0"/>
              <a:buChar char="•"/>
            </a:pPr>
            <a:r>
              <a:rPr lang="en-US" sz="3200" b="0" dirty="0">
                <a:latin typeface="Red Hat Display" panose="02010503040201060303" pitchFamily="2" charset="0"/>
              </a:rPr>
              <a:t>Current account balances deteriorate since 2016 </a:t>
            </a:r>
          </a:p>
          <a:p>
            <a:pPr marL="685800" lvl="0" indent="-685800" rtl="0">
              <a:buFont typeface="Arial" panose="020B0604020202020204" pitchFamily="34" charset="0"/>
              <a:buChar char="•"/>
            </a:pPr>
            <a:r>
              <a:rPr lang="en-US" sz="3200" b="0" dirty="0">
                <a:latin typeface="Red Hat Display" panose="02010503040201060303" pitchFamily="2" charset="0"/>
              </a:rPr>
              <a:t>Central banks’ need for higher currency reserves </a:t>
            </a:r>
          </a:p>
          <a:p>
            <a:pPr marL="685800" lvl="0" indent="-685800" rtl="0">
              <a:buFont typeface="Arial" panose="020B0604020202020204" pitchFamily="34" charset="0"/>
              <a:buChar char="•"/>
            </a:pPr>
            <a:r>
              <a:rPr lang="en-US" sz="3200" b="0" dirty="0">
                <a:latin typeface="Red Hat Display" panose="02010503040201060303" pitchFamily="2" charset="0"/>
              </a:rPr>
              <a:t>Germany net creditor strength, UK large debtor </a:t>
            </a:r>
          </a:p>
          <a:p>
            <a:pPr marL="685800" lvl="0" indent="-685800" rtl="0">
              <a:buFont typeface="Arial" panose="020B0604020202020204" pitchFamily="34" charset="0"/>
              <a:buChar char="•"/>
            </a:pPr>
            <a:r>
              <a:rPr lang="en-GB" sz="3200" b="0" dirty="0">
                <a:latin typeface="Red Hat Display" panose="02010503040201060303" pitchFamily="2" charset="0"/>
              </a:rPr>
              <a:t>Export performances closely aligned</a:t>
            </a:r>
          </a:p>
        </p:txBody>
      </p:sp>
    </p:spTree>
    <p:extLst>
      <p:ext uri="{BB962C8B-B14F-4D97-AF65-F5344CB8AC3E}">
        <p14:creationId xmlns:p14="http://schemas.microsoft.com/office/powerpoint/2010/main" val="1365125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216423" y="6102141"/>
            <a:ext cx="9759155"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GDP growth: </a:t>
            </a:r>
            <a:r>
              <a:rPr lang="en-GB" sz="2800" b="1" dirty="0">
                <a:solidFill>
                  <a:prstClr val="white"/>
                </a:solidFill>
                <a:latin typeface="Red Hat Display" panose="02010503040201060303" pitchFamily="2" charset="0"/>
              </a:rPr>
              <a:t>European economic performance converging </a:t>
            </a:r>
            <a:endParaRPr kumimoji="0" lang="en-GB" sz="28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Annual %. Source: Refinitiv Eikon </a:t>
            </a:r>
            <a:r>
              <a:rPr kumimoji="0" lang="en-GB"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IMF World Economic Outlook, OMFIF analysis. Dashed lines indicate IMF forecast. </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153281" y="184359"/>
            <a:ext cx="12038719" cy="682085"/>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dirty="0">
                <a:latin typeface="Red Hat Display" panose="02010503040201060303" pitchFamily="2" charset="0"/>
              </a:rPr>
              <a:t>Sharp growth slowdown,  no full-scale recession </a:t>
            </a:r>
          </a:p>
        </p:txBody>
      </p:sp>
      <p:graphicFrame>
        <p:nvGraphicFramePr>
          <p:cNvPr id="4" name="Chart 3">
            <a:extLst>
              <a:ext uri="{FF2B5EF4-FFF2-40B4-BE49-F238E27FC236}">
                <a16:creationId xmlns:a16="http://schemas.microsoft.com/office/drawing/2014/main" id="{7E3215ED-A8C3-C019-63DF-99D2B0327B3A}"/>
              </a:ext>
            </a:extLst>
          </p:cNvPr>
          <p:cNvGraphicFramePr>
            <a:graphicFrameLocks/>
          </p:cNvGraphicFramePr>
          <p:nvPr>
            <p:extLst>
              <p:ext uri="{D42A27DB-BD31-4B8C-83A1-F6EECF244321}">
                <p14:modId xmlns:p14="http://schemas.microsoft.com/office/powerpoint/2010/main" val="3138589473"/>
              </p:ext>
            </p:extLst>
          </p:nvPr>
        </p:nvGraphicFramePr>
        <p:xfrm>
          <a:off x="397329" y="844760"/>
          <a:ext cx="11397342" cy="5168481"/>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2" descr="BGFint Germany Flag 150 x 90 cm Fabric 100 g/m² : Amazon.de: Garden">
            <a:extLst>
              <a:ext uri="{FF2B5EF4-FFF2-40B4-BE49-F238E27FC236}">
                <a16:creationId xmlns:a16="http://schemas.microsoft.com/office/drawing/2014/main" id="{EE29B11E-84D8-4BE6-B820-95EC159C72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8" t="1666" r="909" b="3265"/>
          <a:stretch/>
        </p:blipFill>
        <p:spPr bwMode="auto">
          <a:xfrm rot="10800000" flipV="1">
            <a:off x="7659079" y="3459384"/>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8" descr="United Kingdom">
            <a:extLst>
              <a:ext uri="{FF2B5EF4-FFF2-40B4-BE49-F238E27FC236}">
                <a16:creationId xmlns:a16="http://schemas.microsoft.com/office/drawing/2014/main" id="{89378F65-2ED7-C824-D61A-EE66EA920C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955678" y="4334264"/>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 name="Picture 8" descr="Flag of The Czech Republic - Vlajka České republiky - NationalFlags.shop -  your Flag webshop">
            <a:extLst>
              <a:ext uri="{FF2B5EF4-FFF2-40B4-BE49-F238E27FC236}">
                <a16:creationId xmlns:a16="http://schemas.microsoft.com/office/drawing/2014/main" id="{2FD68CDB-B1EF-F665-EDFF-F9851BCE764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76" t="3738" r="2688" b="5179"/>
          <a:stretch/>
        </p:blipFill>
        <p:spPr bwMode="auto">
          <a:xfrm>
            <a:off x="3666871" y="1108730"/>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descr="Hungary Flag | Flag of Hungary | Hungary flag, Hungarian flag, Flags of the  world">
            <a:extLst>
              <a:ext uri="{FF2B5EF4-FFF2-40B4-BE49-F238E27FC236}">
                <a16:creationId xmlns:a16="http://schemas.microsoft.com/office/drawing/2014/main" id="{84605F2A-0499-16BB-EAF6-392B3F7F5BD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49" t="4239" r="2166" b="5664"/>
          <a:stretch/>
        </p:blipFill>
        <p:spPr bwMode="auto">
          <a:xfrm>
            <a:off x="7221546" y="1013760"/>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C57FA3D1-A619-ADA3-5AC8-263C2E699FCD}"/>
              </a:ext>
            </a:extLst>
          </p:cNvPr>
          <p:cNvCxnSpPr>
            <a:cxnSpLocks/>
          </p:cNvCxnSpPr>
          <p:nvPr/>
        </p:nvCxnSpPr>
        <p:spPr>
          <a:xfrm>
            <a:off x="4028493" y="1472324"/>
            <a:ext cx="19764" cy="777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46FD338-486B-60BF-C9EB-1581F8094A8A}"/>
              </a:ext>
            </a:extLst>
          </p:cNvPr>
          <p:cNvCxnSpPr>
            <a:stCxn id="11" idx="2"/>
          </p:cNvCxnSpPr>
          <p:nvPr/>
        </p:nvCxnSpPr>
        <p:spPr>
          <a:xfrm>
            <a:off x="7506679" y="1377074"/>
            <a:ext cx="0" cy="2048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E227D53-17B4-AE31-AF7E-D0794E65BD10}"/>
              </a:ext>
            </a:extLst>
          </p:cNvPr>
          <p:cNvCxnSpPr>
            <a:stCxn id="17" idx="2"/>
          </p:cNvCxnSpPr>
          <p:nvPr/>
        </p:nvCxnSpPr>
        <p:spPr>
          <a:xfrm flipH="1">
            <a:off x="5812383" y="2249652"/>
            <a:ext cx="214483" cy="4312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D1E237E-6802-842F-6949-31F06739C624}"/>
              </a:ext>
            </a:extLst>
          </p:cNvPr>
          <p:cNvCxnSpPr>
            <a:cxnSpLocks/>
          </p:cNvCxnSpPr>
          <p:nvPr/>
        </p:nvCxnSpPr>
        <p:spPr>
          <a:xfrm>
            <a:off x="6309947" y="844760"/>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9E330A6-03CD-4178-DE61-89F869916568}"/>
              </a:ext>
            </a:extLst>
          </p:cNvPr>
          <p:cNvCxnSpPr>
            <a:cxnSpLocks/>
          </p:cNvCxnSpPr>
          <p:nvPr/>
        </p:nvCxnSpPr>
        <p:spPr>
          <a:xfrm flipV="1">
            <a:off x="5267325" y="3459384"/>
            <a:ext cx="345694" cy="8554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4" descr="Flag of Poland - Wikipedia">
            <a:extLst>
              <a:ext uri="{FF2B5EF4-FFF2-40B4-BE49-F238E27FC236}">
                <a16:creationId xmlns:a16="http://schemas.microsoft.com/office/drawing/2014/main" id="{FA9D9C15-24C6-1571-D489-CC08E700BDA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43784" y="1896797"/>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701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graphicFrame>
        <p:nvGraphicFramePr>
          <p:cNvPr id="3" name="Chart 2">
            <a:extLst>
              <a:ext uri="{FF2B5EF4-FFF2-40B4-BE49-F238E27FC236}">
                <a16:creationId xmlns:a16="http://schemas.microsoft.com/office/drawing/2014/main" id="{724CC029-3056-46B7-AFEE-B49AA2B75E2C}"/>
              </a:ext>
            </a:extLst>
          </p:cNvPr>
          <p:cNvGraphicFramePr>
            <a:graphicFrameLocks/>
          </p:cNvGraphicFramePr>
          <p:nvPr>
            <p:extLst>
              <p:ext uri="{D42A27DB-BD31-4B8C-83A1-F6EECF244321}">
                <p14:modId xmlns:p14="http://schemas.microsoft.com/office/powerpoint/2010/main" val="4117152634"/>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2">
            <a:extLst>
              <a:ext uri="{FF2B5EF4-FFF2-40B4-BE49-F238E27FC236}">
                <a16:creationId xmlns:a16="http://schemas.microsoft.com/office/drawing/2014/main" id="{8753C6B2-1A0C-0F01-2F77-65D334384B84}"/>
              </a:ext>
            </a:extLst>
          </p:cNvPr>
          <p:cNvSpPr>
            <a:spLocks noGrp="1"/>
          </p:cNvSpPr>
          <p:nvPr>
            <p:ph type="body" sz="quarter" idx="18"/>
          </p:nvPr>
        </p:nvSpPr>
        <p:spPr>
          <a:xfrm>
            <a:off x="356366" y="43373"/>
            <a:ext cx="11397600" cy="617592"/>
          </a:xfrm>
        </p:spPr>
        <p:txBody>
          <a:bodyPr>
            <a:noAutofit/>
          </a:bodyPr>
          <a:lstStyle/>
          <a:p>
            <a:pPr>
              <a:lnSpc>
                <a:spcPct val="100000"/>
              </a:lnSpc>
              <a:spcBef>
                <a:spcPts val="0"/>
              </a:spcBef>
            </a:pPr>
            <a:r>
              <a:rPr lang="en-GB" sz="4400" dirty="0">
                <a:latin typeface="Red Hat Display" panose="02010503040201060303" pitchFamily="2" charset="0"/>
              </a:rPr>
              <a:t>European convergence improves since 2004 </a:t>
            </a:r>
          </a:p>
          <a:p>
            <a:pPr>
              <a:lnSpc>
                <a:spcPct val="100000"/>
              </a:lnSpc>
              <a:spcBef>
                <a:spcPts val="0"/>
              </a:spcBef>
            </a:pPr>
            <a:r>
              <a:rPr lang="en-GB" sz="4400" dirty="0">
                <a:latin typeface="Red Hat Display" panose="02010503040201060303" pitchFamily="2" charset="0"/>
              </a:rPr>
              <a:t>Non-EMU UK matching CEE development pattern</a:t>
            </a:r>
          </a:p>
        </p:txBody>
      </p:sp>
      <p:sp>
        <p:nvSpPr>
          <p:cNvPr id="8" name="TextBox 7">
            <a:extLst>
              <a:ext uri="{FF2B5EF4-FFF2-40B4-BE49-F238E27FC236}">
                <a16:creationId xmlns:a16="http://schemas.microsoft.com/office/drawing/2014/main" id="{E71FF951-2F12-A174-C1AD-DDC5ECAC5C15}"/>
              </a:ext>
            </a:extLst>
          </p:cNvPr>
          <p:cNvSpPr txBox="1"/>
          <p:nvPr/>
        </p:nvSpPr>
        <p:spPr>
          <a:xfrm>
            <a:off x="2031769" y="6036425"/>
            <a:ext cx="8286019" cy="707886"/>
          </a:xfrm>
          <a:prstGeom prst="rect">
            <a:avLst/>
          </a:prstGeom>
          <a:noFill/>
        </p:spPr>
        <p:txBody>
          <a:bodyPr wrap="square">
            <a:spAutoFit/>
          </a:bodyPr>
          <a:lstStyle/>
          <a:p>
            <a:pPr algn="ctr"/>
            <a:r>
              <a:rPr lang="en-GB" sz="2800" b="1" dirty="0">
                <a:solidFill>
                  <a:schemeClr val="bg1"/>
                </a:solidFill>
                <a:latin typeface="Red Hat Display" panose="02010503040201060303" pitchFamily="2" charset="0"/>
              </a:rPr>
              <a:t>GDP growth: UK moves in lock-step with CEE</a:t>
            </a:r>
            <a:r>
              <a:rPr lang="en-GB" sz="2800" dirty="0">
                <a:solidFill>
                  <a:schemeClr val="bg1"/>
                </a:solidFill>
                <a:latin typeface="Red Hat Display" panose="02010503040201060303" pitchFamily="2" charset="0"/>
              </a:rPr>
              <a:t> </a:t>
            </a:r>
          </a:p>
          <a:p>
            <a:pPr algn="ctr"/>
            <a:r>
              <a:rPr lang="en-GB" sz="1200" dirty="0">
                <a:solidFill>
                  <a:schemeClr val="bg1"/>
                </a:solidFill>
                <a:latin typeface="Red Hat Display" panose="02010503040201060303" pitchFamily="2" charset="0"/>
              </a:rPr>
              <a:t>Annual change, %. Source: Refinitiv Eikon </a:t>
            </a:r>
            <a:r>
              <a:rPr lang="en-GB" sz="1200" dirty="0" err="1">
                <a:solidFill>
                  <a:schemeClr val="bg1"/>
                </a:solidFill>
                <a:latin typeface="Red Hat Display" panose="02010503040201060303" pitchFamily="2" charset="0"/>
              </a:rPr>
              <a:t>Datastream</a:t>
            </a:r>
            <a:r>
              <a:rPr lang="en-GB" sz="1200" dirty="0">
                <a:solidFill>
                  <a:schemeClr val="bg1"/>
                </a:solidFill>
                <a:latin typeface="Red Hat Display" panose="02010503040201060303" pitchFamily="2" charset="0"/>
              </a:rPr>
              <a:t>, national statistical offices, OMFIF analysis. </a:t>
            </a:r>
          </a:p>
        </p:txBody>
      </p:sp>
      <p:sp>
        <p:nvSpPr>
          <p:cNvPr id="9" name="TextBox 8">
            <a:extLst>
              <a:ext uri="{FF2B5EF4-FFF2-40B4-BE49-F238E27FC236}">
                <a16:creationId xmlns:a16="http://schemas.microsoft.com/office/drawing/2014/main" id="{279250A8-4DD5-77CC-F34D-ED839650502B}"/>
              </a:ext>
            </a:extLst>
          </p:cNvPr>
          <p:cNvSpPr txBox="1"/>
          <p:nvPr/>
        </p:nvSpPr>
        <p:spPr>
          <a:xfrm>
            <a:off x="1291070" y="1283471"/>
            <a:ext cx="135262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pic>
        <p:nvPicPr>
          <p:cNvPr id="10" name="Picture 2" descr="BGFint Germany Flag 150 x 90 cm Fabric 100 g/m² : Amazon.de: Garden">
            <a:extLst>
              <a:ext uri="{FF2B5EF4-FFF2-40B4-BE49-F238E27FC236}">
                <a16:creationId xmlns:a16="http://schemas.microsoft.com/office/drawing/2014/main" id="{D003AEBC-2AF4-D298-75D7-C722528B6CF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8" t="1666" r="909" b="3265"/>
          <a:stretch/>
        </p:blipFill>
        <p:spPr bwMode="auto">
          <a:xfrm rot="10800000" flipV="1">
            <a:off x="3501647" y="4562409"/>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4" descr="Flag of Poland - Wikipedia">
            <a:extLst>
              <a:ext uri="{FF2B5EF4-FFF2-40B4-BE49-F238E27FC236}">
                <a16:creationId xmlns:a16="http://schemas.microsoft.com/office/drawing/2014/main" id="{74EC8922-88B8-0BA4-5D3C-8FAD627959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0959" y="2324935"/>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EA1CB517-0690-E0CA-FBBC-FEA5A3960AC0}"/>
              </a:ext>
            </a:extLst>
          </p:cNvPr>
          <p:cNvCxnSpPr>
            <a:cxnSpLocks/>
          </p:cNvCxnSpPr>
          <p:nvPr/>
        </p:nvCxnSpPr>
        <p:spPr>
          <a:xfrm flipH="1" flipV="1">
            <a:off x="5376890" y="2722911"/>
            <a:ext cx="34140" cy="4668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6" descr="United Kingdom">
            <a:extLst>
              <a:ext uri="{FF2B5EF4-FFF2-40B4-BE49-F238E27FC236}">
                <a16:creationId xmlns:a16="http://schemas.microsoft.com/office/drawing/2014/main" id="{2CEAA97D-E362-CD9B-1174-1BE1298433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9660447" y="4791851"/>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8AE68459-989F-C14F-88B9-846FDF3FF176}"/>
              </a:ext>
            </a:extLst>
          </p:cNvPr>
          <p:cNvCxnSpPr>
            <a:cxnSpLocks/>
          </p:cNvCxnSpPr>
          <p:nvPr/>
        </p:nvCxnSpPr>
        <p:spPr>
          <a:xfrm flipV="1">
            <a:off x="3742652" y="3843475"/>
            <a:ext cx="0" cy="7189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2DC77AB-8156-6283-5EE6-F40504EC0511}"/>
              </a:ext>
            </a:extLst>
          </p:cNvPr>
          <p:cNvCxnSpPr>
            <a:cxnSpLocks/>
          </p:cNvCxnSpPr>
          <p:nvPr/>
        </p:nvCxnSpPr>
        <p:spPr>
          <a:xfrm flipV="1">
            <a:off x="9961419" y="4409008"/>
            <a:ext cx="724302" cy="3828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8" descr="Flag of The Czech Republic - Vlajka České republiky - NationalFlags.shop -  your Flag webshop">
            <a:extLst>
              <a:ext uri="{FF2B5EF4-FFF2-40B4-BE49-F238E27FC236}">
                <a16:creationId xmlns:a16="http://schemas.microsoft.com/office/drawing/2014/main" id="{3E735C44-8FA5-6329-F50A-9848E7A9901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76" t="3738" r="2688" b="5179"/>
          <a:stretch/>
        </p:blipFill>
        <p:spPr bwMode="auto">
          <a:xfrm>
            <a:off x="5110058" y="2359597"/>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8" name="Picture 10" descr="Hungary Flag | Flag of Hungary | Hungary flag, Hungarian flag, Flags of the  world">
            <a:extLst>
              <a:ext uri="{FF2B5EF4-FFF2-40B4-BE49-F238E27FC236}">
                <a16:creationId xmlns:a16="http://schemas.microsoft.com/office/drawing/2014/main" id="{27C9A6BB-49B2-63E0-4BAE-DB0D14A7C54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649" t="4239" r="2166" b="5664"/>
          <a:stretch/>
        </p:blipFill>
        <p:spPr bwMode="auto">
          <a:xfrm>
            <a:off x="9844567" y="2444947"/>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9" name="Straight Connector 18">
            <a:extLst>
              <a:ext uri="{FF2B5EF4-FFF2-40B4-BE49-F238E27FC236}">
                <a16:creationId xmlns:a16="http://schemas.microsoft.com/office/drawing/2014/main" id="{33F251C5-9C53-358D-BA94-BAAAD7BE2A07}"/>
              </a:ext>
            </a:extLst>
          </p:cNvPr>
          <p:cNvCxnSpPr>
            <a:cxnSpLocks/>
          </p:cNvCxnSpPr>
          <p:nvPr/>
        </p:nvCxnSpPr>
        <p:spPr>
          <a:xfrm flipH="1" flipV="1">
            <a:off x="10151998" y="2830886"/>
            <a:ext cx="165790" cy="5225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EEA7CE7-3B31-8688-DA7B-40654000F4DA}"/>
              </a:ext>
            </a:extLst>
          </p:cNvPr>
          <p:cNvSpPr txBox="1"/>
          <p:nvPr/>
        </p:nvSpPr>
        <p:spPr>
          <a:xfrm>
            <a:off x="4610127" y="1283471"/>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21" name="TextBox 20">
            <a:extLst>
              <a:ext uri="{FF2B5EF4-FFF2-40B4-BE49-F238E27FC236}">
                <a16:creationId xmlns:a16="http://schemas.microsoft.com/office/drawing/2014/main" id="{08EC93E5-0040-C18E-E77A-1FF5C367068B}"/>
              </a:ext>
            </a:extLst>
          </p:cNvPr>
          <p:cNvSpPr txBox="1"/>
          <p:nvPr/>
        </p:nvSpPr>
        <p:spPr>
          <a:xfrm>
            <a:off x="7709171" y="1326054"/>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22" name="TextBox 21">
            <a:extLst>
              <a:ext uri="{FF2B5EF4-FFF2-40B4-BE49-F238E27FC236}">
                <a16:creationId xmlns:a16="http://schemas.microsoft.com/office/drawing/2014/main" id="{FD102EE8-9720-48A0-67CA-D69E3E577412}"/>
              </a:ext>
            </a:extLst>
          </p:cNvPr>
          <p:cNvSpPr txBox="1"/>
          <p:nvPr/>
        </p:nvSpPr>
        <p:spPr>
          <a:xfrm>
            <a:off x="9519920" y="1291032"/>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23" name="TextBox 22">
            <a:extLst>
              <a:ext uri="{FF2B5EF4-FFF2-40B4-BE49-F238E27FC236}">
                <a16:creationId xmlns:a16="http://schemas.microsoft.com/office/drawing/2014/main" id="{612D4596-03EE-2AB0-54D7-08B15DC5D3DC}"/>
              </a:ext>
            </a:extLst>
          </p:cNvPr>
          <p:cNvSpPr txBox="1"/>
          <p:nvPr/>
        </p:nvSpPr>
        <p:spPr>
          <a:xfrm>
            <a:off x="2978253" y="1291032"/>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cxnSp>
        <p:nvCxnSpPr>
          <p:cNvPr id="24" name="Straight Connector 23">
            <a:extLst>
              <a:ext uri="{FF2B5EF4-FFF2-40B4-BE49-F238E27FC236}">
                <a16:creationId xmlns:a16="http://schemas.microsoft.com/office/drawing/2014/main" id="{0CCAAFF0-E2E5-4788-F1B3-5D0202626D84}"/>
              </a:ext>
            </a:extLst>
          </p:cNvPr>
          <p:cNvCxnSpPr>
            <a:cxnSpLocks/>
          </p:cNvCxnSpPr>
          <p:nvPr/>
        </p:nvCxnSpPr>
        <p:spPr>
          <a:xfrm>
            <a:off x="2650314" y="1346518"/>
            <a:ext cx="0" cy="390018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543A669-9A58-B5F6-20DC-1207E4A07520}"/>
              </a:ext>
            </a:extLst>
          </p:cNvPr>
          <p:cNvCxnSpPr>
            <a:cxnSpLocks/>
          </p:cNvCxnSpPr>
          <p:nvPr/>
        </p:nvCxnSpPr>
        <p:spPr>
          <a:xfrm>
            <a:off x="4370898" y="1291032"/>
            <a:ext cx="0" cy="3929038"/>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8105065-4B82-FBCE-E6AB-E956C3BF1692}"/>
              </a:ext>
            </a:extLst>
          </p:cNvPr>
          <p:cNvCxnSpPr>
            <a:cxnSpLocks/>
          </p:cNvCxnSpPr>
          <p:nvPr/>
        </p:nvCxnSpPr>
        <p:spPr>
          <a:xfrm>
            <a:off x="5905058" y="1300075"/>
            <a:ext cx="0" cy="3946628"/>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F95F8D-C111-B298-CC52-4FAFC5B63E23}"/>
              </a:ext>
            </a:extLst>
          </p:cNvPr>
          <p:cNvCxnSpPr>
            <a:cxnSpLocks/>
          </p:cNvCxnSpPr>
          <p:nvPr/>
        </p:nvCxnSpPr>
        <p:spPr>
          <a:xfrm>
            <a:off x="9166418" y="1300075"/>
            <a:ext cx="0" cy="3946628"/>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42A9AA0-244C-9FFB-C17D-E7122793675D}"/>
              </a:ext>
            </a:extLst>
          </p:cNvPr>
          <p:cNvCxnSpPr>
            <a:cxnSpLocks/>
          </p:cNvCxnSpPr>
          <p:nvPr/>
        </p:nvCxnSpPr>
        <p:spPr>
          <a:xfrm>
            <a:off x="10507538" y="1300075"/>
            <a:ext cx="0" cy="390224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B07924D-AA49-5BAE-8172-688351AF1523}"/>
              </a:ext>
            </a:extLst>
          </p:cNvPr>
          <p:cNvCxnSpPr>
            <a:cxnSpLocks/>
          </p:cNvCxnSpPr>
          <p:nvPr/>
        </p:nvCxnSpPr>
        <p:spPr>
          <a:xfrm flipV="1">
            <a:off x="1667894" y="2052084"/>
            <a:ext cx="560447" cy="2728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9026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216423" y="6102141"/>
            <a:ext cx="9759155"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prstClr val="white"/>
                </a:solidFill>
                <a:latin typeface="Red Hat Display" panose="02010503040201060303" pitchFamily="2" charset="0"/>
              </a:rPr>
              <a:t>C</a:t>
            </a:r>
            <a:r>
              <a:rPr kumimoji="0" lang="en-GB" sz="2800" b="1"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onsumer</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price inflation: 2022 spike, projected reversion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Annual % change. Source: Refinitiv Eikon </a:t>
            </a:r>
            <a:r>
              <a:rPr kumimoji="0" lang="en-GB"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national sources, IMF, OMFIF analysis. Dashed lines indicate IMF forecast. </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1" y="159079"/>
            <a:ext cx="12192000" cy="707365"/>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dirty="0">
                <a:latin typeface="Red Hat Display" panose="02010503040201060303" pitchFamily="2" charset="0"/>
              </a:rPr>
              <a:t>2022 inflation peak, 23-24 normalisation forecast</a:t>
            </a:r>
          </a:p>
        </p:txBody>
      </p:sp>
      <p:graphicFrame>
        <p:nvGraphicFramePr>
          <p:cNvPr id="2" name="Chart 1">
            <a:extLst>
              <a:ext uri="{FF2B5EF4-FFF2-40B4-BE49-F238E27FC236}">
                <a16:creationId xmlns:a16="http://schemas.microsoft.com/office/drawing/2014/main" id="{2D5C1D52-8FEA-5597-43F9-616439F45B9A}"/>
              </a:ext>
            </a:extLst>
          </p:cNvPr>
          <p:cNvGraphicFramePr>
            <a:graphicFrameLocks/>
          </p:cNvGraphicFramePr>
          <p:nvPr>
            <p:extLst>
              <p:ext uri="{D42A27DB-BD31-4B8C-83A1-F6EECF244321}">
                <p14:modId xmlns:p14="http://schemas.microsoft.com/office/powerpoint/2010/main" val="2704741417"/>
              </p:ext>
            </p:extLst>
          </p:nvPr>
        </p:nvGraphicFramePr>
        <p:xfrm>
          <a:off x="397199" y="844200"/>
          <a:ext cx="11397599" cy="5169600"/>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descr="BGFint Germany Flag 150 x 90 cm Fabric 100 g/m² : Amazon.de: Garden">
            <a:extLst>
              <a:ext uri="{FF2B5EF4-FFF2-40B4-BE49-F238E27FC236}">
                <a16:creationId xmlns:a16="http://schemas.microsoft.com/office/drawing/2014/main" id="{4199E8A9-9104-F495-FC3D-72AFAF78077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8" t="1666" r="909" b="3265"/>
          <a:stretch/>
        </p:blipFill>
        <p:spPr bwMode="auto">
          <a:xfrm rot="10800000" flipV="1">
            <a:off x="7906057" y="4253734"/>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9" name="Picture 18" descr="United Kingdom">
            <a:extLst>
              <a:ext uri="{FF2B5EF4-FFF2-40B4-BE49-F238E27FC236}">
                <a16:creationId xmlns:a16="http://schemas.microsoft.com/office/drawing/2014/main" id="{B70A6499-E292-1856-03E8-86B9463BCD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693869" y="3625084"/>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 name="Picture 4" descr="Flag of Poland - Wikipedia">
            <a:extLst>
              <a:ext uri="{FF2B5EF4-FFF2-40B4-BE49-F238E27FC236}">
                <a16:creationId xmlns:a16="http://schemas.microsoft.com/office/drawing/2014/main" id="{5DDB5AB6-05C3-30BA-D639-B056681D34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32172" y="1290511"/>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1" name="Picture 8" descr="Flag of The Czech Republic - Vlajka České republiky - NationalFlags.shop -  your Flag webshop">
            <a:extLst>
              <a:ext uri="{FF2B5EF4-FFF2-40B4-BE49-F238E27FC236}">
                <a16:creationId xmlns:a16="http://schemas.microsoft.com/office/drawing/2014/main" id="{BA1D0CFC-B1F4-8C6D-BFD8-DA72199E5F2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76" t="3738" r="2688" b="5179"/>
          <a:stretch/>
        </p:blipFill>
        <p:spPr bwMode="auto">
          <a:xfrm>
            <a:off x="7906057" y="887035"/>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2" name="Picture 10" descr="Hungary Flag | Flag of Hungary | Hungary flag, Hungarian flag, Flags of the  world">
            <a:extLst>
              <a:ext uri="{FF2B5EF4-FFF2-40B4-BE49-F238E27FC236}">
                <a16:creationId xmlns:a16="http://schemas.microsoft.com/office/drawing/2014/main" id="{8D7503E4-9938-D013-94F0-E12E2FF145F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649" t="4239" r="2166" b="5664"/>
          <a:stretch/>
        </p:blipFill>
        <p:spPr bwMode="auto">
          <a:xfrm>
            <a:off x="4878109" y="3469522"/>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23" name="Straight Connector 22">
            <a:extLst>
              <a:ext uri="{FF2B5EF4-FFF2-40B4-BE49-F238E27FC236}">
                <a16:creationId xmlns:a16="http://schemas.microsoft.com/office/drawing/2014/main" id="{E6B0C5AD-56A1-F99A-BB3E-23530934F6AA}"/>
              </a:ext>
            </a:extLst>
          </p:cNvPr>
          <p:cNvCxnSpPr>
            <a:cxnSpLocks/>
          </p:cNvCxnSpPr>
          <p:nvPr/>
        </p:nvCxnSpPr>
        <p:spPr>
          <a:xfrm>
            <a:off x="8191190" y="1245648"/>
            <a:ext cx="0" cy="221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A1A0C68-3F4D-1193-1EB2-21BA07B994CE}"/>
              </a:ext>
            </a:extLst>
          </p:cNvPr>
          <p:cNvCxnSpPr>
            <a:cxnSpLocks/>
            <a:stCxn id="3" idx="0"/>
          </p:cNvCxnSpPr>
          <p:nvPr/>
        </p:nvCxnSpPr>
        <p:spPr>
          <a:xfrm flipV="1">
            <a:off x="8189138" y="3095625"/>
            <a:ext cx="2052" cy="11581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7E51048-203B-E033-D3C2-F966B03D0876}"/>
              </a:ext>
            </a:extLst>
          </p:cNvPr>
          <p:cNvCxnSpPr>
            <a:stCxn id="19" idx="0"/>
          </p:cNvCxnSpPr>
          <p:nvPr/>
        </p:nvCxnSpPr>
        <p:spPr>
          <a:xfrm flipH="1" flipV="1">
            <a:off x="8851473" y="2890412"/>
            <a:ext cx="171066" cy="73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EC0750D-3AC8-5881-0507-B0C46516682A}"/>
              </a:ext>
            </a:extLst>
          </p:cNvPr>
          <p:cNvCxnSpPr>
            <a:stCxn id="20" idx="2"/>
          </p:cNvCxnSpPr>
          <p:nvPr/>
        </p:nvCxnSpPr>
        <p:spPr>
          <a:xfrm flipH="1">
            <a:off x="9215253" y="1643366"/>
            <a:ext cx="1" cy="1465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E71093B-22C9-672F-69D9-0A2D4E1373E2}"/>
              </a:ext>
            </a:extLst>
          </p:cNvPr>
          <p:cNvCxnSpPr>
            <a:cxnSpLocks/>
          </p:cNvCxnSpPr>
          <p:nvPr/>
        </p:nvCxnSpPr>
        <p:spPr>
          <a:xfrm>
            <a:off x="5163242" y="3832836"/>
            <a:ext cx="0" cy="2549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815838D-F5DA-92C9-188C-C1413758059F}"/>
              </a:ext>
            </a:extLst>
          </p:cNvPr>
          <p:cNvCxnSpPr>
            <a:cxnSpLocks/>
          </p:cNvCxnSpPr>
          <p:nvPr/>
        </p:nvCxnSpPr>
        <p:spPr>
          <a:xfrm>
            <a:off x="6331560" y="844200"/>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21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7" name="Text Placeholder 2">
            <a:extLst>
              <a:ext uri="{FF2B5EF4-FFF2-40B4-BE49-F238E27FC236}">
                <a16:creationId xmlns:a16="http://schemas.microsoft.com/office/drawing/2014/main" id="{8753C6B2-1A0C-0F01-2F77-65D334384B84}"/>
              </a:ext>
            </a:extLst>
          </p:cNvPr>
          <p:cNvSpPr>
            <a:spLocks noGrp="1"/>
          </p:cNvSpPr>
          <p:nvPr>
            <p:ph type="body" sz="quarter" idx="18"/>
          </p:nvPr>
        </p:nvSpPr>
        <p:spPr>
          <a:xfrm>
            <a:off x="275422" y="14680"/>
            <a:ext cx="11916577" cy="613281"/>
          </a:xfrm>
        </p:spPr>
        <p:txBody>
          <a:bodyPr>
            <a:noAutofit/>
          </a:bodyPr>
          <a:lstStyle/>
          <a:p>
            <a:pPr>
              <a:lnSpc>
                <a:spcPct val="100000"/>
              </a:lnSpc>
              <a:spcBef>
                <a:spcPts val="0"/>
              </a:spcBef>
            </a:pPr>
            <a:r>
              <a:rPr lang="en-GB" sz="4400" dirty="0">
                <a:latin typeface="Red Hat Display" panose="02010503040201060303" pitchFamily="2" charset="0"/>
              </a:rPr>
              <a:t>Long spell of interest rate convergence until 2022</a:t>
            </a:r>
          </a:p>
        </p:txBody>
      </p:sp>
      <p:sp>
        <p:nvSpPr>
          <p:cNvPr id="8" name="TextBox 7">
            <a:extLst>
              <a:ext uri="{FF2B5EF4-FFF2-40B4-BE49-F238E27FC236}">
                <a16:creationId xmlns:a16="http://schemas.microsoft.com/office/drawing/2014/main" id="{E71FF951-2F12-A174-C1AD-DDC5ECAC5C15}"/>
              </a:ext>
            </a:extLst>
          </p:cNvPr>
          <p:cNvSpPr txBox="1"/>
          <p:nvPr/>
        </p:nvSpPr>
        <p:spPr>
          <a:xfrm>
            <a:off x="1667894" y="6130811"/>
            <a:ext cx="900626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Central policy rate: </a:t>
            </a:r>
            <a:r>
              <a:rPr lang="en-GB" sz="2800" b="1" dirty="0">
                <a:solidFill>
                  <a:prstClr val="white"/>
                </a:solidFill>
                <a:latin typeface="Red Hat Display" panose="02010503040201060303" pitchFamily="2" charset="0"/>
              </a:rPr>
              <a:t>Non-EMU states’ German-style stability </a:t>
            </a:r>
            <a:endParaRPr kumimoji="0" lang="en-GB" sz="28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Quarterly, %. Source: Refinitiv Eikon </a:t>
            </a:r>
            <a:r>
              <a:rPr kumimoji="0" lang="en-GB"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national statistical offices, OMFIF analysis </a:t>
            </a:r>
            <a:endPar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p:txBody>
      </p:sp>
      <p:sp>
        <p:nvSpPr>
          <p:cNvPr id="9" name="TextBox 8">
            <a:extLst>
              <a:ext uri="{FF2B5EF4-FFF2-40B4-BE49-F238E27FC236}">
                <a16:creationId xmlns:a16="http://schemas.microsoft.com/office/drawing/2014/main" id="{279250A8-4DD5-77CC-F34D-ED839650502B}"/>
              </a:ext>
            </a:extLst>
          </p:cNvPr>
          <p:cNvSpPr txBox="1"/>
          <p:nvPr/>
        </p:nvSpPr>
        <p:spPr>
          <a:xfrm>
            <a:off x="1291070" y="1283471"/>
            <a:ext cx="135262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pic>
        <p:nvPicPr>
          <p:cNvPr id="10" name="Picture 2" descr="BGFint Germany Flag 150 x 90 cm Fabric 100 g/m² : Amazon.de: Garden">
            <a:extLst>
              <a:ext uri="{FF2B5EF4-FFF2-40B4-BE49-F238E27FC236}">
                <a16:creationId xmlns:a16="http://schemas.microsoft.com/office/drawing/2014/main" id="{D003AEBC-2AF4-D298-75D7-C722528B6C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8" t="1666" r="909" b="3265"/>
          <a:stretch/>
        </p:blipFill>
        <p:spPr bwMode="auto">
          <a:xfrm rot="10800000" flipV="1">
            <a:off x="3459572" y="4757227"/>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4" descr="Flag of Poland - Wikipedia">
            <a:extLst>
              <a:ext uri="{FF2B5EF4-FFF2-40B4-BE49-F238E27FC236}">
                <a16:creationId xmlns:a16="http://schemas.microsoft.com/office/drawing/2014/main" id="{74EC8922-88B8-0BA4-5D3C-8FAD627959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0959" y="2324935"/>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EA1CB517-0690-E0CA-FBBC-FEA5A3960AC0}"/>
              </a:ext>
            </a:extLst>
          </p:cNvPr>
          <p:cNvCxnSpPr>
            <a:cxnSpLocks/>
          </p:cNvCxnSpPr>
          <p:nvPr/>
        </p:nvCxnSpPr>
        <p:spPr>
          <a:xfrm flipH="1" flipV="1">
            <a:off x="5376890" y="2722911"/>
            <a:ext cx="34140" cy="7218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6" descr="United Kingdom">
            <a:extLst>
              <a:ext uri="{FF2B5EF4-FFF2-40B4-BE49-F238E27FC236}">
                <a16:creationId xmlns:a16="http://schemas.microsoft.com/office/drawing/2014/main" id="{2CEAA97D-E362-CD9B-1174-1BE1298433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660447" y="4791851"/>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8AE68459-989F-C14F-88B9-846FDF3FF176}"/>
              </a:ext>
            </a:extLst>
          </p:cNvPr>
          <p:cNvCxnSpPr>
            <a:cxnSpLocks/>
          </p:cNvCxnSpPr>
          <p:nvPr/>
        </p:nvCxnSpPr>
        <p:spPr>
          <a:xfrm flipV="1">
            <a:off x="3741621" y="4038293"/>
            <a:ext cx="0" cy="7189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2DC77AB-8156-6283-5EE6-F40504EC0511}"/>
              </a:ext>
            </a:extLst>
          </p:cNvPr>
          <p:cNvCxnSpPr>
            <a:cxnSpLocks/>
          </p:cNvCxnSpPr>
          <p:nvPr/>
        </p:nvCxnSpPr>
        <p:spPr>
          <a:xfrm flipV="1">
            <a:off x="9961419" y="4562409"/>
            <a:ext cx="712739" cy="2294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8" descr="Flag of The Czech Republic - Vlajka České republiky - NationalFlags.shop -  your Flag webshop">
            <a:extLst>
              <a:ext uri="{FF2B5EF4-FFF2-40B4-BE49-F238E27FC236}">
                <a16:creationId xmlns:a16="http://schemas.microsoft.com/office/drawing/2014/main" id="{3E735C44-8FA5-6329-F50A-9848E7A9901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76" t="3738" r="2688" b="5179"/>
          <a:stretch/>
        </p:blipFill>
        <p:spPr bwMode="auto">
          <a:xfrm>
            <a:off x="5110058" y="2359597"/>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8" name="Picture 10" descr="Hungary Flag | Flag of Hungary | Hungary flag, Hungarian flag, Flags of the  world">
            <a:extLst>
              <a:ext uri="{FF2B5EF4-FFF2-40B4-BE49-F238E27FC236}">
                <a16:creationId xmlns:a16="http://schemas.microsoft.com/office/drawing/2014/main" id="{27C9A6BB-49B2-63E0-4BAE-DB0D14A7C54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49" t="4239" r="2166" b="5664"/>
          <a:stretch/>
        </p:blipFill>
        <p:spPr bwMode="auto">
          <a:xfrm>
            <a:off x="9612154" y="2749129"/>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9" name="Straight Connector 18">
            <a:extLst>
              <a:ext uri="{FF2B5EF4-FFF2-40B4-BE49-F238E27FC236}">
                <a16:creationId xmlns:a16="http://schemas.microsoft.com/office/drawing/2014/main" id="{33F251C5-9C53-358D-BA94-BAAAD7BE2A07}"/>
              </a:ext>
            </a:extLst>
          </p:cNvPr>
          <p:cNvCxnSpPr>
            <a:cxnSpLocks/>
          </p:cNvCxnSpPr>
          <p:nvPr/>
        </p:nvCxnSpPr>
        <p:spPr>
          <a:xfrm flipH="1" flipV="1">
            <a:off x="9897287" y="3081035"/>
            <a:ext cx="183659" cy="4931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EEA7CE7-3B31-8688-DA7B-40654000F4DA}"/>
              </a:ext>
            </a:extLst>
          </p:cNvPr>
          <p:cNvSpPr txBox="1"/>
          <p:nvPr/>
        </p:nvSpPr>
        <p:spPr>
          <a:xfrm>
            <a:off x="4610127" y="1283471"/>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21" name="TextBox 20">
            <a:extLst>
              <a:ext uri="{FF2B5EF4-FFF2-40B4-BE49-F238E27FC236}">
                <a16:creationId xmlns:a16="http://schemas.microsoft.com/office/drawing/2014/main" id="{08EC93E5-0040-C18E-E77A-1FF5C367068B}"/>
              </a:ext>
            </a:extLst>
          </p:cNvPr>
          <p:cNvSpPr txBox="1"/>
          <p:nvPr/>
        </p:nvSpPr>
        <p:spPr>
          <a:xfrm>
            <a:off x="7709171" y="1326054"/>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22" name="TextBox 21">
            <a:extLst>
              <a:ext uri="{FF2B5EF4-FFF2-40B4-BE49-F238E27FC236}">
                <a16:creationId xmlns:a16="http://schemas.microsoft.com/office/drawing/2014/main" id="{FD102EE8-9720-48A0-67CA-D69E3E577412}"/>
              </a:ext>
            </a:extLst>
          </p:cNvPr>
          <p:cNvSpPr txBox="1"/>
          <p:nvPr/>
        </p:nvSpPr>
        <p:spPr>
          <a:xfrm>
            <a:off x="9519920" y="1291032"/>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23" name="TextBox 22">
            <a:extLst>
              <a:ext uri="{FF2B5EF4-FFF2-40B4-BE49-F238E27FC236}">
                <a16:creationId xmlns:a16="http://schemas.microsoft.com/office/drawing/2014/main" id="{612D4596-03EE-2AB0-54D7-08B15DC5D3DC}"/>
              </a:ext>
            </a:extLst>
          </p:cNvPr>
          <p:cNvSpPr txBox="1"/>
          <p:nvPr/>
        </p:nvSpPr>
        <p:spPr>
          <a:xfrm>
            <a:off x="2978253" y="1291032"/>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cxnSp>
        <p:nvCxnSpPr>
          <p:cNvPr id="24" name="Straight Connector 23">
            <a:extLst>
              <a:ext uri="{FF2B5EF4-FFF2-40B4-BE49-F238E27FC236}">
                <a16:creationId xmlns:a16="http://schemas.microsoft.com/office/drawing/2014/main" id="{0CCAAFF0-E2E5-4788-F1B3-5D0202626D84}"/>
              </a:ext>
            </a:extLst>
          </p:cNvPr>
          <p:cNvCxnSpPr>
            <a:cxnSpLocks/>
          </p:cNvCxnSpPr>
          <p:nvPr/>
        </p:nvCxnSpPr>
        <p:spPr>
          <a:xfrm>
            <a:off x="2650314" y="1346518"/>
            <a:ext cx="0" cy="4093407"/>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543A669-9A58-B5F6-20DC-1207E4A07520}"/>
              </a:ext>
            </a:extLst>
          </p:cNvPr>
          <p:cNvCxnSpPr>
            <a:cxnSpLocks/>
          </p:cNvCxnSpPr>
          <p:nvPr/>
        </p:nvCxnSpPr>
        <p:spPr>
          <a:xfrm>
            <a:off x="4370898" y="1291032"/>
            <a:ext cx="0" cy="414889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8105065-4B82-FBCE-E6AB-E956C3BF1692}"/>
              </a:ext>
            </a:extLst>
          </p:cNvPr>
          <p:cNvCxnSpPr>
            <a:cxnSpLocks/>
          </p:cNvCxnSpPr>
          <p:nvPr/>
        </p:nvCxnSpPr>
        <p:spPr>
          <a:xfrm>
            <a:off x="5905058" y="1300075"/>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F95F8D-C111-B298-CC52-4FAFC5B63E23}"/>
              </a:ext>
            </a:extLst>
          </p:cNvPr>
          <p:cNvCxnSpPr>
            <a:cxnSpLocks/>
          </p:cNvCxnSpPr>
          <p:nvPr/>
        </p:nvCxnSpPr>
        <p:spPr>
          <a:xfrm>
            <a:off x="9166418" y="1300075"/>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42A9AA0-244C-9FFB-C17D-E7122793675D}"/>
              </a:ext>
            </a:extLst>
          </p:cNvPr>
          <p:cNvCxnSpPr>
            <a:cxnSpLocks/>
          </p:cNvCxnSpPr>
          <p:nvPr/>
        </p:nvCxnSpPr>
        <p:spPr>
          <a:xfrm>
            <a:off x="10507538" y="1300075"/>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B07924D-AA49-5BAE-8172-688351AF1523}"/>
              </a:ext>
            </a:extLst>
          </p:cNvPr>
          <p:cNvCxnSpPr>
            <a:cxnSpLocks/>
          </p:cNvCxnSpPr>
          <p:nvPr/>
        </p:nvCxnSpPr>
        <p:spPr>
          <a:xfrm flipV="1">
            <a:off x="1667894" y="2055473"/>
            <a:ext cx="443552" cy="2694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 name="Chart 1">
            <a:extLst>
              <a:ext uri="{FF2B5EF4-FFF2-40B4-BE49-F238E27FC236}">
                <a16:creationId xmlns:a16="http://schemas.microsoft.com/office/drawing/2014/main" id="{67493053-7355-E62C-79C7-9661DF15ABC9}"/>
              </a:ext>
            </a:extLst>
          </p:cNvPr>
          <p:cNvGraphicFramePr>
            <a:graphicFrameLocks/>
          </p:cNvGraphicFramePr>
          <p:nvPr>
            <p:extLst>
              <p:ext uri="{D42A27DB-BD31-4B8C-83A1-F6EECF244321}">
                <p14:modId xmlns:p14="http://schemas.microsoft.com/office/powerpoint/2010/main" val="3180519959"/>
              </p:ext>
            </p:extLst>
          </p:nvPr>
        </p:nvGraphicFramePr>
        <p:xfrm>
          <a:off x="397200" y="824983"/>
          <a:ext cx="11397600" cy="5208034"/>
        </p:xfrm>
        <a:graphic>
          <a:graphicData uri="http://schemas.openxmlformats.org/drawingml/2006/chart">
            <c:chart xmlns:c="http://schemas.openxmlformats.org/drawingml/2006/chart" xmlns:r="http://schemas.openxmlformats.org/officeDocument/2006/relationships" r:id="rId8"/>
          </a:graphicData>
        </a:graphic>
      </p:graphicFrame>
      <p:pic>
        <p:nvPicPr>
          <p:cNvPr id="4" name="Picture 2" descr="BGFint Germany Flag 150 x 90 cm Fabric 100 g/m² : Amazon.de: Garden">
            <a:extLst>
              <a:ext uri="{FF2B5EF4-FFF2-40B4-BE49-F238E27FC236}">
                <a16:creationId xmlns:a16="http://schemas.microsoft.com/office/drawing/2014/main" id="{50F301FE-1C1F-6CBB-B944-D1A1943178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8" t="1666" r="909" b="3265"/>
          <a:stretch/>
        </p:blipFill>
        <p:spPr bwMode="auto">
          <a:xfrm rot="10800000" flipV="1">
            <a:off x="1710842" y="4418951"/>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6" name="Picture 4" descr="Flag of Poland - Wikipedia">
            <a:extLst>
              <a:ext uri="{FF2B5EF4-FFF2-40B4-BE49-F238E27FC236}">
                <a16:creationId xmlns:a16="http://schemas.microsoft.com/office/drawing/2014/main" id="{BAB1D7DE-4DAC-BAB5-2F71-369B671EC0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5265" y="2148507"/>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 name="Picture 6" descr="United Kingdom">
            <a:extLst>
              <a:ext uri="{FF2B5EF4-FFF2-40B4-BE49-F238E27FC236}">
                <a16:creationId xmlns:a16="http://schemas.microsoft.com/office/drawing/2014/main" id="{F2E8EAF6-2FD8-F09B-35EC-0707EB08BF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71389" y="3744065"/>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 name="Picture 8" descr="Flag of The Czech Republic - Vlajka České republiky - NationalFlags.shop -  your Flag webshop">
            <a:extLst>
              <a:ext uri="{FF2B5EF4-FFF2-40B4-BE49-F238E27FC236}">
                <a16:creationId xmlns:a16="http://schemas.microsoft.com/office/drawing/2014/main" id="{54E6D95D-14DC-8A86-1D47-8E7CFB50827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76" t="3738" r="2688" b="5179"/>
          <a:stretch/>
        </p:blipFill>
        <p:spPr bwMode="auto">
          <a:xfrm>
            <a:off x="955736" y="2673433"/>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2" name="Picture 10" descr="Hungary Flag | Flag of Hungary | Hungary flag, Hungarian flag, Flags of the  world">
            <a:extLst>
              <a:ext uri="{FF2B5EF4-FFF2-40B4-BE49-F238E27FC236}">
                <a16:creationId xmlns:a16="http://schemas.microsoft.com/office/drawing/2014/main" id="{F7C35474-1A65-48D4-97E5-ECE4012508D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49" t="4239" r="2166" b="5664"/>
          <a:stretch/>
        </p:blipFill>
        <p:spPr bwMode="auto">
          <a:xfrm>
            <a:off x="4713199" y="3105095"/>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33" name="Straight Connector 32">
            <a:extLst>
              <a:ext uri="{FF2B5EF4-FFF2-40B4-BE49-F238E27FC236}">
                <a16:creationId xmlns:a16="http://schemas.microsoft.com/office/drawing/2014/main" id="{1AF0E3F5-1A60-56F5-4B61-78D755954F8C}"/>
              </a:ext>
            </a:extLst>
          </p:cNvPr>
          <p:cNvCxnSpPr>
            <a:cxnSpLocks/>
          </p:cNvCxnSpPr>
          <p:nvPr/>
        </p:nvCxnSpPr>
        <p:spPr>
          <a:xfrm flipH="1">
            <a:off x="3338311" y="2520223"/>
            <a:ext cx="679086" cy="5165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1969FEE-2976-27C2-D8FC-4A98C2C35E02}"/>
              </a:ext>
            </a:extLst>
          </p:cNvPr>
          <p:cNvCxnSpPr>
            <a:cxnSpLocks/>
            <a:stCxn id="32" idx="2"/>
          </p:cNvCxnSpPr>
          <p:nvPr/>
        </p:nvCxnSpPr>
        <p:spPr>
          <a:xfrm flipH="1">
            <a:off x="4637717" y="3468409"/>
            <a:ext cx="360615" cy="382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A807EBD-AE1E-65A9-A72B-34436AD708C2}"/>
              </a:ext>
            </a:extLst>
          </p:cNvPr>
          <p:cNvCxnSpPr>
            <a:cxnSpLocks/>
          </p:cNvCxnSpPr>
          <p:nvPr/>
        </p:nvCxnSpPr>
        <p:spPr>
          <a:xfrm>
            <a:off x="1280111" y="3036747"/>
            <a:ext cx="400583" cy="302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6849CB3-0947-19EC-EFC5-674A2E3CCF00}"/>
              </a:ext>
            </a:extLst>
          </p:cNvPr>
          <p:cNvCxnSpPr>
            <a:cxnSpLocks/>
            <a:stCxn id="30" idx="2"/>
          </p:cNvCxnSpPr>
          <p:nvPr/>
        </p:nvCxnSpPr>
        <p:spPr>
          <a:xfrm>
            <a:off x="1100059" y="4072736"/>
            <a:ext cx="452739" cy="3213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9C924E6-E902-400A-20D1-862A51E5800A}"/>
              </a:ext>
            </a:extLst>
          </p:cNvPr>
          <p:cNvCxnSpPr>
            <a:stCxn id="4" idx="2"/>
          </p:cNvCxnSpPr>
          <p:nvPr/>
        </p:nvCxnSpPr>
        <p:spPr>
          <a:xfrm>
            <a:off x="1993923" y="4747622"/>
            <a:ext cx="66478" cy="970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3411072B-9ECC-6592-C598-F3D2DB1753C4}"/>
              </a:ext>
            </a:extLst>
          </p:cNvPr>
          <p:cNvSpPr txBox="1"/>
          <p:nvPr/>
        </p:nvSpPr>
        <p:spPr>
          <a:xfrm>
            <a:off x="4593587" y="1283471"/>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39" name="TextBox 38">
            <a:extLst>
              <a:ext uri="{FF2B5EF4-FFF2-40B4-BE49-F238E27FC236}">
                <a16:creationId xmlns:a16="http://schemas.microsoft.com/office/drawing/2014/main" id="{1D67DDA8-F463-CC67-1A7F-080265F8E5CF}"/>
              </a:ext>
            </a:extLst>
          </p:cNvPr>
          <p:cNvSpPr txBox="1"/>
          <p:nvPr/>
        </p:nvSpPr>
        <p:spPr>
          <a:xfrm>
            <a:off x="7574663" y="1326054"/>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40" name="TextBox 39">
            <a:extLst>
              <a:ext uri="{FF2B5EF4-FFF2-40B4-BE49-F238E27FC236}">
                <a16:creationId xmlns:a16="http://schemas.microsoft.com/office/drawing/2014/main" id="{BCB08127-BE04-77AD-73D8-3F4281A21731}"/>
              </a:ext>
            </a:extLst>
          </p:cNvPr>
          <p:cNvSpPr txBox="1"/>
          <p:nvPr/>
        </p:nvSpPr>
        <p:spPr>
          <a:xfrm>
            <a:off x="9385412" y="1291032"/>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41" name="TextBox 40">
            <a:extLst>
              <a:ext uri="{FF2B5EF4-FFF2-40B4-BE49-F238E27FC236}">
                <a16:creationId xmlns:a16="http://schemas.microsoft.com/office/drawing/2014/main" id="{B00C1AC7-A0E5-6BF1-7952-F4D1DD54BD4C}"/>
              </a:ext>
            </a:extLst>
          </p:cNvPr>
          <p:cNvSpPr txBox="1"/>
          <p:nvPr/>
        </p:nvSpPr>
        <p:spPr>
          <a:xfrm>
            <a:off x="2911646" y="1291032"/>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sp>
        <p:nvSpPr>
          <p:cNvPr id="42" name="TextBox 41">
            <a:extLst>
              <a:ext uri="{FF2B5EF4-FFF2-40B4-BE49-F238E27FC236}">
                <a16:creationId xmlns:a16="http://schemas.microsoft.com/office/drawing/2014/main" id="{E13B3EE7-EC83-E43E-FA6A-971D749C2EDD}"/>
              </a:ext>
            </a:extLst>
          </p:cNvPr>
          <p:cNvSpPr txBox="1"/>
          <p:nvPr/>
        </p:nvSpPr>
        <p:spPr>
          <a:xfrm>
            <a:off x="1292355" y="1283471"/>
            <a:ext cx="106693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cxnSp>
        <p:nvCxnSpPr>
          <p:cNvPr id="43" name="Straight Connector 42">
            <a:extLst>
              <a:ext uri="{FF2B5EF4-FFF2-40B4-BE49-F238E27FC236}">
                <a16:creationId xmlns:a16="http://schemas.microsoft.com/office/drawing/2014/main" id="{CB403748-AB31-DECF-89DD-0B3E9431153A}"/>
              </a:ext>
            </a:extLst>
          </p:cNvPr>
          <p:cNvCxnSpPr>
            <a:cxnSpLocks/>
          </p:cNvCxnSpPr>
          <p:nvPr/>
        </p:nvCxnSpPr>
        <p:spPr>
          <a:xfrm>
            <a:off x="2365088" y="1326054"/>
            <a:ext cx="0" cy="386738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ECF5E8E-54C5-CCD4-112B-B9855E68E1B5}"/>
              </a:ext>
            </a:extLst>
          </p:cNvPr>
          <p:cNvCxnSpPr>
            <a:cxnSpLocks/>
          </p:cNvCxnSpPr>
          <p:nvPr/>
        </p:nvCxnSpPr>
        <p:spPr>
          <a:xfrm>
            <a:off x="4270068" y="1326054"/>
            <a:ext cx="0" cy="386738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45D6B8F-AAC3-76E6-B6DB-FFA0145249CD}"/>
              </a:ext>
            </a:extLst>
          </p:cNvPr>
          <p:cNvCxnSpPr>
            <a:cxnSpLocks/>
          </p:cNvCxnSpPr>
          <p:nvPr/>
        </p:nvCxnSpPr>
        <p:spPr>
          <a:xfrm>
            <a:off x="5830022" y="1300075"/>
            <a:ext cx="0" cy="3973261"/>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8CB2E05-7704-F4AD-1AF4-2A6F426CBED7}"/>
              </a:ext>
            </a:extLst>
          </p:cNvPr>
          <p:cNvCxnSpPr>
            <a:cxnSpLocks/>
          </p:cNvCxnSpPr>
          <p:nvPr/>
        </p:nvCxnSpPr>
        <p:spPr>
          <a:xfrm>
            <a:off x="8931526" y="1300075"/>
            <a:ext cx="0" cy="3893362"/>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F586C62-365B-1ECB-0C8B-56EB52FB2F04}"/>
              </a:ext>
            </a:extLst>
          </p:cNvPr>
          <p:cNvCxnSpPr>
            <a:cxnSpLocks/>
          </p:cNvCxnSpPr>
          <p:nvPr/>
        </p:nvCxnSpPr>
        <p:spPr>
          <a:xfrm>
            <a:off x="10331369" y="1300075"/>
            <a:ext cx="0" cy="3973261"/>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4692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147578" y="184552"/>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954489" y="6145170"/>
            <a:ext cx="8283023"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10-year government bond yield</a:t>
            </a:r>
            <a:r>
              <a:rPr lang="en-GB" sz="2800" b="1" dirty="0">
                <a:solidFill>
                  <a:prstClr val="white"/>
                </a:solidFill>
                <a:latin typeface="Red Hat Display" panose="02010503040201060303" pitchFamily="2" charset="0"/>
              </a:rPr>
              <a:t>: </a:t>
            </a:r>
            <a:r>
              <a:rPr lang="en-GB" sz="2800" b="1" dirty="0">
                <a:solidFill>
                  <a:prstClr val="white"/>
                </a:solidFill>
              </a:rPr>
              <a:t>30-year bull market</a:t>
            </a:r>
            <a:r>
              <a:rPr kumimoji="0" lang="en-GB" sz="2800" b="1" i="0" u="none" strike="noStrike" kern="1200" cap="none" spc="0" normalizeH="0" baseline="0" noProof="0" dirty="0">
                <a:ln>
                  <a:noFill/>
                </a:ln>
                <a:solidFill>
                  <a:prstClr val="white"/>
                </a:solidFill>
                <a:effectLst/>
                <a:uLnTx/>
                <a:uFillTx/>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Annual average, %. Source: Refinitiv Eikon </a:t>
            </a:r>
            <a:r>
              <a:rPr kumimoji="0" lang="en-GB"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national statistical offices, OMFIF analysis</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397199" y="165253"/>
            <a:ext cx="10559103" cy="701191"/>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dirty="0">
                <a:latin typeface="Red Hat Display" panose="02010503040201060303" pitchFamily="2" charset="0"/>
              </a:rPr>
              <a:t>Hungary outlier in bond yield moves</a:t>
            </a:r>
          </a:p>
        </p:txBody>
      </p:sp>
      <p:graphicFrame>
        <p:nvGraphicFramePr>
          <p:cNvPr id="4" name="Chart 3">
            <a:extLst>
              <a:ext uri="{FF2B5EF4-FFF2-40B4-BE49-F238E27FC236}">
                <a16:creationId xmlns:a16="http://schemas.microsoft.com/office/drawing/2014/main" id="{6B85BF51-E3DF-A8D2-07BC-F85E116857C3}"/>
              </a:ext>
            </a:extLst>
          </p:cNvPr>
          <p:cNvGraphicFramePr>
            <a:graphicFrameLocks/>
          </p:cNvGraphicFramePr>
          <p:nvPr>
            <p:extLst>
              <p:ext uri="{D42A27DB-BD31-4B8C-83A1-F6EECF244321}">
                <p14:modId xmlns:p14="http://schemas.microsoft.com/office/powerpoint/2010/main" val="2983778532"/>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2" descr="BGFint Germany Flag 150 x 90 cm Fabric 100 g/m² : Amazon.de: Garden">
            <a:extLst>
              <a:ext uri="{FF2B5EF4-FFF2-40B4-BE49-F238E27FC236}">
                <a16:creationId xmlns:a16="http://schemas.microsoft.com/office/drawing/2014/main" id="{BE2B5121-01E4-9470-507F-199071C7B8F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8" t="1666" r="909" b="3265"/>
          <a:stretch/>
        </p:blipFill>
        <p:spPr bwMode="auto">
          <a:xfrm rot="10800000" flipV="1">
            <a:off x="7584008" y="4728044"/>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4" descr="Flag of Poland - Wikipedia">
            <a:extLst>
              <a:ext uri="{FF2B5EF4-FFF2-40B4-BE49-F238E27FC236}">
                <a16:creationId xmlns:a16="http://schemas.microsoft.com/office/drawing/2014/main" id="{D2900FC0-2210-4AA3-E36F-2643D58CE8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9540" y="1869610"/>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 name="Picture 6" descr="United Kingdom">
            <a:extLst>
              <a:ext uri="{FF2B5EF4-FFF2-40B4-BE49-F238E27FC236}">
                <a16:creationId xmlns:a16="http://schemas.microsoft.com/office/drawing/2014/main" id="{97D4C231-2C63-512A-85B0-40BB141C7D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9266235" y="2191227"/>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descr="Flag of The Czech Republic - Vlajka České republiky - NationalFlags.shop -  your Flag webshop">
            <a:extLst>
              <a:ext uri="{FF2B5EF4-FFF2-40B4-BE49-F238E27FC236}">
                <a16:creationId xmlns:a16="http://schemas.microsoft.com/office/drawing/2014/main" id="{D181F18E-71A3-9F8A-731D-1FF927F50B7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76" t="3738" r="2688" b="5179"/>
          <a:stretch/>
        </p:blipFill>
        <p:spPr bwMode="auto">
          <a:xfrm>
            <a:off x="3293666" y="4529066"/>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4D73A497-683B-D65B-D36F-7AE6FE559B87}"/>
              </a:ext>
            </a:extLst>
          </p:cNvPr>
          <p:cNvCxnSpPr>
            <a:cxnSpLocks/>
          </p:cNvCxnSpPr>
          <p:nvPr/>
        </p:nvCxnSpPr>
        <p:spPr>
          <a:xfrm>
            <a:off x="3309466" y="3068020"/>
            <a:ext cx="303806" cy="14572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0" descr="Hungary Flag | Flag of Hungary | Hungary flag, Hungarian flag, Flags of the  world">
            <a:extLst>
              <a:ext uri="{FF2B5EF4-FFF2-40B4-BE49-F238E27FC236}">
                <a16:creationId xmlns:a16="http://schemas.microsoft.com/office/drawing/2014/main" id="{04894BA5-0C2C-4E25-84AD-2E808808F8F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649" t="4239" r="2166" b="5664"/>
          <a:stretch/>
        </p:blipFill>
        <p:spPr bwMode="auto">
          <a:xfrm>
            <a:off x="4760887" y="1929585"/>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C7CC40B5-7298-7CEA-CCFD-30F3FC1BCE20}"/>
              </a:ext>
            </a:extLst>
          </p:cNvPr>
          <p:cNvCxnSpPr>
            <a:cxnSpLocks/>
          </p:cNvCxnSpPr>
          <p:nvPr/>
        </p:nvCxnSpPr>
        <p:spPr>
          <a:xfrm>
            <a:off x="5046020" y="2292899"/>
            <a:ext cx="0" cy="5053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81DF2CF-25BE-14C6-CE06-E1295F96105A}"/>
              </a:ext>
            </a:extLst>
          </p:cNvPr>
          <p:cNvCxnSpPr>
            <a:cxnSpLocks/>
          </p:cNvCxnSpPr>
          <p:nvPr/>
        </p:nvCxnSpPr>
        <p:spPr>
          <a:xfrm flipH="1">
            <a:off x="9208601" y="2519898"/>
            <a:ext cx="386304" cy="18182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391219D-0B9A-C005-5A95-91EF046E159A}"/>
              </a:ext>
            </a:extLst>
          </p:cNvPr>
          <p:cNvCxnSpPr>
            <a:cxnSpLocks/>
          </p:cNvCxnSpPr>
          <p:nvPr/>
        </p:nvCxnSpPr>
        <p:spPr>
          <a:xfrm flipH="1">
            <a:off x="7867088" y="4338103"/>
            <a:ext cx="283082" cy="3726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0CF6BD3-166E-E41D-1CED-3650880AAF66}"/>
              </a:ext>
            </a:extLst>
          </p:cNvPr>
          <p:cNvSpPr txBox="1"/>
          <p:nvPr/>
        </p:nvSpPr>
        <p:spPr>
          <a:xfrm>
            <a:off x="4696505" y="1294932"/>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18" name="TextBox 17">
            <a:extLst>
              <a:ext uri="{FF2B5EF4-FFF2-40B4-BE49-F238E27FC236}">
                <a16:creationId xmlns:a16="http://schemas.microsoft.com/office/drawing/2014/main" id="{AACE0390-1D78-2454-1C55-4C113582316D}"/>
              </a:ext>
            </a:extLst>
          </p:cNvPr>
          <p:cNvSpPr txBox="1"/>
          <p:nvPr/>
        </p:nvSpPr>
        <p:spPr>
          <a:xfrm>
            <a:off x="7709171" y="1337515"/>
            <a:ext cx="1247521"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19" name="TextBox 18">
            <a:extLst>
              <a:ext uri="{FF2B5EF4-FFF2-40B4-BE49-F238E27FC236}">
                <a16:creationId xmlns:a16="http://schemas.microsoft.com/office/drawing/2014/main" id="{CADF98B8-DB7F-9FBA-B932-422FA4CF6097}"/>
              </a:ext>
            </a:extLst>
          </p:cNvPr>
          <p:cNvSpPr txBox="1"/>
          <p:nvPr/>
        </p:nvSpPr>
        <p:spPr>
          <a:xfrm>
            <a:off x="9519920" y="1302493"/>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20" name="TextBox 19">
            <a:extLst>
              <a:ext uri="{FF2B5EF4-FFF2-40B4-BE49-F238E27FC236}">
                <a16:creationId xmlns:a16="http://schemas.microsoft.com/office/drawing/2014/main" id="{109DB541-F782-FF0D-CDFC-C2F76A5C59F6}"/>
              </a:ext>
            </a:extLst>
          </p:cNvPr>
          <p:cNvSpPr txBox="1"/>
          <p:nvPr/>
        </p:nvSpPr>
        <p:spPr>
          <a:xfrm>
            <a:off x="3072863" y="1302493"/>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sp>
        <p:nvSpPr>
          <p:cNvPr id="21" name="TextBox 20">
            <a:extLst>
              <a:ext uri="{FF2B5EF4-FFF2-40B4-BE49-F238E27FC236}">
                <a16:creationId xmlns:a16="http://schemas.microsoft.com/office/drawing/2014/main" id="{9CB2A690-0547-BC8E-78FC-14D73861CE96}"/>
              </a:ext>
            </a:extLst>
          </p:cNvPr>
          <p:cNvSpPr txBox="1"/>
          <p:nvPr/>
        </p:nvSpPr>
        <p:spPr>
          <a:xfrm>
            <a:off x="1277288" y="1294932"/>
            <a:ext cx="1269025"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cxnSp>
        <p:nvCxnSpPr>
          <p:cNvPr id="22" name="Straight Connector 21">
            <a:extLst>
              <a:ext uri="{FF2B5EF4-FFF2-40B4-BE49-F238E27FC236}">
                <a16:creationId xmlns:a16="http://schemas.microsoft.com/office/drawing/2014/main" id="{E70964FF-4513-D263-0C4B-E122FE800363}"/>
              </a:ext>
            </a:extLst>
          </p:cNvPr>
          <p:cNvCxnSpPr>
            <a:cxnSpLocks/>
          </p:cNvCxnSpPr>
          <p:nvPr/>
        </p:nvCxnSpPr>
        <p:spPr>
          <a:xfrm>
            <a:off x="2566424" y="1211042"/>
            <a:ext cx="0" cy="4106682"/>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AD18A40-86B6-DF47-1CAB-9F5CCD42A61C}"/>
              </a:ext>
            </a:extLst>
          </p:cNvPr>
          <p:cNvCxnSpPr>
            <a:cxnSpLocks/>
          </p:cNvCxnSpPr>
          <p:nvPr/>
        </p:nvCxnSpPr>
        <p:spPr>
          <a:xfrm>
            <a:off x="4438010" y="1218603"/>
            <a:ext cx="0" cy="4099121"/>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078D5AF-6347-B64E-AE16-F5F6A9EAA596}"/>
              </a:ext>
            </a:extLst>
          </p:cNvPr>
          <p:cNvCxnSpPr>
            <a:cxnSpLocks/>
          </p:cNvCxnSpPr>
          <p:nvPr/>
        </p:nvCxnSpPr>
        <p:spPr>
          <a:xfrm>
            <a:off x="5915115" y="1244861"/>
            <a:ext cx="0" cy="3984087"/>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6D4A229-FDE9-2C7A-5853-EC88049EEDCF}"/>
              </a:ext>
            </a:extLst>
          </p:cNvPr>
          <p:cNvCxnSpPr>
            <a:cxnSpLocks/>
          </p:cNvCxnSpPr>
          <p:nvPr/>
        </p:nvCxnSpPr>
        <p:spPr>
          <a:xfrm>
            <a:off x="8956693" y="1211042"/>
            <a:ext cx="0" cy="4106682"/>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1D08B8C-AFA9-031F-0857-5D4FCEFCD4E2}"/>
              </a:ext>
            </a:extLst>
          </p:cNvPr>
          <p:cNvCxnSpPr>
            <a:cxnSpLocks/>
          </p:cNvCxnSpPr>
          <p:nvPr/>
        </p:nvCxnSpPr>
        <p:spPr>
          <a:xfrm>
            <a:off x="10507538" y="1311536"/>
            <a:ext cx="0" cy="396180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310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729649" y="6134275"/>
            <a:ext cx="8901628"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prstClr val="white"/>
                </a:solidFill>
                <a:latin typeface="Red Hat Display" panose="02010503040201060303" pitchFamily="2" charset="0"/>
              </a:rPr>
              <a:t>Germany’s massive surpluses start to decline </a:t>
            </a:r>
            <a:r>
              <a:rPr kumimoji="0" lang="en-GB" sz="28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of GDP. Source: Refinitiv Eikon </a:t>
            </a:r>
            <a:r>
              <a:rPr kumimoji="0" lang="en-GB"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IMF, OMFIF </a:t>
            </a:r>
            <a:r>
              <a:rPr kumimoji="0" lang="en-GB" sz="11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analysis</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endPar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1" y="127158"/>
            <a:ext cx="11909231" cy="739286"/>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dirty="0">
                <a:latin typeface="Red Hat Display" panose="02010503040201060303" pitchFamily="2" charset="0"/>
              </a:rPr>
              <a:t>Current account balances deteriorate since 2016 </a:t>
            </a:r>
          </a:p>
        </p:txBody>
      </p:sp>
      <p:graphicFrame>
        <p:nvGraphicFramePr>
          <p:cNvPr id="2" name="Chart 1">
            <a:extLst>
              <a:ext uri="{FF2B5EF4-FFF2-40B4-BE49-F238E27FC236}">
                <a16:creationId xmlns:a16="http://schemas.microsoft.com/office/drawing/2014/main" id="{F2430FF4-4C18-450A-45F7-EDCCAED5D341}"/>
              </a:ext>
            </a:extLst>
          </p:cNvPr>
          <p:cNvGraphicFramePr>
            <a:graphicFrameLocks/>
          </p:cNvGraphicFramePr>
          <p:nvPr>
            <p:extLst>
              <p:ext uri="{D42A27DB-BD31-4B8C-83A1-F6EECF244321}">
                <p14:modId xmlns:p14="http://schemas.microsoft.com/office/powerpoint/2010/main" val="982647845"/>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descr="BGFint Germany Flag 150 x 90 cm Fabric 100 g/m² : Amazon.de: Garden">
            <a:extLst>
              <a:ext uri="{FF2B5EF4-FFF2-40B4-BE49-F238E27FC236}">
                <a16:creationId xmlns:a16="http://schemas.microsoft.com/office/drawing/2014/main" id="{366F267D-7C99-16A4-06CD-A79FD47F2EE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8" t="1666" r="909" b="3265"/>
          <a:stretch/>
        </p:blipFill>
        <p:spPr bwMode="auto">
          <a:xfrm rot="10800000" flipV="1">
            <a:off x="3596383" y="1723289"/>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1BA53739-B3B4-FB52-0E09-5E47C9941A9D}"/>
              </a:ext>
            </a:extLst>
          </p:cNvPr>
          <p:cNvCxnSpPr>
            <a:cxnSpLocks/>
          </p:cNvCxnSpPr>
          <p:nvPr/>
        </p:nvCxnSpPr>
        <p:spPr>
          <a:xfrm>
            <a:off x="3879463" y="2051960"/>
            <a:ext cx="127035" cy="7079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descr="United Kingdom">
            <a:extLst>
              <a:ext uri="{FF2B5EF4-FFF2-40B4-BE49-F238E27FC236}">
                <a16:creationId xmlns:a16="http://schemas.microsoft.com/office/drawing/2014/main" id="{13F27C08-247E-39A5-ED90-482D2980FB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826558" y="4521347"/>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4" descr="Flag of Poland - Wikipedia">
            <a:extLst>
              <a:ext uri="{FF2B5EF4-FFF2-40B4-BE49-F238E27FC236}">
                <a16:creationId xmlns:a16="http://schemas.microsoft.com/office/drawing/2014/main" id="{39BEE4D6-418D-BDFA-6F3A-7A87E1B504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44123" y="4812620"/>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 name="Picture 8" descr="Flag of The Czech Republic - Vlajka České republiky - NationalFlags.shop -  your Flag webshop">
            <a:extLst>
              <a:ext uri="{FF2B5EF4-FFF2-40B4-BE49-F238E27FC236}">
                <a16:creationId xmlns:a16="http://schemas.microsoft.com/office/drawing/2014/main" id="{A041CEA4-2728-F841-4449-C68E9B2376D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76" t="3738" r="2688" b="5179"/>
          <a:stretch/>
        </p:blipFill>
        <p:spPr bwMode="auto">
          <a:xfrm>
            <a:off x="6087739" y="2256986"/>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C976113F-760F-8E41-7B22-DAC3FBB1803A}"/>
              </a:ext>
            </a:extLst>
          </p:cNvPr>
          <p:cNvCxnSpPr>
            <a:cxnSpLocks/>
          </p:cNvCxnSpPr>
          <p:nvPr/>
        </p:nvCxnSpPr>
        <p:spPr>
          <a:xfrm>
            <a:off x="7144123" y="4224269"/>
            <a:ext cx="283081" cy="5738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70A6754-44CB-D2F5-95AE-699B69F340F1}"/>
              </a:ext>
            </a:extLst>
          </p:cNvPr>
          <p:cNvCxnSpPr>
            <a:cxnSpLocks/>
          </p:cNvCxnSpPr>
          <p:nvPr/>
        </p:nvCxnSpPr>
        <p:spPr>
          <a:xfrm>
            <a:off x="6483957" y="2622946"/>
            <a:ext cx="1105563" cy="764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0" descr="Hungary Flag | Flag of Hungary | Hungary flag, Hungarian flag, Flags of the  world">
            <a:extLst>
              <a:ext uri="{FF2B5EF4-FFF2-40B4-BE49-F238E27FC236}">
                <a16:creationId xmlns:a16="http://schemas.microsoft.com/office/drawing/2014/main" id="{722F2565-0875-EC2B-3212-D1818322EE0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649" t="4239" r="2166" b="5664"/>
          <a:stretch/>
        </p:blipFill>
        <p:spPr bwMode="auto">
          <a:xfrm>
            <a:off x="8144276" y="1824829"/>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73E990D2-5C22-86BB-FDCF-5DCE3416550D}"/>
              </a:ext>
            </a:extLst>
          </p:cNvPr>
          <p:cNvCxnSpPr>
            <a:cxnSpLocks/>
          </p:cNvCxnSpPr>
          <p:nvPr/>
        </p:nvCxnSpPr>
        <p:spPr>
          <a:xfrm flipV="1">
            <a:off x="8083693" y="2191602"/>
            <a:ext cx="279622" cy="4286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373240E-C543-8705-357B-CE28361F5E32}"/>
              </a:ext>
            </a:extLst>
          </p:cNvPr>
          <p:cNvSpPr txBox="1"/>
          <p:nvPr/>
        </p:nvSpPr>
        <p:spPr>
          <a:xfrm>
            <a:off x="4642429" y="1024046"/>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16" name="TextBox 15">
            <a:extLst>
              <a:ext uri="{FF2B5EF4-FFF2-40B4-BE49-F238E27FC236}">
                <a16:creationId xmlns:a16="http://schemas.microsoft.com/office/drawing/2014/main" id="{66568E39-F5DE-4E80-CAD5-561E91EF2A6A}"/>
              </a:ext>
            </a:extLst>
          </p:cNvPr>
          <p:cNvSpPr txBox="1"/>
          <p:nvPr/>
        </p:nvSpPr>
        <p:spPr>
          <a:xfrm>
            <a:off x="7710286" y="950018"/>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17" name="TextBox 16">
            <a:extLst>
              <a:ext uri="{FF2B5EF4-FFF2-40B4-BE49-F238E27FC236}">
                <a16:creationId xmlns:a16="http://schemas.microsoft.com/office/drawing/2014/main" id="{51CBF2AA-6E2D-DD43-8BCF-40B0C2BA9AD0}"/>
              </a:ext>
            </a:extLst>
          </p:cNvPr>
          <p:cNvSpPr txBox="1"/>
          <p:nvPr/>
        </p:nvSpPr>
        <p:spPr>
          <a:xfrm>
            <a:off x="9545857" y="931712"/>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18" name="TextBox 17">
            <a:extLst>
              <a:ext uri="{FF2B5EF4-FFF2-40B4-BE49-F238E27FC236}">
                <a16:creationId xmlns:a16="http://schemas.microsoft.com/office/drawing/2014/main" id="{7E7DA885-6FEE-38F1-F572-0F6E6B242013}"/>
              </a:ext>
            </a:extLst>
          </p:cNvPr>
          <p:cNvSpPr txBox="1"/>
          <p:nvPr/>
        </p:nvSpPr>
        <p:spPr>
          <a:xfrm>
            <a:off x="3010555" y="1031607"/>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sp>
        <p:nvSpPr>
          <p:cNvPr id="19" name="TextBox 18">
            <a:extLst>
              <a:ext uri="{FF2B5EF4-FFF2-40B4-BE49-F238E27FC236}">
                <a16:creationId xmlns:a16="http://schemas.microsoft.com/office/drawing/2014/main" id="{35423247-4BD3-27DC-0633-0E60BC81A032}"/>
              </a:ext>
            </a:extLst>
          </p:cNvPr>
          <p:cNvSpPr txBox="1"/>
          <p:nvPr/>
        </p:nvSpPr>
        <p:spPr>
          <a:xfrm>
            <a:off x="1323372" y="1024046"/>
            <a:ext cx="135262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cxnSp>
        <p:nvCxnSpPr>
          <p:cNvPr id="20" name="Straight Connector 19">
            <a:extLst>
              <a:ext uri="{FF2B5EF4-FFF2-40B4-BE49-F238E27FC236}">
                <a16:creationId xmlns:a16="http://schemas.microsoft.com/office/drawing/2014/main" id="{9CC4B93F-8C93-A264-B3FC-889F9E077C8E}"/>
              </a:ext>
            </a:extLst>
          </p:cNvPr>
          <p:cNvCxnSpPr>
            <a:cxnSpLocks/>
          </p:cNvCxnSpPr>
          <p:nvPr/>
        </p:nvCxnSpPr>
        <p:spPr>
          <a:xfrm>
            <a:off x="2701578" y="1024046"/>
            <a:ext cx="0" cy="4186129"/>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2AF641E-5136-259F-232B-FE2E1AC60722}"/>
              </a:ext>
            </a:extLst>
          </p:cNvPr>
          <p:cNvCxnSpPr>
            <a:cxnSpLocks/>
          </p:cNvCxnSpPr>
          <p:nvPr/>
        </p:nvCxnSpPr>
        <p:spPr>
          <a:xfrm>
            <a:off x="916641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B29E91D-23C7-574D-4ECA-E89F89A29D0D}"/>
              </a:ext>
            </a:extLst>
          </p:cNvPr>
          <p:cNvCxnSpPr>
            <a:cxnSpLocks/>
          </p:cNvCxnSpPr>
          <p:nvPr/>
        </p:nvCxnSpPr>
        <p:spPr>
          <a:xfrm>
            <a:off x="1050753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8293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939086" y="6002001"/>
            <a:ext cx="8283023" cy="89255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Foreign exchange reserves</a:t>
            </a:r>
            <a:r>
              <a:rPr lang="en-GB" sz="2800" b="1" dirty="0">
                <a:solidFill>
                  <a:prstClr val="white"/>
                </a:solidFill>
                <a:latin typeface="Red Hat Display" panose="02010503040201060303" pitchFamily="2" charset="0"/>
              </a:rPr>
              <a:t>: prolonged rise until 2022</a:t>
            </a:r>
            <a:r>
              <a:rPr kumimoji="0" lang="en-GB" sz="28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All components, $bn. Source: Refinitiv Eikon </a:t>
            </a:r>
            <a:r>
              <a:rPr kumimoji="0" lang="en-GB"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IMF, national central banks, OMFIF analysis</a:t>
            </a:r>
            <a:b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b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1" y="248852"/>
            <a:ext cx="11688894" cy="617592"/>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dirty="0">
                <a:latin typeface="Red Hat Display" panose="02010503040201060303" pitchFamily="2" charset="0"/>
              </a:rPr>
              <a:t> Central banks require higher currency reserves </a:t>
            </a:r>
          </a:p>
        </p:txBody>
      </p:sp>
      <p:graphicFrame>
        <p:nvGraphicFramePr>
          <p:cNvPr id="107" name="Chart 106">
            <a:extLst>
              <a:ext uri="{FF2B5EF4-FFF2-40B4-BE49-F238E27FC236}">
                <a16:creationId xmlns:a16="http://schemas.microsoft.com/office/drawing/2014/main" id="{7DE48422-AA15-B922-A5D6-DCDB90AD632A}"/>
              </a:ext>
            </a:extLst>
          </p:cNvPr>
          <p:cNvGraphicFramePr>
            <a:graphicFrameLocks/>
          </p:cNvGraphicFramePr>
          <p:nvPr>
            <p:extLst>
              <p:ext uri="{D42A27DB-BD31-4B8C-83A1-F6EECF244321}">
                <p14:modId xmlns:p14="http://schemas.microsoft.com/office/powerpoint/2010/main" val="104767243"/>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3"/>
          </a:graphicData>
        </a:graphic>
      </p:graphicFrame>
      <p:sp>
        <p:nvSpPr>
          <p:cNvPr id="108" name="TextBox 107">
            <a:extLst>
              <a:ext uri="{FF2B5EF4-FFF2-40B4-BE49-F238E27FC236}">
                <a16:creationId xmlns:a16="http://schemas.microsoft.com/office/drawing/2014/main" id="{5C906BB7-95B5-0254-A83B-29605789400A}"/>
              </a:ext>
            </a:extLst>
          </p:cNvPr>
          <p:cNvSpPr txBox="1"/>
          <p:nvPr/>
        </p:nvSpPr>
        <p:spPr>
          <a:xfrm>
            <a:off x="4760590" y="1024046"/>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109" name="TextBox 108">
            <a:extLst>
              <a:ext uri="{FF2B5EF4-FFF2-40B4-BE49-F238E27FC236}">
                <a16:creationId xmlns:a16="http://schemas.microsoft.com/office/drawing/2014/main" id="{73A9982B-07B1-9938-727B-58D8484B5935}"/>
              </a:ext>
            </a:extLst>
          </p:cNvPr>
          <p:cNvSpPr txBox="1"/>
          <p:nvPr/>
        </p:nvSpPr>
        <p:spPr>
          <a:xfrm>
            <a:off x="7709171" y="1066629"/>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110" name="TextBox 109">
            <a:extLst>
              <a:ext uri="{FF2B5EF4-FFF2-40B4-BE49-F238E27FC236}">
                <a16:creationId xmlns:a16="http://schemas.microsoft.com/office/drawing/2014/main" id="{5E99DAF6-23FB-9FCE-073B-F2D231FCD952}"/>
              </a:ext>
            </a:extLst>
          </p:cNvPr>
          <p:cNvSpPr txBox="1"/>
          <p:nvPr/>
        </p:nvSpPr>
        <p:spPr>
          <a:xfrm>
            <a:off x="9519920" y="1031607"/>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111" name="TextBox 110">
            <a:extLst>
              <a:ext uri="{FF2B5EF4-FFF2-40B4-BE49-F238E27FC236}">
                <a16:creationId xmlns:a16="http://schemas.microsoft.com/office/drawing/2014/main" id="{62C483E7-111A-8C81-A32A-B28A2B97B695}"/>
              </a:ext>
            </a:extLst>
          </p:cNvPr>
          <p:cNvSpPr txBox="1"/>
          <p:nvPr/>
        </p:nvSpPr>
        <p:spPr>
          <a:xfrm>
            <a:off x="2949955" y="1031607"/>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pic>
        <p:nvPicPr>
          <p:cNvPr id="112" name="Picture 2" descr="BGFint Germany Flag 150 x 90 cm Fabric 100 g/m² : Amazon.de: Garden">
            <a:extLst>
              <a:ext uri="{FF2B5EF4-FFF2-40B4-BE49-F238E27FC236}">
                <a16:creationId xmlns:a16="http://schemas.microsoft.com/office/drawing/2014/main" id="{AAE6D43E-5E26-E477-4F63-0C4242A8B3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8" t="1666" r="909" b="3265"/>
          <a:stretch/>
        </p:blipFill>
        <p:spPr bwMode="auto">
          <a:xfrm rot="10800000" flipV="1">
            <a:off x="6218848" y="1881742"/>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3" name="Picture 4" descr="Flag of Poland - Wikipedia">
            <a:extLst>
              <a:ext uri="{FF2B5EF4-FFF2-40B4-BE49-F238E27FC236}">
                <a16:creationId xmlns:a16="http://schemas.microsoft.com/office/drawing/2014/main" id="{29B89CB2-073B-AB75-A390-F50FA90242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5698" y="3123356"/>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4" name="Picture 6" descr="United Kingdom">
            <a:extLst>
              <a:ext uri="{FF2B5EF4-FFF2-40B4-BE49-F238E27FC236}">
                <a16:creationId xmlns:a16="http://schemas.microsoft.com/office/drawing/2014/main" id="{FC6B2DEE-A07B-FF72-24B8-B3E9F86DDA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0622753" y="2210413"/>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5" name="Picture 8" descr="Flag of The Czech Republic - Vlajka České republiky - NationalFlags.shop -  your Flag webshop">
            <a:extLst>
              <a:ext uri="{FF2B5EF4-FFF2-40B4-BE49-F238E27FC236}">
                <a16:creationId xmlns:a16="http://schemas.microsoft.com/office/drawing/2014/main" id="{2C943CDB-6F2F-0110-9F30-67D07396AFD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76" t="3738" r="2688" b="5179"/>
          <a:stretch/>
        </p:blipFill>
        <p:spPr bwMode="auto">
          <a:xfrm>
            <a:off x="3023460" y="2760042"/>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6" name="Picture 10" descr="Hungary Flag | Flag of Hungary | Hungary flag, Hungarian flag, Flags of the  world">
            <a:extLst>
              <a:ext uri="{FF2B5EF4-FFF2-40B4-BE49-F238E27FC236}">
                <a16:creationId xmlns:a16="http://schemas.microsoft.com/office/drawing/2014/main" id="{7EBC305D-D35B-BB5B-F378-735000DC74F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649" t="4239" r="2166" b="5664"/>
          <a:stretch/>
        </p:blipFill>
        <p:spPr bwMode="auto">
          <a:xfrm>
            <a:off x="9616183" y="4171807"/>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17" name="Straight Connector 116">
            <a:extLst>
              <a:ext uri="{FF2B5EF4-FFF2-40B4-BE49-F238E27FC236}">
                <a16:creationId xmlns:a16="http://schemas.microsoft.com/office/drawing/2014/main" id="{62383A1F-75B8-B908-E168-75752B51AA48}"/>
              </a:ext>
            </a:extLst>
          </p:cNvPr>
          <p:cNvCxnSpPr>
            <a:cxnSpLocks/>
            <a:stCxn id="114" idx="2"/>
          </p:cNvCxnSpPr>
          <p:nvPr/>
        </p:nvCxnSpPr>
        <p:spPr>
          <a:xfrm>
            <a:off x="10951423" y="2539084"/>
            <a:ext cx="34250" cy="438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DE463A7E-82F5-4DDC-FB3E-F96EE476B328}"/>
              </a:ext>
            </a:extLst>
          </p:cNvPr>
          <p:cNvCxnSpPr>
            <a:cxnSpLocks/>
            <a:stCxn id="113" idx="2"/>
          </p:cNvCxnSpPr>
          <p:nvPr/>
        </p:nvCxnSpPr>
        <p:spPr>
          <a:xfrm flipH="1">
            <a:off x="4768989" y="3476211"/>
            <a:ext cx="89791" cy="1210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BB99D4E0-7FC1-4FA8-6843-E402B7A37C7A}"/>
              </a:ext>
            </a:extLst>
          </p:cNvPr>
          <p:cNvCxnSpPr>
            <a:cxnSpLocks/>
            <a:stCxn id="115" idx="2"/>
          </p:cNvCxnSpPr>
          <p:nvPr/>
        </p:nvCxnSpPr>
        <p:spPr>
          <a:xfrm>
            <a:off x="3308593" y="3123356"/>
            <a:ext cx="245633" cy="19152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14573B8B-A580-8225-546E-0D69B28758DC}"/>
              </a:ext>
            </a:extLst>
          </p:cNvPr>
          <p:cNvCxnSpPr>
            <a:stCxn id="116" idx="2"/>
          </p:cNvCxnSpPr>
          <p:nvPr/>
        </p:nvCxnSpPr>
        <p:spPr>
          <a:xfrm>
            <a:off x="9901316" y="4535121"/>
            <a:ext cx="26488" cy="302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632F730B-6C2C-A49B-4D6D-02A8EA49AF11}"/>
              </a:ext>
            </a:extLst>
          </p:cNvPr>
          <p:cNvCxnSpPr>
            <a:cxnSpLocks/>
            <a:stCxn id="112" idx="2"/>
          </p:cNvCxnSpPr>
          <p:nvPr/>
        </p:nvCxnSpPr>
        <p:spPr>
          <a:xfrm>
            <a:off x="6501929" y="2210413"/>
            <a:ext cx="295203" cy="3626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1A495AE3-15A8-CFFD-B531-AD25A595FEAB}"/>
              </a:ext>
            </a:extLst>
          </p:cNvPr>
          <p:cNvSpPr txBox="1"/>
          <p:nvPr/>
        </p:nvSpPr>
        <p:spPr>
          <a:xfrm>
            <a:off x="1262772" y="1024046"/>
            <a:ext cx="135262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cxnSp>
        <p:nvCxnSpPr>
          <p:cNvPr id="123" name="Straight Connector 122">
            <a:extLst>
              <a:ext uri="{FF2B5EF4-FFF2-40B4-BE49-F238E27FC236}">
                <a16:creationId xmlns:a16="http://schemas.microsoft.com/office/drawing/2014/main" id="{C6E51CD0-68AC-C62D-1E21-DF1755158935}"/>
              </a:ext>
            </a:extLst>
          </p:cNvPr>
          <p:cNvCxnSpPr>
            <a:cxnSpLocks/>
          </p:cNvCxnSpPr>
          <p:nvPr/>
        </p:nvCxnSpPr>
        <p:spPr>
          <a:xfrm>
            <a:off x="2650314" y="1030779"/>
            <a:ext cx="0" cy="4149721"/>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CA219E9-F046-5124-A880-EC09872914AA}"/>
              </a:ext>
            </a:extLst>
          </p:cNvPr>
          <p:cNvCxnSpPr>
            <a:cxnSpLocks/>
          </p:cNvCxnSpPr>
          <p:nvPr/>
        </p:nvCxnSpPr>
        <p:spPr>
          <a:xfrm>
            <a:off x="4370898" y="1031607"/>
            <a:ext cx="0" cy="4134678"/>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1A34138-84F3-1622-ACDD-F56B61009DA4}"/>
              </a:ext>
            </a:extLst>
          </p:cNvPr>
          <p:cNvCxnSpPr>
            <a:cxnSpLocks/>
          </p:cNvCxnSpPr>
          <p:nvPr/>
        </p:nvCxnSpPr>
        <p:spPr>
          <a:xfrm>
            <a:off x="6014114"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477EC88E-ABCA-6EEB-3E6A-846FAF733521}"/>
              </a:ext>
            </a:extLst>
          </p:cNvPr>
          <p:cNvCxnSpPr>
            <a:cxnSpLocks/>
          </p:cNvCxnSpPr>
          <p:nvPr/>
        </p:nvCxnSpPr>
        <p:spPr>
          <a:xfrm>
            <a:off x="916641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3FC396A6-153D-39D3-1F8B-9476621718DA}"/>
              </a:ext>
            </a:extLst>
          </p:cNvPr>
          <p:cNvCxnSpPr>
            <a:cxnSpLocks/>
          </p:cNvCxnSpPr>
          <p:nvPr/>
        </p:nvCxnSpPr>
        <p:spPr>
          <a:xfrm>
            <a:off x="1050753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5866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0" y="-130797"/>
            <a:ext cx="2915164" cy="95581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618929" y="6114296"/>
            <a:ext cx="8990313"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Unemployment: Phillips curve changed </a:t>
            </a:r>
            <a:r>
              <a:rPr lang="en-GB" sz="2800" b="1" dirty="0">
                <a:solidFill>
                  <a:prstClr val="white"/>
                </a:solidFill>
                <a:latin typeface="Red Hat Display" panose="02010503040201060303" pitchFamily="2" charset="0"/>
              </a:rPr>
              <a:t>post </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2007-08 crisis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of labour force. New ILO standard. Source: Refinitiv Eikon </a:t>
            </a:r>
            <a:r>
              <a:rPr kumimoji="0" lang="en-GB"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IMF World Economic Outlook, OMFIF analysis</a:t>
            </a:r>
            <a:b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br>
            <a:endPar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451690" y="52642"/>
            <a:ext cx="10269601" cy="617592"/>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dirty="0">
                <a:latin typeface="Red Hat Display" panose="02010503040201060303" pitchFamily="2" charset="0"/>
              </a:rPr>
              <a:t>Tight labour markets across Europe</a:t>
            </a:r>
          </a:p>
        </p:txBody>
      </p:sp>
      <p:graphicFrame>
        <p:nvGraphicFramePr>
          <p:cNvPr id="4" name="Chart 3">
            <a:extLst>
              <a:ext uri="{FF2B5EF4-FFF2-40B4-BE49-F238E27FC236}">
                <a16:creationId xmlns:a16="http://schemas.microsoft.com/office/drawing/2014/main" id="{C35F13CB-13C2-9196-4BE7-3B82E0C9923B}"/>
              </a:ext>
            </a:extLst>
          </p:cNvPr>
          <p:cNvGraphicFramePr>
            <a:graphicFrameLocks/>
          </p:cNvGraphicFramePr>
          <p:nvPr>
            <p:extLst>
              <p:ext uri="{D42A27DB-BD31-4B8C-83A1-F6EECF244321}">
                <p14:modId xmlns:p14="http://schemas.microsoft.com/office/powerpoint/2010/main" val="1604899592"/>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2" descr="BGFint Germany Flag 150 x 90 cm Fabric 100 g/m² : Amazon.de: Garden">
            <a:extLst>
              <a:ext uri="{FF2B5EF4-FFF2-40B4-BE49-F238E27FC236}">
                <a16:creationId xmlns:a16="http://schemas.microsoft.com/office/drawing/2014/main" id="{FBBC44E6-B683-B1F4-3B4B-CC3A75638C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8" t="1666" r="909" b="3265"/>
          <a:stretch/>
        </p:blipFill>
        <p:spPr bwMode="auto">
          <a:xfrm rot="10800000" flipV="1">
            <a:off x="1335848" y="3758586"/>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8" descr="United Kingdom">
            <a:extLst>
              <a:ext uri="{FF2B5EF4-FFF2-40B4-BE49-F238E27FC236}">
                <a16:creationId xmlns:a16="http://schemas.microsoft.com/office/drawing/2014/main" id="{C6D9790F-D8C9-7584-0B8C-104CD24795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806297" y="2418889"/>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 name="Picture 4" descr="Flag of Poland - Wikipedia">
            <a:extLst>
              <a:ext uri="{FF2B5EF4-FFF2-40B4-BE49-F238E27FC236}">
                <a16:creationId xmlns:a16="http://schemas.microsoft.com/office/drawing/2014/main" id="{D8D9667D-1AFD-4209-5C19-940238E96C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22103" y="1529510"/>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8" descr="Flag of The Czech Republic - Vlajka České republiky - NationalFlags.shop -  your Flag webshop">
            <a:extLst>
              <a:ext uri="{FF2B5EF4-FFF2-40B4-BE49-F238E27FC236}">
                <a16:creationId xmlns:a16="http://schemas.microsoft.com/office/drawing/2014/main" id="{FD3B50D9-E6E5-49BE-F4F6-A5F9296EE6A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76" t="3738" r="2688" b="5179"/>
          <a:stretch/>
        </p:blipFill>
        <p:spPr bwMode="auto">
          <a:xfrm>
            <a:off x="4236681" y="4318098"/>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Picture 10" descr="Hungary Flag | Flag of Hungary | Hungary flag, Hungarian flag, Flags of the  world">
            <a:extLst>
              <a:ext uri="{FF2B5EF4-FFF2-40B4-BE49-F238E27FC236}">
                <a16:creationId xmlns:a16="http://schemas.microsoft.com/office/drawing/2014/main" id="{C93B972B-4372-375D-9BA0-12C367594D9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649" t="4239" r="2166" b="5664"/>
          <a:stretch/>
        </p:blipFill>
        <p:spPr bwMode="auto">
          <a:xfrm>
            <a:off x="2775269" y="1841441"/>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3" name="Straight Connector 12">
            <a:extLst>
              <a:ext uri="{FF2B5EF4-FFF2-40B4-BE49-F238E27FC236}">
                <a16:creationId xmlns:a16="http://schemas.microsoft.com/office/drawing/2014/main" id="{176953D4-9D35-DEA4-96CD-F03C6D9B7AFB}"/>
              </a:ext>
            </a:extLst>
          </p:cNvPr>
          <p:cNvCxnSpPr/>
          <p:nvPr/>
        </p:nvCxnSpPr>
        <p:spPr>
          <a:xfrm>
            <a:off x="7134968" y="2747560"/>
            <a:ext cx="0" cy="3359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20FBE6D-C403-264F-5973-902065E592D8}"/>
              </a:ext>
            </a:extLst>
          </p:cNvPr>
          <p:cNvCxnSpPr>
            <a:cxnSpLocks/>
            <a:stCxn id="7" idx="0"/>
          </p:cNvCxnSpPr>
          <p:nvPr/>
        </p:nvCxnSpPr>
        <p:spPr>
          <a:xfrm flipV="1">
            <a:off x="1618929" y="3295650"/>
            <a:ext cx="221284" cy="4629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7095C17-2322-2396-7FD1-54F947896B9F}"/>
              </a:ext>
            </a:extLst>
          </p:cNvPr>
          <p:cNvCxnSpPr>
            <a:cxnSpLocks/>
            <a:stCxn id="10" idx="2"/>
          </p:cNvCxnSpPr>
          <p:nvPr/>
        </p:nvCxnSpPr>
        <p:spPr>
          <a:xfrm flipH="1">
            <a:off x="1827641" y="1882365"/>
            <a:ext cx="177544" cy="1341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F3BD034-5CD4-43C1-1674-8AB599B4B9CC}"/>
              </a:ext>
            </a:extLst>
          </p:cNvPr>
          <p:cNvCxnSpPr>
            <a:cxnSpLocks/>
            <a:stCxn id="12" idx="2"/>
          </p:cNvCxnSpPr>
          <p:nvPr/>
        </p:nvCxnSpPr>
        <p:spPr>
          <a:xfrm flipH="1">
            <a:off x="2139180" y="2204755"/>
            <a:ext cx="921222" cy="613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E9BFE82-C60A-3F64-110A-F7B09A5DB114}"/>
              </a:ext>
            </a:extLst>
          </p:cNvPr>
          <p:cNvCxnSpPr>
            <a:stCxn id="11" idx="0"/>
          </p:cNvCxnSpPr>
          <p:nvPr/>
        </p:nvCxnSpPr>
        <p:spPr>
          <a:xfrm flipV="1">
            <a:off x="4521814" y="4210936"/>
            <a:ext cx="0" cy="1071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3629D72-E683-85A5-7B3E-26AD7B192D05}"/>
              </a:ext>
            </a:extLst>
          </p:cNvPr>
          <p:cNvCxnSpPr>
            <a:cxnSpLocks/>
          </p:cNvCxnSpPr>
          <p:nvPr/>
        </p:nvCxnSpPr>
        <p:spPr>
          <a:xfrm>
            <a:off x="6226785" y="844200"/>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696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2920019" y="6129851"/>
            <a:ext cx="7306331" cy="584775"/>
          </a:xfrm>
          <a:prstGeom prst="rect">
            <a:avLst/>
          </a:prstGeom>
          <a:noFill/>
        </p:spPr>
        <p:txBody>
          <a:bodyPr wrap="square">
            <a:spAutoFit/>
          </a:bodyPr>
          <a:lstStyle/>
          <a:p>
            <a:pPr algn="ctr"/>
            <a:r>
              <a:rPr lang="en-GB" b="1" dirty="0">
                <a:solidFill>
                  <a:schemeClr val="bg1"/>
                </a:solidFill>
                <a:latin typeface="Red Hat Display" panose="02010503040201060303" pitchFamily="2" charset="0"/>
              </a:rPr>
              <a:t>Unemployment rate</a:t>
            </a:r>
            <a:endParaRPr lang="en-GB" dirty="0">
              <a:solidFill>
                <a:schemeClr val="bg1"/>
              </a:solidFill>
              <a:latin typeface="Red Hat Display" panose="02010503040201060303" pitchFamily="2" charset="0"/>
            </a:endParaRPr>
          </a:p>
          <a:p>
            <a:pPr algn="ctr"/>
            <a:r>
              <a:rPr lang="en-GB" sz="1400" dirty="0">
                <a:solidFill>
                  <a:schemeClr val="bg1"/>
                </a:solidFill>
                <a:latin typeface="Red Hat Display" panose="02010503040201060303" pitchFamily="2" charset="0"/>
              </a:rPr>
              <a:t> </a:t>
            </a:r>
            <a:r>
              <a:rPr lang="en-GB" sz="1200" b="1" dirty="0">
                <a:solidFill>
                  <a:schemeClr val="bg1"/>
                </a:solidFill>
                <a:latin typeface="Red Hat Display" panose="02010503040201060303" pitchFamily="2" charset="0"/>
              </a:rPr>
              <a:t>%</a:t>
            </a:r>
            <a:r>
              <a:rPr lang="en-GB" sz="1200" dirty="0">
                <a:solidFill>
                  <a:schemeClr val="bg1"/>
                </a:solidFill>
                <a:latin typeface="Red Hat Display" panose="02010503040201060303" pitchFamily="2" charset="0"/>
              </a:rPr>
              <a:t> (new ILO standard) Source: Refinitiv Eikon </a:t>
            </a:r>
            <a:r>
              <a:rPr lang="en-GB" sz="1200" dirty="0" err="1">
                <a:solidFill>
                  <a:schemeClr val="bg1"/>
                </a:solidFill>
                <a:latin typeface="Red Hat Display" panose="02010503040201060303" pitchFamily="2" charset="0"/>
              </a:rPr>
              <a:t>Datastream</a:t>
            </a:r>
            <a:r>
              <a:rPr lang="en-GB" sz="1200" dirty="0">
                <a:solidFill>
                  <a:schemeClr val="bg1"/>
                </a:solidFill>
                <a:latin typeface="Red Hat Display" panose="02010503040201060303" pitchFamily="2" charset="0"/>
              </a:rPr>
              <a:t>, OECD, national statistical offices, OMFIF analysis. </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1" y="0"/>
            <a:ext cx="11964316" cy="866444"/>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dirty="0">
                <a:latin typeface="Red Hat Display" panose="02010503040201060303" pitchFamily="2" charset="0"/>
              </a:rPr>
              <a:t>Poland’s employment gains since EU accession </a:t>
            </a:r>
          </a:p>
        </p:txBody>
      </p:sp>
      <p:graphicFrame>
        <p:nvGraphicFramePr>
          <p:cNvPr id="23" name="Chart 22">
            <a:extLst>
              <a:ext uri="{FF2B5EF4-FFF2-40B4-BE49-F238E27FC236}">
                <a16:creationId xmlns:a16="http://schemas.microsoft.com/office/drawing/2014/main" id="{46E681DA-510A-A385-814E-A4DAAE1555C9}"/>
              </a:ext>
            </a:extLst>
          </p:cNvPr>
          <p:cNvGraphicFramePr>
            <a:graphicFrameLocks/>
          </p:cNvGraphicFramePr>
          <p:nvPr>
            <p:extLst>
              <p:ext uri="{D42A27DB-BD31-4B8C-83A1-F6EECF244321}">
                <p14:modId xmlns:p14="http://schemas.microsoft.com/office/powerpoint/2010/main" val="3411276121"/>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3"/>
          </a:graphicData>
        </a:graphic>
      </p:graphicFrame>
      <p:pic>
        <p:nvPicPr>
          <p:cNvPr id="24" name="Picture 2" descr="BGFint Germany Flag 150 x 90 cm Fabric 100 g/m² : Amazon.de: Garden">
            <a:extLst>
              <a:ext uri="{FF2B5EF4-FFF2-40B4-BE49-F238E27FC236}">
                <a16:creationId xmlns:a16="http://schemas.microsoft.com/office/drawing/2014/main" id="{E94C03D2-2713-2C5E-3D78-87559B2BE94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8" t="1666" r="909" b="3265"/>
          <a:stretch/>
        </p:blipFill>
        <p:spPr bwMode="auto">
          <a:xfrm rot="10800000" flipV="1">
            <a:off x="4500084" y="2964310"/>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5" name="Picture 8" descr="Flag of The Czech Republic - Vlajka České republiky - NationalFlags.shop -  your Flag webshop">
            <a:extLst>
              <a:ext uri="{FF2B5EF4-FFF2-40B4-BE49-F238E27FC236}">
                <a16:creationId xmlns:a16="http://schemas.microsoft.com/office/drawing/2014/main" id="{09A93102-0753-E47C-1C7A-433847DB14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76" t="3738" r="2688" b="5179"/>
          <a:stretch/>
        </p:blipFill>
        <p:spPr bwMode="auto">
          <a:xfrm>
            <a:off x="1886238" y="4668071"/>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6" name="Picture 10" descr="Hungary Flag | Flag of Hungary | Hungary flag, Hungarian flag, Flags of the  world">
            <a:extLst>
              <a:ext uri="{FF2B5EF4-FFF2-40B4-BE49-F238E27FC236}">
                <a16:creationId xmlns:a16="http://schemas.microsoft.com/office/drawing/2014/main" id="{0D82D32B-0744-CF6E-AFE2-2BC5ACA7DF6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49" t="4239" r="2166" b="5664"/>
          <a:stretch/>
        </p:blipFill>
        <p:spPr bwMode="auto">
          <a:xfrm>
            <a:off x="6065510" y="2653796"/>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27" name="Straight Connector 26">
            <a:extLst>
              <a:ext uri="{FF2B5EF4-FFF2-40B4-BE49-F238E27FC236}">
                <a16:creationId xmlns:a16="http://schemas.microsoft.com/office/drawing/2014/main" id="{69D2676D-52C4-286F-5708-11B992393595}"/>
              </a:ext>
            </a:extLst>
          </p:cNvPr>
          <p:cNvCxnSpPr>
            <a:cxnSpLocks/>
            <a:stCxn id="26" idx="2"/>
          </p:cNvCxnSpPr>
          <p:nvPr/>
        </p:nvCxnSpPr>
        <p:spPr>
          <a:xfrm>
            <a:off x="6350643" y="3017110"/>
            <a:ext cx="181930" cy="4118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8A7075D8-0EB8-FADA-B00F-4E33E63EA2FC}"/>
              </a:ext>
            </a:extLst>
          </p:cNvPr>
          <p:cNvSpPr txBox="1"/>
          <p:nvPr/>
        </p:nvSpPr>
        <p:spPr>
          <a:xfrm>
            <a:off x="4525977" y="1024046"/>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29" name="TextBox 28">
            <a:extLst>
              <a:ext uri="{FF2B5EF4-FFF2-40B4-BE49-F238E27FC236}">
                <a16:creationId xmlns:a16="http://schemas.microsoft.com/office/drawing/2014/main" id="{F04FCC7C-0CD8-5E3B-4D5A-A5E873D282F2}"/>
              </a:ext>
            </a:extLst>
          </p:cNvPr>
          <p:cNvSpPr txBox="1"/>
          <p:nvPr/>
        </p:nvSpPr>
        <p:spPr>
          <a:xfrm>
            <a:off x="7709171" y="1066629"/>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30" name="TextBox 29">
            <a:extLst>
              <a:ext uri="{FF2B5EF4-FFF2-40B4-BE49-F238E27FC236}">
                <a16:creationId xmlns:a16="http://schemas.microsoft.com/office/drawing/2014/main" id="{A3FB898D-42CB-D0D2-D827-8095A876A6C4}"/>
              </a:ext>
            </a:extLst>
          </p:cNvPr>
          <p:cNvSpPr txBox="1"/>
          <p:nvPr/>
        </p:nvSpPr>
        <p:spPr>
          <a:xfrm>
            <a:off x="9519920" y="1031607"/>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31" name="TextBox 30">
            <a:extLst>
              <a:ext uri="{FF2B5EF4-FFF2-40B4-BE49-F238E27FC236}">
                <a16:creationId xmlns:a16="http://schemas.microsoft.com/office/drawing/2014/main" id="{1BD4B103-1853-7286-4A1D-C99799AF39CC}"/>
              </a:ext>
            </a:extLst>
          </p:cNvPr>
          <p:cNvSpPr txBox="1"/>
          <p:nvPr/>
        </p:nvSpPr>
        <p:spPr>
          <a:xfrm>
            <a:off x="2894103" y="1031607"/>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sp>
        <p:nvSpPr>
          <p:cNvPr id="32" name="TextBox 31">
            <a:extLst>
              <a:ext uri="{FF2B5EF4-FFF2-40B4-BE49-F238E27FC236}">
                <a16:creationId xmlns:a16="http://schemas.microsoft.com/office/drawing/2014/main" id="{6CCADF48-4680-B030-0BD8-7E23B0DA4D79}"/>
              </a:ext>
            </a:extLst>
          </p:cNvPr>
          <p:cNvSpPr txBox="1"/>
          <p:nvPr/>
        </p:nvSpPr>
        <p:spPr>
          <a:xfrm>
            <a:off x="4525977" y="1024046"/>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33" name="TextBox 32">
            <a:extLst>
              <a:ext uri="{FF2B5EF4-FFF2-40B4-BE49-F238E27FC236}">
                <a16:creationId xmlns:a16="http://schemas.microsoft.com/office/drawing/2014/main" id="{7CA9EA59-CAE3-C928-E17B-EB0BDB0E8EA5}"/>
              </a:ext>
            </a:extLst>
          </p:cNvPr>
          <p:cNvSpPr txBox="1"/>
          <p:nvPr/>
        </p:nvSpPr>
        <p:spPr>
          <a:xfrm>
            <a:off x="7709171" y="1066629"/>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cxnSp>
        <p:nvCxnSpPr>
          <p:cNvPr id="34" name="Straight Connector 33">
            <a:extLst>
              <a:ext uri="{FF2B5EF4-FFF2-40B4-BE49-F238E27FC236}">
                <a16:creationId xmlns:a16="http://schemas.microsoft.com/office/drawing/2014/main" id="{9228F7E0-2FC4-433A-0DAB-3FFB0ECA17E7}"/>
              </a:ext>
            </a:extLst>
          </p:cNvPr>
          <p:cNvCxnSpPr>
            <a:cxnSpLocks/>
          </p:cNvCxnSpPr>
          <p:nvPr/>
        </p:nvCxnSpPr>
        <p:spPr>
          <a:xfrm>
            <a:off x="4370898" y="1031607"/>
            <a:ext cx="0" cy="414889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AA3294DC-AC62-F8AB-0A3F-723BE5D61BB3}"/>
              </a:ext>
            </a:extLst>
          </p:cNvPr>
          <p:cNvSpPr txBox="1"/>
          <p:nvPr/>
        </p:nvSpPr>
        <p:spPr>
          <a:xfrm>
            <a:off x="9519920" y="1031607"/>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36" name="TextBox 35">
            <a:extLst>
              <a:ext uri="{FF2B5EF4-FFF2-40B4-BE49-F238E27FC236}">
                <a16:creationId xmlns:a16="http://schemas.microsoft.com/office/drawing/2014/main" id="{09B4D399-862D-3776-90C5-83790CBEBD6E}"/>
              </a:ext>
            </a:extLst>
          </p:cNvPr>
          <p:cNvSpPr txBox="1"/>
          <p:nvPr/>
        </p:nvSpPr>
        <p:spPr>
          <a:xfrm>
            <a:off x="2894103" y="1031607"/>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sp>
        <p:nvSpPr>
          <p:cNvPr id="37" name="TextBox 36">
            <a:extLst>
              <a:ext uri="{FF2B5EF4-FFF2-40B4-BE49-F238E27FC236}">
                <a16:creationId xmlns:a16="http://schemas.microsoft.com/office/drawing/2014/main" id="{8B468784-0E75-745A-D254-33344DD0736F}"/>
              </a:ext>
            </a:extLst>
          </p:cNvPr>
          <p:cNvSpPr txBox="1"/>
          <p:nvPr/>
        </p:nvSpPr>
        <p:spPr>
          <a:xfrm>
            <a:off x="1206920" y="1024046"/>
            <a:ext cx="135262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cxnSp>
        <p:nvCxnSpPr>
          <p:cNvPr id="38" name="Straight Connector 37">
            <a:extLst>
              <a:ext uri="{FF2B5EF4-FFF2-40B4-BE49-F238E27FC236}">
                <a16:creationId xmlns:a16="http://schemas.microsoft.com/office/drawing/2014/main" id="{52901102-B029-D83B-B1F5-662F444C0AF9}"/>
              </a:ext>
            </a:extLst>
          </p:cNvPr>
          <p:cNvCxnSpPr>
            <a:cxnSpLocks/>
          </p:cNvCxnSpPr>
          <p:nvPr/>
        </p:nvCxnSpPr>
        <p:spPr>
          <a:xfrm>
            <a:off x="2701578" y="1024046"/>
            <a:ext cx="0" cy="4156454"/>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pic>
        <p:nvPicPr>
          <p:cNvPr id="39" name="Picture 6" descr="United Kingdom">
            <a:extLst>
              <a:ext uri="{FF2B5EF4-FFF2-40B4-BE49-F238E27FC236}">
                <a16:creationId xmlns:a16="http://schemas.microsoft.com/office/drawing/2014/main" id="{CF9A25E5-FE93-7909-6A10-02A5234A06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4940987" y="4702714"/>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0" name="Picture 4" descr="Flag of Poland - Wikipedia">
            <a:extLst>
              <a:ext uri="{FF2B5EF4-FFF2-40B4-BE49-F238E27FC236}">
                <a16:creationId xmlns:a16="http://schemas.microsoft.com/office/drawing/2014/main" id="{6E015EC5-E741-4C9A-6975-1F2841EEE7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00998" y="1493272"/>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41" name="Straight Connector 40">
            <a:extLst>
              <a:ext uri="{FF2B5EF4-FFF2-40B4-BE49-F238E27FC236}">
                <a16:creationId xmlns:a16="http://schemas.microsoft.com/office/drawing/2014/main" id="{25741282-6EBB-5C6F-B2E1-6C159D6CC162}"/>
              </a:ext>
            </a:extLst>
          </p:cNvPr>
          <p:cNvCxnSpPr>
            <a:cxnSpLocks/>
            <a:stCxn id="39" idx="0"/>
          </p:cNvCxnSpPr>
          <p:nvPr/>
        </p:nvCxnSpPr>
        <p:spPr>
          <a:xfrm flipH="1" flipV="1">
            <a:off x="5217694" y="4295775"/>
            <a:ext cx="51963" cy="406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965BB37-99B7-7817-4823-68D98BB4F4BD}"/>
              </a:ext>
            </a:extLst>
          </p:cNvPr>
          <p:cNvCxnSpPr>
            <a:cxnSpLocks/>
          </p:cNvCxnSpPr>
          <p:nvPr/>
        </p:nvCxnSpPr>
        <p:spPr>
          <a:xfrm>
            <a:off x="590505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E627AF4-C6B0-979B-6250-72EDFE6AA6B7}"/>
              </a:ext>
            </a:extLst>
          </p:cNvPr>
          <p:cNvCxnSpPr>
            <a:cxnSpLocks/>
          </p:cNvCxnSpPr>
          <p:nvPr/>
        </p:nvCxnSpPr>
        <p:spPr>
          <a:xfrm>
            <a:off x="916641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75F4E57-9AF2-273C-AB26-70740ACF3FF8}"/>
              </a:ext>
            </a:extLst>
          </p:cNvPr>
          <p:cNvCxnSpPr>
            <a:cxnSpLocks/>
          </p:cNvCxnSpPr>
          <p:nvPr/>
        </p:nvCxnSpPr>
        <p:spPr>
          <a:xfrm>
            <a:off x="1050753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8021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398447" y="5977429"/>
            <a:ext cx="10014189"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Net </a:t>
            </a:r>
            <a:r>
              <a:rPr lang="en-GB" sz="2800" b="1" dirty="0" err="1">
                <a:solidFill>
                  <a:prstClr val="white"/>
                </a:solidFill>
                <a:latin typeface="Red Hat Display" panose="02010503040201060303" pitchFamily="2" charset="0"/>
              </a:rPr>
              <a:t>i</a:t>
            </a:r>
            <a:r>
              <a:rPr kumimoji="0" lang="en-GB" sz="2800" b="1"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nternational</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r>
              <a:rPr lang="en-GB" sz="2800" b="1" dirty="0" err="1">
                <a:solidFill>
                  <a:prstClr val="white"/>
                </a:solidFill>
                <a:latin typeface="Red Hat Display" panose="02010503040201060303" pitchFamily="2" charset="0"/>
              </a:rPr>
              <a:t>i</a:t>
            </a:r>
            <a:r>
              <a:rPr kumimoji="0" lang="en-GB" sz="2800" b="1"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nvestment</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position:  Sharp UK deterioration </a:t>
            </a:r>
            <a:endParaRPr kumimoji="0" lang="en-GB" sz="28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End-year, $m. Source: Refinitiv Eikon </a:t>
            </a:r>
            <a:r>
              <a:rPr kumimoji="0" lang="en-GB"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OECD, national statistical offices.   </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2434724" y="74463"/>
            <a:ext cx="16580382" cy="617592"/>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dirty="0">
                <a:latin typeface="Red Hat Display" panose="02010503040201060303" pitchFamily="2" charset="0"/>
              </a:rPr>
              <a:t>Germany net creditor strength, UK large debtor  </a:t>
            </a:r>
          </a:p>
        </p:txBody>
      </p:sp>
      <p:graphicFrame>
        <p:nvGraphicFramePr>
          <p:cNvPr id="2" name="Chart 1">
            <a:extLst>
              <a:ext uri="{FF2B5EF4-FFF2-40B4-BE49-F238E27FC236}">
                <a16:creationId xmlns:a16="http://schemas.microsoft.com/office/drawing/2014/main" id="{B3DA3F95-969C-3309-446F-5367F575F082}"/>
              </a:ext>
            </a:extLst>
          </p:cNvPr>
          <p:cNvGraphicFramePr>
            <a:graphicFrameLocks/>
          </p:cNvGraphicFramePr>
          <p:nvPr>
            <p:extLst>
              <p:ext uri="{D42A27DB-BD31-4B8C-83A1-F6EECF244321}">
                <p14:modId xmlns:p14="http://schemas.microsoft.com/office/powerpoint/2010/main" val="3308261652"/>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descr="BGFint Germany Flag 150 x 90 cm Fabric 100 g/m² : Amazon.de: Garden">
            <a:extLst>
              <a:ext uri="{FF2B5EF4-FFF2-40B4-BE49-F238E27FC236}">
                <a16:creationId xmlns:a16="http://schemas.microsoft.com/office/drawing/2014/main" id="{E4088C41-37EC-BB1A-13ED-1E140835A8C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8" t="1666" r="909" b="3265"/>
          <a:stretch/>
        </p:blipFill>
        <p:spPr bwMode="auto">
          <a:xfrm rot="10800000" flipV="1">
            <a:off x="6865735" y="2425489"/>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Picture 4" descr="Flag of Poland - Wikipedia">
            <a:extLst>
              <a:ext uri="{FF2B5EF4-FFF2-40B4-BE49-F238E27FC236}">
                <a16:creationId xmlns:a16="http://schemas.microsoft.com/office/drawing/2014/main" id="{3555E7A1-6E6D-EA9D-08DB-C27F224BE1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15957" y="3122841"/>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Picture 6" descr="United Kingdom">
            <a:extLst>
              <a:ext uri="{FF2B5EF4-FFF2-40B4-BE49-F238E27FC236}">
                <a16:creationId xmlns:a16="http://schemas.microsoft.com/office/drawing/2014/main" id="{1249B599-32A8-A392-9BA3-997949A130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6908265" y="4760510"/>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F92EB0AE-1DF3-2F96-1696-06243EF876FD}"/>
              </a:ext>
            </a:extLst>
          </p:cNvPr>
          <p:cNvCxnSpPr>
            <a:cxnSpLocks/>
          </p:cNvCxnSpPr>
          <p:nvPr/>
        </p:nvCxnSpPr>
        <p:spPr>
          <a:xfrm>
            <a:off x="10510720" y="3340922"/>
            <a:ext cx="485557" cy="5293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10" descr="Hungary Flag | Flag of Hungary | Hungary flag, Hungarian flag, Flags of the  world">
            <a:extLst>
              <a:ext uri="{FF2B5EF4-FFF2-40B4-BE49-F238E27FC236}">
                <a16:creationId xmlns:a16="http://schemas.microsoft.com/office/drawing/2014/main" id="{5E989927-F8C7-301F-B1ED-61A73D05CE7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49" t="4239" r="2166" b="5664"/>
          <a:stretch/>
        </p:blipFill>
        <p:spPr bwMode="auto">
          <a:xfrm>
            <a:off x="10228027" y="2977608"/>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E4D258AA-32EA-1D66-1D75-A4EE5E83328C}"/>
              </a:ext>
            </a:extLst>
          </p:cNvPr>
          <p:cNvCxnSpPr>
            <a:cxnSpLocks/>
          </p:cNvCxnSpPr>
          <p:nvPr/>
        </p:nvCxnSpPr>
        <p:spPr>
          <a:xfrm>
            <a:off x="10913428" y="2700753"/>
            <a:ext cx="165698" cy="11694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823368-AB81-2550-1048-6B97F41CF1B9}"/>
              </a:ext>
            </a:extLst>
          </p:cNvPr>
          <p:cNvCxnSpPr>
            <a:cxnSpLocks/>
          </p:cNvCxnSpPr>
          <p:nvPr/>
        </p:nvCxnSpPr>
        <p:spPr>
          <a:xfrm flipV="1">
            <a:off x="7272670" y="4268175"/>
            <a:ext cx="262880" cy="4923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9A1D7BF-6561-3C48-FCB9-A899ED0E2849}"/>
              </a:ext>
            </a:extLst>
          </p:cNvPr>
          <p:cNvCxnSpPr>
            <a:cxnSpLocks/>
            <a:stCxn id="4" idx="2"/>
          </p:cNvCxnSpPr>
          <p:nvPr/>
        </p:nvCxnSpPr>
        <p:spPr>
          <a:xfrm>
            <a:off x="8199039" y="3475696"/>
            <a:ext cx="509815" cy="5953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B25D98A-96B1-FDB0-CEF5-A13873E799F9}"/>
              </a:ext>
            </a:extLst>
          </p:cNvPr>
          <p:cNvCxnSpPr>
            <a:cxnSpLocks/>
          </p:cNvCxnSpPr>
          <p:nvPr/>
        </p:nvCxnSpPr>
        <p:spPr>
          <a:xfrm>
            <a:off x="7177528" y="2764520"/>
            <a:ext cx="0" cy="3583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01270A-B815-7B31-EAAB-F03D35B82AA4}"/>
              </a:ext>
            </a:extLst>
          </p:cNvPr>
          <p:cNvCxnSpPr>
            <a:cxnSpLocks/>
          </p:cNvCxnSpPr>
          <p:nvPr/>
        </p:nvCxnSpPr>
        <p:spPr>
          <a:xfrm>
            <a:off x="9545104" y="1020726"/>
            <a:ext cx="0" cy="421049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21002DB-5D61-F3D1-DECF-AF7A92199AAD}"/>
              </a:ext>
            </a:extLst>
          </p:cNvPr>
          <p:cNvCxnSpPr>
            <a:cxnSpLocks/>
          </p:cNvCxnSpPr>
          <p:nvPr/>
        </p:nvCxnSpPr>
        <p:spPr>
          <a:xfrm>
            <a:off x="10855029" y="1017433"/>
            <a:ext cx="19021" cy="4213786"/>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pic>
        <p:nvPicPr>
          <p:cNvPr id="17" name="Picture 8" descr="Flag of The Czech Republic - Vlajka České republiky - NationalFlags.shop -  your Flag webshop">
            <a:extLst>
              <a:ext uri="{FF2B5EF4-FFF2-40B4-BE49-F238E27FC236}">
                <a16:creationId xmlns:a16="http://schemas.microsoft.com/office/drawing/2014/main" id="{6A917670-D4B1-CD08-C503-D8DE8AB1BAB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76" t="3738" r="2688" b="5179"/>
          <a:stretch/>
        </p:blipFill>
        <p:spPr bwMode="auto">
          <a:xfrm>
            <a:off x="10628295" y="2341603"/>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59F9423-358C-EF72-0223-F42EE5B93FB7}"/>
              </a:ext>
            </a:extLst>
          </p:cNvPr>
          <p:cNvSpPr txBox="1"/>
          <p:nvPr/>
        </p:nvSpPr>
        <p:spPr>
          <a:xfrm>
            <a:off x="5052983" y="1024046"/>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19" name="TextBox 18">
            <a:extLst>
              <a:ext uri="{FF2B5EF4-FFF2-40B4-BE49-F238E27FC236}">
                <a16:creationId xmlns:a16="http://schemas.microsoft.com/office/drawing/2014/main" id="{DFE5C4E4-941B-8478-07AC-E2A7ED9C56FF}"/>
              </a:ext>
            </a:extLst>
          </p:cNvPr>
          <p:cNvSpPr txBox="1"/>
          <p:nvPr/>
        </p:nvSpPr>
        <p:spPr>
          <a:xfrm>
            <a:off x="7709171" y="1066629"/>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20" name="TextBox 19">
            <a:extLst>
              <a:ext uri="{FF2B5EF4-FFF2-40B4-BE49-F238E27FC236}">
                <a16:creationId xmlns:a16="http://schemas.microsoft.com/office/drawing/2014/main" id="{1CF3941A-2A81-EA51-A4EA-2764CE5E2A09}"/>
              </a:ext>
            </a:extLst>
          </p:cNvPr>
          <p:cNvSpPr txBox="1"/>
          <p:nvPr/>
        </p:nvSpPr>
        <p:spPr>
          <a:xfrm>
            <a:off x="9519920" y="1031607"/>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21" name="TextBox 20">
            <a:extLst>
              <a:ext uri="{FF2B5EF4-FFF2-40B4-BE49-F238E27FC236}">
                <a16:creationId xmlns:a16="http://schemas.microsoft.com/office/drawing/2014/main" id="{04CA5D41-6AB5-06A7-E5C5-750F364EA86C}"/>
              </a:ext>
            </a:extLst>
          </p:cNvPr>
          <p:cNvSpPr txBox="1"/>
          <p:nvPr/>
        </p:nvSpPr>
        <p:spPr>
          <a:xfrm>
            <a:off x="3280774" y="1014510"/>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sp>
        <p:nvSpPr>
          <p:cNvPr id="22" name="TextBox 21">
            <a:extLst>
              <a:ext uri="{FF2B5EF4-FFF2-40B4-BE49-F238E27FC236}">
                <a16:creationId xmlns:a16="http://schemas.microsoft.com/office/drawing/2014/main" id="{8209D0CA-57FA-7829-EB99-CAE895788C1B}"/>
              </a:ext>
            </a:extLst>
          </p:cNvPr>
          <p:cNvSpPr txBox="1"/>
          <p:nvPr/>
        </p:nvSpPr>
        <p:spPr>
          <a:xfrm>
            <a:off x="1526368" y="1014510"/>
            <a:ext cx="135262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cxnSp>
        <p:nvCxnSpPr>
          <p:cNvPr id="23" name="Straight Connector 22">
            <a:extLst>
              <a:ext uri="{FF2B5EF4-FFF2-40B4-BE49-F238E27FC236}">
                <a16:creationId xmlns:a16="http://schemas.microsoft.com/office/drawing/2014/main" id="{569552F7-839D-904E-0310-0A1745556299}"/>
              </a:ext>
            </a:extLst>
          </p:cNvPr>
          <p:cNvCxnSpPr>
            <a:cxnSpLocks/>
          </p:cNvCxnSpPr>
          <p:nvPr/>
        </p:nvCxnSpPr>
        <p:spPr>
          <a:xfrm>
            <a:off x="2894103" y="1048394"/>
            <a:ext cx="0" cy="414889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717027F-DFCA-EEFA-1B85-50D1763CD372}"/>
              </a:ext>
            </a:extLst>
          </p:cNvPr>
          <p:cNvCxnSpPr>
            <a:cxnSpLocks/>
          </p:cNvCxnSpPr>
          <p:nvPr/>
        </p:nvCxnSpPr>
        <p:spPr>
          <a:xfrm>
            <a:off x="4675698" y="1058635"/>
            <a:ext cx="0" cy="414889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1F596DB-3AAE-65D9-AFF7-53C18FD344AE}"/>
              </a:ext>
            </a:extLst>
          </p:cNvPr>
          <p:cNvCxnSpPr>
            <a:cxnSpLocks/>
          </p:cNvCxnSpPr>
          <p:nvPr/>
        </p:nvCxnSpPr>
        <p:spPr>
          <a:xfrm>
            <a:off x="6333683" y="1048394"/>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106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025107" y="6059762"/>
            <a:ext cx="993119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Real effective exchange rate: Germany gains competitiveness</a:t>
            </a:r>
            <a:r>
              <a:rPr kumimoji="0" lang="en-US" sz="18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CPI-based deflator. Index: 2015=100. Source: Refinitiv Eikon </a:t>
            </a:r>
            <a:r>
              <a:rPr kumimoji="0" lang="en-US"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US"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OECD</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2022 figures latest available </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993474" y="135854"/>
            <a:ext cx="12812612" cy="617592"/>
          </a:xfrm>
          <a:prstGeom prst="rect">
            <a:avLst/>
          </a:prstGeom>
        </p:spPr>
        <p:txBody>
          <a:bodyPr vert="horz" lIns="91440" tIns="45720" rIns="91440" bIns="45720" rtlCol="0">
            <a:normAutofit lnSpcReduction="10000"/>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dirty="0">
                <a:latin typeface="Red Hat Display" panose="02010503040201060303" pitchFamily="2" charset="0"/>
              </a:rPr>
              <a:t> Poland maintains currency stability in real terms</a:t>
            </a:r>
          </a:p>
        </p:txBody>
      </p:sp>
      <p:graphicFrame>
        <p:nvGraphicFramePr>
          <p:cNvPr id="25" name="Chart 24">
            <a:extLst>
              <a:ext uri="{FF2B5EF4-FFF2-40B4-BE49-F238E27FC236}">
                <a16:creationId xmlns:a16="http://schemas.microsoft.com/office/drawing/2014/main" id="{AF27EC74-7211-2BAD-FB90-4610C0234D64}"/>
              </a:ext>
            </a:extLst>
          </p:cNvPr>
          <p:cNvGraphicFramePr>
            <a:graphicFrameLocks/>
          </p:cNvGraphicFramePr>
          <p:nvPr>
            <p:extLst>
              <p:ext uri="{D42A27DB-BD31-4B8C-83A1-F6EECF244321}">
                <p14:modId xmlns:p14="http://schemas.microsoft.com/office/powerpoint/2010/main" val="2950733964"/>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3"/>
          </a:graphicData>
        </a:graphic>
      </p:graphicFrame>
      <p:pic>
        <p:nvPicPr>
          <p:cNvPr id="26" name="Picture 2" descr="BGFint Germany Flag 150 x 90 cm Fabric 100 g/m² : Amazon.de: Garden">
            <a:extLst>
              <a:ext uri="{FF2B5EF4-FFF2-40B4-BE49-F238E27FC236}">
                <a16:creationId xmlns:a16="http://schemas.microsoft.com/office/drawing/2014/main" id="{CA15B432-BE29-D821-2B48-359112D083B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8" t="1666" r="909" b="3265"/>
          <a:stretch/>
        </p:blipFill>
        <p:spPr bwMode="auto">
          <a:xfrm rot="10800000" flipV="1">
            <a:off x="1799802" y="1512854"/>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7" name="Picture 26" descr="Hungary Flag | Flag of Hungary | Hungary flag, Hungarian flag, Flags of the  world">
            <a:extLst>
              <a:ext uri="{FF2B5EF4-FFF2-40B4-BE49-F238E27FC236}">
                <a16:creationId xmlns:a16="http://schemas.microsoft.com/office/drawing/2014/main" id="{6D33118F-8005-14D4-9AFA-30ECF328059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49" t="4239" r="2166" b="5664"/>
          <a:stretch/>
        </p:blipFill>
        <p:spPr bwMode="auto">
          <a:xfrm>
            <a:off x="4482135" y="4238763"/>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28" name="Straight Connector 27">
            <a:extLst>
              <a:ext uri="{FF2B5EF4-FFF2-40B4-BE49-F238E27FC236}">
                <a16:creationId xmlns:a16="http://schemas.microsoft.com/office/drawing/2014/main" id="{0A5BCF81-6227-F976-D702-BCC807D47F25}"/>
              </a:ext>
            </a:extLst>
          </p:cNvPr>
          <p:cNvCxnSpPr>
            <a:cxnSpLocks/>
          </p:cNvCxnSpPr>
          <p:nvPr/>
        </p:nvCxnSpPr>
        <p:spPr>
          <a:xfrm flipH="1" flipV="1">
            <a:off x="8073933" y="3631386"/>
            <a:ext cx="727628" cy="7485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BF4FCC4-A908-D8DA-429B-53306A68F66D}"/>
              </a:ext>
            </a:extLst>
          </p:cNvPr>
          <p:cNvCxnSpPr>
            <a:cxnSpLocks/>
          </p:cNvCxnSpPr>
          <p:nvPr/>
        </p:nvCxnSpPr>
        <p:spPr>
          <a:xfrm flipH="1">
            <a:off x="1822104" y="1841525"/>
            <a:ext cx="244549" cy="5775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FDE57DA-55F0-7689-6358-0041F89E893F}"/>
              </a:ext>
            </a:extLst>
          </p:cNvPr>
          <p:cNvCxnSpPr>
            <a:cxnSpLocks/>
          </p:cNvCxnSpPr>
          <p:nvPr/>
        </p:nvCxnSpPr>
        <p:spPr>
          <a:xfrm>
            <a:off x="9540903" y="2003293"/>
            <a:ext cx="594006" cy="5429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735F4C9-B4DD-DD1F-8694-16256D8C9E9F}"/>
              </a:ext>
            </a:extLst>
          </p:cNvPr>
          <p:cNvCxnSpPr>
            <a:cxnSpLocks/>
          </p:cNvCxnSpPr>
          <p:nvPr/>
        </p:nvCxnSpPr>
        <p:spPr>
          <a:xfrm flipH="1" flipV="1">
            <a:off x="2646676" y="3544302"/>
            <a:ext cx="923741" cy="10344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D7D6CC07-AEF3-D52B-2166-1FB784092A5C}"/>
              </a:ext>
            </a:extLst>
          </p:cNvPr>
          <p:cNvSpPr txBox="1"/>
          <p:nvPr/>
        </p:nvSpPr>
        <p:spPr>
          <a:xfrm>
            <a:off x="2900930" y="1036255"/>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sp>
        <p:nvSpPr>
          <p:cNvPr id="33" name="TextBox 32">
            <a:extLst>
              <a:ext uri="{FF2B5EF4-FFF2-40B4-BE49-F238E27FC236}">
                <a16:creationId xmlns:a16="http://schemas.microsoft.com/office/drawing/2014/main" id="{2A400AA4-9864-013E-E46A-4A6C4FF09B2B}"/>
              </a:ext>
            </a:extLst>
          </p:cNvPr>
          <p:cNvSpPr txBox="1"/>
          <p:nvPr/>
        </p:nvSpPr>
        <p:spPr>
          <a:xfrm>
            <a:off x="4654282" y="1024046"/>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34" name="TextBox 33">
            <a:extLst>
              <a:ext uri="{FF2B5EF4-FFF2-40B4-BE49-F238E27FC236}">
                <a16:creationId xmlns:a16="http://schemas.microsoft.com/office/drawing/2014/main" id="{9B8247E6-4449-C494-76A3-3E2C5ECDB5F4}"/>
              </a:ext>
            </a:extLst>
          </p:cNvPr>
          <p:cNvSpPr txBox="1"/>
          <p:nvPr/>
        </p:nvSpPr>
        <p:spPr>
          <a:xfrm>
            <a:off x="7709171" y="1066629"/>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35" name="TextBox 34">
            <a:extLst>
              <a:ext uri="{FF2B5EF4-FFF2-40B4-BE49-F238E27FC236}">
                <a16:creationId xmlns:a16="http://schemas.microsoft.com/office/drawing/2014/main" id="{5FF43615-2F08-B31A-D39B-766540758DD0}"/>
              </a:ext>
            </a:extLst>
          </p:cNvPr>
          <p:cNvSpPr txBox="1"/>
          <p:nvPr/>
        </p:nvSpPr>
        <p:spPr>
          <a:xfrm>
            <a:off x="9519920" y="1031607"/>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36" name="TextBox 35">
            <a:extLst>
              <a:ext uri="{FF2B5EF4-FFF2-40B4-BE49-F238E27FC236}">
                <a16:creationId xmlns:a16="http://schemas.microsoft.com/office/drawing/2014/main" id="{55B92B35-5696-6E17-FCE1-B03316801E00}"/>
              </a:ext>
            </a:extLst>
          </p:cNvPr>
          <p:cNvSpPr txBox="1"/>
          <p:nvPr/>
        </p:nvSpPr>
        <p:spPr>
          <a:xfrm>
            <a:off x="3022408" y="1031607"/>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pic>
        <p:nvPicPr>
          <p:cNvPr id="37" name="Picture 36" descr="United Kingdom">
            <a:extLst>
              <a:ext uri="{FF2B5EF4-FFF2-40B4-BE49-F238E27FC236}">
                <a16:creationId xmlns:a16="http://schemas.microsoft.com/office/drawing/2014/main" id="{30F1491D-A345-D59B-F3B7-54E5F823B0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456767" y="4379941"/>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EC541B78-3C31-F4AA-EB72-22D8E51D7EFA}"/>
              </a:ext>
            </a:extLst>
          </p:cNvPr>
          <p:cNvSpPr txBox="1"/>
          <p:nvPr/>
        </p:nvSpPr>
        <p:spPr>
          <a:xfrm>
            <a:off x="1335225" y="1024046"/>
            <a:ext cx="135262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cxnSp>
        <p:nvCxnSpPr>
          <p:cNvPr id="39" name="Straight Connector 38">
            <a:extLst>
              <a:ext uri="{FF2B5EF4-FFF2-40B4-BE49-F238E27FC236}">
                <a16:creationId xmlns:a16="http://schemas.microsoft.com/office/drawing/2014/main" id="{12E95B2D-F92F-0D00-48D3-C109D7776235}"/>
              </a:ext>
            </a:extLst>
          </p:cNvPr>
          <p:cNvCxnSpPr>
            <a:cxnSpLocks/>
          </p:cNvCxnSpPr>
          <p:nvPr/>
        </p:nvCxnSpPr>
        <p:spPr>
          <a:xfrm>
            <a:off x="2701578" y="1024046"/>
            <a:ext cx="0" cy="4156454"/>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pic>
        <p:nvPicPr>
          <p:cNvPr id="40" name="Picture 4" descr="Flag of Poland - Wikipedia">
            <a:extLst>
              <a:ext uri="{FF2B5EF4-FFF2-40B4-BE49-F238E27FC236}">
                <a16:creationId xmlns:a16="http://schemas.microsoft.com/office/drawing/2014/main" id="{2748FB0F-140E-56C5-ADCF-6A3D5ADDE6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87335" y="4566705"/>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41" name="Straight Connector 40">
            <a:extLst>
              <a:ext uri="{FF2B5EF4-FFF2-40B4-BE49-F238E27FC236}">
                <a16:creationId xmlns:a16="http://schemas.microsoft.com/office/drawing/2014/main" id="{9D16D4C1-2136-25F8-66A7-62CD8DE282CB}"/>
              </a:ext>
            </a:extLst>
          </p:cNvPr>
          <p:cNvCxnSpPr>
            <a:cxnSpLocks/>
          </p:cNvCxnSpPr>
          <p:nvPr/>
        </p:nvCxnSpPr>
        <p:spPr>
          <a:xfrm>
            <a:off x="4370898" y="1031607"/>
            <a:ext cx="0" cy="414889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99BFD07-1657-D614-2750-57A0B5FB6C83}"/>
              </a:ext>
            </a:extLst>
          </p:cNvPr>
          <p:cNvCxnSpPr>
            <a:cxnSpLocks/>
          </p:cNvCxnSpPr>
          <p:nvPr/>
        </p:nvCxnSpPr>
        <p:spPr>
          <a:xfrm>
            <a:off x="590505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340F7A1-160D-F753-8060-0D7CFA1BBAD2}"/>
              </a:ext>
            </a:extLst>
          </p:cNvPr>
          <p:cNvCxnSpPr>
            <a:cxnSpLocks/>
          </p:cNvCxnSpPr>
          <p:nvPr/>
        </p:nvCxnSpPr>
        <p:spPr>
          <a:xfrm>
            <a:off x="916641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674F99C-02B7-A786-F5C1-F2CADD57E04C}"/>
              </a:ext>
            </a:extLst>
          </p:cNvPr>
          <p:cNvCxnSpPr>
            <a:cxnSpLocks/>
          </p:cNvCxnSpPr>
          <p:nvPr/>
        </p:nvCxnSpPr>
        <p:spPr>
          <a:xfrm>
            <a:off x="1050753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pic>
        <p:nvPicPr>
          <p:cNvPr id="45" name="Picture 8" descr="Flag of The Czech Republic - Vlajka České republiky - NationalFlags.shop -  your Flag webshop">
            <a:extLst>
              <a:ext uri="{FF2B5EF4-FFF2-40B4-BE49-F238E27FC236}">
                <a16:creationId xmlns:a16="http://schemas.microsoft.com/office/drawing/2014/main" id="{BC4B1779-00C8-D471-9B9E-6C19C06614F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76" t="3738" r="2688" b="5179"/>
          <a:stretch/>
        </p:blipFill>
        <p:spPr bwMode="auto">
          <a:xfrm>
            <a:off x="9255770" y="1652040"/>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782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204108" y="127158"/>
            <a:ext cx="3458206"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760090" y="6048584"/>
            <a:ext cx="8736815"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prstClr val="white"/>
                </a:solidFill>
                <a:latin typeface="Red Hat Display" panose="02010503040201060303" pitchFamily="2" charset="0"/>
              </a:rPr>
              <a:t>L</a:t>
            </a:r>
            <a:r>
              <a:rPr kumimoji="0" lang="en-GB" sz="2800" b="1"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abour</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productivity</a:t>
            </a:r>
            <a:r>
              <a:rPr lang="en-GB" sz="2800" b="1" dirty="0">
                <a:solidFill>
                  <a:prstClr val="white"/>
                </a:solidFill>
                <a:latin typeface="Red Hat Display" panose="02010503040201060303" pitchFamily="2" charset="0"/>
              </a:rPr>
              <a:t>: Strength of Europe-wide trends </a:t>
            </a:r>
            <a:r>
              <a:rPr kumimoji="0" lang="en-GB" sz="28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Annual change, %. Source: Refinitiv Eikon </a:t>
            </a:r>
            <a:r>
              <a:rPr kumimoji="0" lang="en-GB" sz="12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OECD.  </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936435" y="207274"/>
            <a:ext cx="12856681" cy="659170"/>
          </a:xfrm>
          <a:prstGeom prst="rect">
            <a:avLst/>
          </a:prstGeom>
        </p:spPr>
        <p:txBody>
          <a:bodyPr vert="horz" lIns="91440" tIns="45720" rIns="91440" bIns="45720" rtlCol="0">
            <a:norm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dirty="0">
                <a:latin typeface="Red Hat Display" panose="02010503040201060303" pitchFamily="2" charset="0"/>
              </a:rPr>
              <a:t>Productivity changes harmonised across Europe </a:t>
            </a:r>
          </a:p>
        </p:txBody>
      </p:sp>
      <p:graphicFrame>
        <p:nvGraphicFramePr>
          <p:cNvPr id="2" name="Chart 1">
            <a:extLst>
              <a:ext uri="{FF2B5EF4-FFF2-40B4-BE49-F238E27FC236}">
                <a16:creationId xmlns:a16="http://schemas.microsoft.com/office/drawing/2014/main" id="{C7ACEF2F-BF5D-6777-00FA-D2D69FFF8123}"/>
              </a:ext>
            </a:extLst>
          </p:cNvPr>
          <p:cNvGraphicFramePr>
            <a:graphicFrameLocks/>
          </p:cNvGraphicFramePr>
          <p:nvPr>
            <p:extLst>
              <p:ext uri="{D42A27DB-BD31-4B8C-83A1-F6EECF244321}">
                <p14:modId xmlns:p14="http://schemas.microsoft.com/office/powerpoint/2010/main" val="1960245317"/>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Connector 2">
            <a:extLst>
              <a:ext uri="{FF2B5EF4-FFF2-40B4-BE49-F238E27FC236}">
                <a16:creationId xmlns:a16="http://schemas.microsoft.com/office/drawing/2014/main" id="{8A8BB758-CA85-6C88-0AC8-E8B3A85C55A1}"/>
              </a:ext>
            </a:extLst>
          </p:cNvPr>
          <p:cNvCxnSpPr>
            <a:cxnSpLocks/>
            <a:stCxn id="22" idx="0"/>
          </p:cNvCxnSpPr>
          <p:nvPr/>
        </p:nvCxnSpPr>
        <p:spPr>
          <a:xfrm flipV="1">
            <a:off x="5990363" y="4073270"/>
            <a:ext cx="283081" cy="8233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6" descr="United Kingdom">
            <a:extLst>
              <a:ext uri="{FF2B5EF4-FFF2-40B4-BE49-F238E27FC236}">
                <a16:creationId xmlns:a16="http://schemas.microsoft.com/office/drawing/2014/main" id="{10A67FBB-B836-B463-6D61-0888502F01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0679443" y="1193341"/>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Picture 4" descr="Flag of Poland - Wikipedia">
            <a:extLst>
              <a:ext uri="{FF2B5EF4-FFF2-40B4-BE49-F238E27FC236}">
                <a16:creationId xmlns:a16="http://schemas.microsoft.com/office/drawing/2014/main" id="{974EF85D-B8F4-8D95-7E0E-23E58E591B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7008" y="1522012"/>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8" descr="Flag of The Czech Republic - Vlajka České republiky - NationalFlags.shop -  your Flag webshop">
            <a:extLst>
              <a:ext uri="{FF2B5EF4-FFF2-40B4-BE49-F238E27FC236}">
                <a16:creationId xmlns:a16="http://schemas.microsoft.com/office/drawing/2014/main" id="{16159221-292C-A8C7-7083-F4A65E3FF07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76" t="3738" r="2688" b="5179"/>
          <a:stretch/>
        </p:blipFill>
        <p:spPr bwMode="auto">
          <a:xfrm>
            <a:off x="5911565" y="1801780"/>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3D247F3D-C2A2-A124-323F-07619D424CCF}"/>
              </a:ext>
            </a:extLst>
          </p:cNvPr>
          <p:cNvCxnSpPr>
            <a:cxnSpLocks/>
          </p:cNvCxnSpPr>
          <p:nvPr/>
        </p:nvCxnSpPr>
        <p:spPr>
          <a:xfrm flipH="1">
            <a:off x="5422145" y="1983437"/>
            <a:ext cx="489420" cy="1962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descr="Hungary Flag | Flag of Hungary | Hungary flag, Hungarian flag, Flags of the  world">
            <a:extLst>
              <a:ext uri="{FF2B5EF4-FFF2-40B4-BE49-F238E27FC236}">
                <a16:creationId xmlns:a16="http://schemas.microsoft.com/office/drawing/2014/main" id="{F9A4201C-641F-713D-B010-35768511D68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49" t="4239" r="2166" b="5664"/>
          <a:stretch/>
        </p:blipFill>
        <p:spPr bwMode="auto">
          <a:xfrm>
            <a:off x="8408846" y="3982893"/>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7B723963-9FCD-E6B5-B4BA-CB068951529B}"/>
              </a:ext>
            </a:extLst>
          </p:cNvPr>
          <p:cNvCxnSpPr>
            <a:stCxn id="7" idx="2"/>
          </p:cNvCxnSpPr>
          <p:nvPr/>
        </p:nvCxnSpPr>
        <p:spPr>
          <a:xfrm>
            <a:off x="1760090" y="1874867"/>
            <a:ext cx="0" cy="1336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95C7EA1-50E0-F4C2-108D-372A00CDB9D5}"/>
              </a:ext>
            </a:extLst>
          </p:cNvPr>
          <p:cNvCxnSpPr>
            <a:cxnSpLocks/>
            <a:stCxn id="11" idx="0"/>
          </p:cNvCxnSpPr>
          <p:nvPr/>
        </p:nvCxnSpPr>
        <p:spPr>
          <a:xfrm flipV="1">
            <a:off x="8693979" y="3429000"/>
            <a:ext cx="285133" cy="5538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7C1A797-E9F4-C925-26D5-31DA4097F975}"/>
              </a:ext>
            </a:extLst>
          </p:cNvPr>
          <p:cNvSpPr txBox="1"/>
          <p:nvPr/>
        </p:nvSpPr>
        <p:spPr>
          <a:xfrm>
            <a:off x="4601144" y="1023272"/>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15" name="TextBox 14">
            <a:extLst>
              <a:ext uri="{FF2B5EF4-FFF2-40B4-BE49-F238E27FC236}">
                <a16:creationId xmlns:a16="http://schemas.microsoft.com/office/drawing/2014/main" id="{187C26DF-43FE-38C2-77BC-E86CD90EAA9E}"/>
              </a:ext>
            </a:extLst>
          </p:cNvPr>
          <p:cNvSpPr txBox="1"/>
          <p:nvPr/>
        </p:nvSpPr>
        <p:spPr>
          <a:xfrm>
            <a:off x="7709171" y="1066629"/>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16" name="TextBox 15">
            <a:extLst>
              <a:ext uri="{FF2B5EF4-FFF2-40B4-BE49-F238E27FC236}">
                <a16:creationId xmlns:a16="http://schemas.microsoft.com/office/drawing/2014/main" id="{91F2D632-27E7-C9A6-AE42-CA349F1CDC06}"/>
              </a:ext>
            </a:extLst>
          </p:cNvPr>
          <p:cNvSpPr txBox="1"/>
          <p:nvPr/>
        </p:nvSpPr>
        <p:spPr>
          <a:xfrm>
            <a:off x="9519920" y="1031607"/>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17" name="TextBox 16">
            <a:extLst>
              <a:ext uri="{FF2B5EF4-FFF2-40B4-BE49-F238E27FC236}">
                <a16:creationId xmlns:a16="http://schemas.microsoft.com/office/drawing/2014/main" id="{DFABF0CF-CD65-680E-B024-7B561B3A6CC0}"/>
              </a:ext>
            </a:extLst>
          </p:cNvPr>
          <p:cNvSpPr txBox="1"/>
          <p:nvPr/>
        </p:nvSpPr>
        <p:spPr>
          <a:xfrm>
            <a:off x="2969270" y="1030833"/>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cxnSp>
        <p:nvCxnSpPr>
          <p:cNvPr id="18" name="Straight Connector 17">
            <a:extLst>
              <a:ext uri="{FF2B5EF4-FFF2-40B4-BE49-F238E27FC236}">
                <a16:creationId xmlns:a16="http://schemas.microsoft.com/office/drawing/2014/main" id="{C2DA910F-4E4B-18F6-6E2D-46F811F93274}"/>
              </a:ext>
            </a:extLst>
          </p:cNvPr>
          <p:cNvCxnSpPr>
            <a:cxnSpLocks/>
          </p:cNvCxnSpPr>
          <p:nvPr/>
        </p:nvCxnSpPr>
        <p:spPr>
          <a:xfrm>
            <a:off x="2650314" y="981732"/>
            <a:ext cx="0" cy="4243531"/>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3C28FCC-9B96-5B39-B320-8D133FDA56D4}"/>
              </a:ext>
            </a:extLst>
          </p:cNvPr>
          <p:cNvSpPr txBox="1"/>
          <p:nvPr/>
        </p:nvSpPr>
        <p:spPr>
          <a:xfrm>
            <a:off x="1282087" y="1023272"/>
            <a:ext cx="135262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cxnSp>
        <p:nvCxnSpPr>
          <p:cNvPr id="20" name="Straight Connector 19">
            <a:extLst>
              <a:ext uri="{FF2B5EF4-FFF2-40B4-BE49-F238E27FC236}">
                <a16:creationId xmlns:a16="http://schemas.microsoft.com/office/drawing/2014/main" id="{DC1E5D86-B551-5DEA-758C-84C88F1099E8}"/>
              </a:ext>
            </a:extLst>
          </p:cNvPr>
          <p:cNvCxnSpPr>
            <a:cxnSpLocks/>
          </p:cNvCxnSpPr>
          <p:nvPr/>
        </p:nvCxnSpPr>
        <p:spPr>
          <a:xfrm>
            <a:off x="4370898" y="1031607"/>
            <a:ext cx="0" cy="414889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D727D07-657C-CB8E-70DE-6FC5FA799641}"/>
              </a:ext>
            </a:extLst>
          </p:cNvPr>
          <p:cNvCxnSpPr>
            <a:cxnSpLocks/>
          </p:cNvCxnSpPr>
          <p:nvPr/>
        </p:nvCxnSpPr>
        <p:spPr>
          <a:xfrm>
            <a:off x="590505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pic>
        <p:nvPicPr>
          <p:cNvPr id="22" name="Picture 2" descr="BGFint Germany Flag 150 x 90 cm Fabric 100 g/m² : Amazon.de: Garden">
            <a:extLst>
              <a:ext uri="{FF2B5EF4-FFF2-40B4-BE49-F238E27FC236}">
                <a16:creationId xmlns:a16="http://schemas.microsoft.com/office/drawing/2014/main" id="{F8DBD239-3252-D83B-F1AC-F5A96003055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628" t="1666" r="909" b="3265"/>
          <a:stretch/>
        </p:blipFill>
        <p:spPr bwMode="auto">
          <a:xfrm rot="10800000" flipV="1">
            <a:off x="5707282" y="4896591"/>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23" name="Straight Connector 22">
            <a:extLst>
              <a:ext uri="{FF2B5EF4-FFF2-40B4-BE49-F238E27FC236}">
                <a16:creationId xmlns:a16="http://schemas.microsoft.com/office/drawing/2014/main" id="{2985DF1A-7EF7-176B-FE2A-24F5903C8AA1}"/>
              </a:ext>
            </a:extLst>
          </p:cNvPr>
          <p:cNvCxnSpPr>
            <a:cxnSpLocks/>
          </p:cNvCxnSpPr>
          <p:nvPr/>
        </p:nvCxnSpPr>
        <p:spPr>
          <a:xfrm>
            <a:off x="916641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63E7805-ED3A-3569-F647-B6887CFB9267}"/>
              </a:ext>
            </a:extLst>
          </p:cNvPr>
          <p:cNvCxnSpPr>
            <a:cxnSpLocks/>
          </p:cNvCxnSpPr>
          <p:nvPr/>
        </p:nvCxnSpPr>
        <p:spPr>
          <a:xfrm>
            <a:off x="1050753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109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2050041" y="6171402"/>
            <a:ext cx="8768523" cy="707886"/>
          </a:xfrm>
          <a:prstGeom prst="rect">
            <a:avLst/>
          </a:prstGeom>
          <a:noFill/>
        </p:spPr>
        <p:txBody>
          <a:bodyPr wrap="square">
            <a:spAutoFit/>
          </a:bodyPr>
          <a:lstStyle/>
          <a:p>
            <a:pPr algn="ctr"/>
            <a:r>
              <a:rPr lang="en-GB" sz="2800" b="1" dirty="0">
                <a:solidFill>
                  <a:schemeClr val="bg1"/>
                </a:solidFill>
                <a:latin typeface="Red Hat Display" panose="02010503040201060303" pitchFamily="2" charset="0"/>
              </a:rPr>
              <a:t>Exports by volume: 2004 EU widening brings convergence</a:t>
            </a:r>
          </a:p>
          <a:p>
            <a:pPr algn="ctr"/>
            <a:r>
              <a:rPr lang="en-GB" sz="1200" dirty="0">
                <a:solidFill>
                  <a:schemeClr val="bg1"/>
                </a:solidFill>
                <a:latin typeface="Red Hat Display" panose="02010503040201060303" pitchFamily="2" charset="0"/>
              </a:rPr>
              <a:t>Annual changes, %. Source: Refinitiv Eikon </a:t>
            </a:r>
            <a:r>
              <a:rPr lang="en-GB" sz="1200" dirty="0" err="1">
                <a:solidFill>
                  <a:schemeClr val="bg1"/>
                </a:solidFill>
                <a:latin typeface="Red Hat Display" panose="02010503040201060303" pitchFamily="2" charset="0"/>
              </a:rPr>
              <a:t>Datastream</a:t>
            </a:r>
            <a:r>
              <a:rPr lang="en-GB" sz="1200" dirty="0">
                <a:solidFill>
                  <a:schemeClr val="bg1"/>
                </a:solidFill>
                <a:latin typeface="Red Hat Display" panose="02010503040201060303" pitchFamily="2" charset="0"/>
              </a:rPr>
              <a:t>, OECD, national statistical offices, OMFIF analysis</a:t>
            </a:r>
            <a:endPar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2247436" y="148710"/>
            <a:ext cx="13660911" cy="717734"/>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dirty="0">
                <a:latin typeface="Red Hat Display" panose="02010503040201060303" pitchFamily="2" charset="0"/>
              </a:rPr>
              <a:t> Export performances closely aligned</a:t>
            </a:r>
          </a:p>
        </p:txBody>
      </p:sp>
      <p:graphicFrame>
        <p:nvGraphicFramePr>
          <p:cNvPr id="23" name="Chart 22">
            <a:extLst>
              <a:ext uri="{FF2B5EF4-FFF2-40B4-BE49-F238E27FC236}">
                <a16:creationId xmlns:a16="http://schemas.microsoft.com/office/drawing/2014/main" id="{B8B328A6-2038-D982-F129-EF1F01AF6A9A}"/>
              </a:ext>
            </a:extLst>
          </p:cNvPr>
          <p:cNvGraphicFramePr>
            <a:graphicFrameLocks/>
          </p:cNvGraphicFramePr>
          <p:nvPr>
            <p:extLst>
              <p:ext uri="{D42A27DB-BD31-4B8C-83A1-F6EECF244321}">
                <p14:modId xmlns:p14="http://schemas.microsoft.com/office/powerpoint/2010/main" val="622967762"/>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3"/>
          </a:graphicData>
        </a:graphic>
      </p:graphicFrame>
      <p:cxnSp>
        <p:nvCxnSpPr>
          <p:cNvPr id="24" name="Straight Connector 23">
            <a:extLst>
              <a:ext uri="{FF2B5EF4-FFF2-40B4-BE49-F238E27FC236}">
                <a16:creationId xmlns:a16="http://schemas.microsoft.com/office/drawing/2014/main" id="{909223F0-4F87-6637-A169-07A21E20F198}"/>
              </a:ext>
            </a:extLst>
          </p:cNvPr>
          <p:cNvCxnSpPr>
            <a:cxnSpLocks/>
          </p:cNvCxnSpPr>
          <p:nvPr/>
        </p:nvCxnSpPr>
        <p:spPr>
          <a:xfrm flipV="1">
            <a:off x="3572717" y="3829050"/>
            <a:ext cx="189658" cy="10097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5" name="Picture 2" descr="BGFint Germany Flag 150 x 90 cm Fabric 100 g/m² : Amazon.de: Garden">
            <a:extLst>
              <a:ext uri="{FF2B5EF4-FFF2-40B4-BE49-F238E27FC236}">
                <a16:creationId xmlns:a16="http://schemas.microsoft.com/office/drawing/2014/main" id="{E859C0C1-4A0C-D7A1-BD73-19B8E6067E8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8" t="1666" r="909" b="3265"/>
          <a:stretch/>
        </p:blipFill>
        <p:spPr bwMode="auto">
          <a:xfrm rot="10800000" flipV="1">
            <a:off x="3319366" y="4639796"/>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6" name="Picture 6" descr="United Kingdom">
            <a:extLst>
              <a:ext uri="{FF2B5EF4-FFF2-40B4-BE49-F238E27FC236}">
                <a16:creationId xmlns:a16="http://schemas.microsoft.com/office/drawing/2014/main" id="{8B241C74-D2E4-F757-ABFC-C39E0C5048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786364" y="4364771"/>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27" name="Straight Connector 26">
            <a:extLst>
              <a:ext uri="{FF2B5EF4-FFF2-40B4-BE49-F238E27FC236}">
                <a16:creationId xmlns:a16="http://schemas.microsoft.com/office/drawing/2014/main" id="{6C5D3F47-9EB0-94BB-E810-DE124B60C38E}"/>
              </a:ext>
            </a:extLst>
          </p:cNvPr>
          <p:cNvCxnSpPr>
            <a:cxnSpLocks/>
          </p:cNvCxnSpPr>
          <p:nvPr/>
        </p:nvCxnSpPr>
        <p:spPr>
          <a:xfrm flipV="1">
            <a:off x="5187787" y="3630121"/>
            <a:ext cx="147498" cy="753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8" name="Picture 4" descr="Flag of Poland - Wikipedia">
            <a:extLst>
              <a:ext uri="{FF2B5EF4-FFF2-40B4-BE49-F238E27FC236}">
                <a16:creationId xmlns:a16="http://schemas.microsoft.com/office/drawing/2014/main" id="{1A1A4B07-5D78-8491-DC7C-FE7CD155A6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0422" y="2510379"/>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9" name="Picture 8" descr="Flag of The Czech Republic - Vlajka České republiky - NationalFlags.shop -  your Flag webshop">
            <a:extLst>
              <a:ext uri="{FF2B5EF4-FFF2-40B4-BE49-F238E27FC236}">
                <a16:creationId xmlns:a16="http://schemas.microsoft.com/office/drawing/2014/main" id="{EB4B632D-12AF-A045-B29E-B322834859E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76" t="3738" r="2688" b="5179"/>
          <a:stretch/>
        </p:blipFill>
        <p:spPr bwMode="auto">
          <a:xfrm>
            <a:off x="5285740" y="1574145"/>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30" name="Straight Connector 29">
            <a:extLst>
              <a:ext uri="{FF2B5EF4-FFF2-40B4-BE49-F238E27FC236}">
                <a16:creationId xmlns:a16="http://schemas.microsoft.com/office/drawing/2014/main" id="{D8F98D25-05EA-A612-7212-18E0E3FDE615}"/>
              </a:ext>
            </a:extLst>
          </p:cNvPr>
          <p:cNvCxnSpPr>
            <a:cxnSpLocks/>
          </p:cNvCxnSpPr>
          <p:nvPr/>
        </p:nvCxnSpPr>
        <p:spPr>
          <a:xfrm flipH="1">
            <a:off x="4769159" y="1937459"/>
            <a:ext cx="801714" cy="5104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1" name="Picture 10" descr="Hungary Flag | Flag of Hungary | Hungary flag, Hungarian flag, Flags of the  world">
            <a:extLst>
              <a:ext uri="{FF2B5EF4-FFF2-40B4-BE49-F238E27FC236}">
                <a16:creationId xmlns:a16="http://schemas.microsoft.com/office/drawing/2014/main" id="{2AE456D2-C3A2-B4DC-6B8C-C3041BC1250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649" t="4239" r="2166" b="5664"/>
          <a:stretch/>
        </p:blipFill>
        <p:spPr bwMode="auto">
          <a:xfrm>
            <a:off x="1845118" y="1392488"/>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32" name="Straight Connector 31">
            <a:extLst>
              <a:ext uri="{FF2B5EF4-FFF2-40B4-BE49-F238E27FC236}">
                <a16:creationId xmlns:a16="http://schemas.microsoft.com/office/drawing/2014/main" id="{760DE578-2872-DBAD-3EBF-A1601DB8D9E6}"/>
              </a:ext>
            </a:extLst>
          </p:cNvPr>
          <p:cNvCxnSpPr>
            <a:cxnSpLocks/>
          </p:cNvCxnSpPr>
          <p:nvPr/>
        </p:nvCxnSpPr>
        <p:spPr>
          <a:xfrm flipH="1">
            <a:off x="2052320" y="1755802"/>
            <a:ext cx="77931" cy="7545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C99D4D9-4B2E-1DB7-D496-F5F8B8FB82C6}"/>
              </a:ext>
            </a:extLst>
          </p:cNvPr>
          <p:cNvCxnSpPr>
            <a:cxnSpLocks/>
          </p:cNvCxnSpPr>
          <p:nvPr/>
        </p:nvCxnSpPr>
        <p:spPr>
          <a:xfrm>
            <a:off x="4401378" y="1024046"/>
            <a:ext cx="0" cy="4156454"/>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717BF2D-0105-86E4-4807-83BF2C1201F0}"/>
              </a:ext>
            </a:extLst>
          </p:cNvPr>
          <p:cNvSpPr txBox="1"/>
          <p:nvPr/>
        </p:nvSpPr>
        <p:spPr>
          <a:xfrm>
            <a:off x="4654282" y="1024046"/>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35" name="TextBox 34">
            <a:extLst>
              <a:ext uri="{FF2B5EF4-FFF2-40B4-BE49-F238E27FC236}">
                <a16:creationId xmlns:a16="http://schemas.microsoft.com/office/drawing/2014/main" id="{20696995-895E-13E7-7740-21EF3660648B}"/>
              </a:ext>
            </a:extLst>
          </p:cNvPr>
          <p:cNvSpPr txBox="1"/>
          <p:nvPr/>
        </p:nvSpPr>
        <p:spPr>
          <a:xfrm>
            <a:off x="7709171" y="1066629"/>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36" name="TextBox 35">
            <a:extLst>
              <a:ext uri="{FF2B5EF4-FFF2-40B4-BE49-F238E27FC236}">
                <a16:creationId xmlns:a16="http://schemas.microsoft.com/office/drawing/2014/main" id="{D5BA2CB0-F1C8-BE4A-7A54-AC7B698E284E}"/>
              </a:ext>
            </a:extLst>
          </p:cNvPr>
          <p:cNvSpPr txBox="1"/>
          <p:nvPr/>
        </p:nvSpPr>
        <p:spPr>
          <a:xfrm>
            <a:off x="9519920" y="1031607"/>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37" name="TextBox 36">
            <a:extLst>
              <a:ext uri="{FF2B5EF4-FFF2-40B4-BE49-F238E27FC236}">
                <a16:creationId xmlns:a16="http://schemas.microsoft.com/office/drawing/2014/main" id="{6F169DD3-76DC-55A1-FA17-8DA61DA57262}"/>
              </a:ext>
            </a:extLst>
          </p:cNvPr>
          <p:cNvSpPr txBox="1"/>
          <p:nvPr/>
        </p:nvSpPr>
        <p:spPr>
          <a:xfrm>
            <a:off x="3022408" y="1031607"/>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sp>
        <p:nvSpPr>
          <p:cNvPr id="38" name="TextBox 37">
            <a:extLst>
              <a:ext uri="{FF2B5EF4-FFF2-40B4-BE49-F238E27FC236}">
                <a16:creationId xmlns:a16="http://schemas.microsoft.com/office/drawing/2014/main" id="{4E4662CD-2DA4-3C72-8464-98F2ACC3DE9B}"/>
              </a:ext>
            </a:extLst>
          </p:cNvPr>
          <p:cNvSpPr txBox="1"/>
          <p:nvPr/>
        </p:nvSpPr>
        <p:spPr>
          <a:xfrm>
            <a:off x="1335225" y="1024046"/>
            <a:ext cx="135262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cxnSp>
        <p:nvCxnSpPr>
          <p:cNvPr id="39" name="Straight Connector 38">
            <a:extLst>
              <a:ext uri="{FF2B5EF4-FFF2-40B4-BE49-F238E27FC236}">
                <a16:creationId xmlns:a16="http://schemas.microsoft.com/office/drawing/2014/main" id="{11F524D7-080F-B338-81C1-3B22307557F7}"/>
              </a:ext>
            </a:extLst>
          </p:cNvPr>
          <p:cNvCxnSpPr>
            <a:cxnSpLocks/>
          </p:cNvCxnSpPr>
          <p:nvPr/>
        </p:nvCxnSpPr>
        <p:spPr>
          <a:xfrm flipH="1">
            <a:off x="2667699" y="1032435"/>
            <a:ext cx="33879" cy="4193906"/>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2CBF7FE-12E8-B7B6-42A8-A5F8BF297286}"/>
              </a:ext>
            </a:extLst>
          </p:cNvPr>
          <p:cNvCxnSpPr>
            <a:cxnSpLocks/>
          </p:cNvCxnSpPr>
          <p:nvPr/>
        </p:nvCxnSpPr>
        <p:spPr>
          <a:xfrm>
            <a:off x="590505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656247-4D21-FA43-1FBF-FCE92DBA9A62}"/>
              </a:ext>
            </a:extLst>
          </p:cNvPr>
          <p:cNvCxnSpPr>
            <a:cxnSpLocks/>
          </p:cNvCxnSpPr>
          <p:nvPr/>
        </p:nvCxnSpPr>
        <p:spPr>
          <a:xfrm>
            <a:off x="916641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629D3B2-7449-BC2B-DF80-6048A52928E3}"/>
              </a:ext>
            </a:extLst>
          </p:cNvPr>
          <p:cNvCxnSpPr>
            <a:cxnSpLocks/>
          </p:cNvCxnSpPr>
          <p:nvPr/>
        </p:nvCxnSpPr>
        <p:spPr>
          <a:xfrm>
            <a:off x="1050753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409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025107" y="6033281"/>
            <a:ext cx="10329658" cy="707886"/>
          </a:xfrm>
          <a:prstGeom prst="rect">
            <a:avLst/>
          </a:prstGeom>
          <a:noFill/>
        </p:spPr>
        <p:txBody>
          <a:bodyPr wrap="square">
            <a:spAutoFit/>
          </a:bodyPr>
          <a:lstStyle/>
          <a:p>
            <a:pPr algn="ctr"/>
            <a:r>
              <a:rPr lang="en-GB" sz="2800" b="1" dirty="0">
                <a:solidFill>
                  <a:schemeClr val="bg1"/>
                </a:solidFill>
                <a:latin typeface="Red Hat Display" panose="02010503040201060303" pitchFamily="2" charset="0"/>
              </a:rPr>
              <a:t>Imports by volume: </a:t>
            </a:r>
            <a:r>
              <a:rPr lang="en-GB" sz="2800" dirty="0">
                <a:solidFill>
                  <a:schemeClr val="bg1"/>
                </a:solidFill>
                <a:latin typeface="Red Hat Display" panose="02010503040201060303" pitchFamily="2" charset="0"/>
              </a:rPr>
              <a:t> post-Covid rebound greater than for exports</a:t>
            </a:r>
          </a:p>
          <a:p>
            <a:pPr algn="ctr"/>
            <a:r>
              <a:rPr lang="en-GB" sz="1200" dirty="0">
                <a:solidFill>
                  <a:schemeClr val="bg1"/>
                </a:solidFill>
                <a:latin typeface="Red Hat Display" panose="02010503040201060303" pitchFamily="2" charset="0"/>
              </a:rPr>
              <a:t>Annual change, %. Source: Refinitiv Eikon </a:t>
            </a:r>
            <a:r>
              <a:rPr lang="en-GB" sz="1200" dirty="0" err="1">
                <a:solidFill>
                  <a:schemeClr val="bg1"/>
                </a:solidFill>
                <a:latin typeface="Red Hat Display" panose="02010503040201060303" pitchFamily="2" charset="0"/>
              </a:rPr>
              <a:t>Datastream</a:t>
            </a:r>
            <a:r>
              <a:rPr lang="en-GB" sz="1200" dirty="0">
                <a:solidFill>
                  <a:schemeClr val="bg1"/>
                </a:solidFill>
                <a:latin typeface="Red Hat Display" panose="02010503040201060303" pitchFamily="2" charset="0"/>
              </a:rPr>
              <a:t>, OECD, national statistical offices, OMFIF analysis. </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2633027" y="38915"/>
            <a:ext cx="16459196" cy="824163"/>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dirty="0">
                <a:latin typeface="Red Hat Display" panose="02010503040201060303" pitchFamily="2" charset="0"/>
              </a:rPr>
              <a:t>Import propensity sharply affected by crises</a:t>
            </a:r>
          </a:p>
        </p:txBody>
      </p:sp>
      <p:graphicFrame>
        <p:nvGraphicFramePr>
          <p:cNvPr id="2" name="Chart 1">
            <a:extLst>
              <a:ext uri="{FF2B5EF4-FFF2-40B4-BE49-F238E27FC236}">
                <a16:creationId xmlns:a16="http://schemas.microsoft.com/office/drawing/2014/main" id="{6994DC78-CB31-5003-ADC6-F8BF44865BE6}"/>
              </a:ext>
            </a:extLst>
          </p:cNvPr>
          <p:cNvGraphicFramePr>
            <a:graphicFrameLocks/>
          </p:cNvGraphicFramePr>
          <p:nvPr>
            <p:extLst>
              <p:ext uri="{D42A27DB-BD31-4B8C-83A1-F6EECF244321}">
                <p14:modId xmlns:p14="http://schemas.microsoft.com/office/powerpoint/2010/main" val="2895875810"/>
              </p:ext>
            </p:extLst>
          </p:nvPr>
        </p:nvGraphicFramePr>
        <p:xfrm>
          <a:off x="397200" y="844200"/>
          <a:ext cx="11397600" cy="5169600"/>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Connector 2">
            <a:extLst>
              <a:ext uri="{FF2B5EF4-FFF2-40B4-BE49-F238E27FC236}">
                <a16:creationId xmlns:a16="http://schemas.microsoft.com/office/drawing/2014/main" id="{B7DA7ED9-188F-4BCA-F234-A5BD89451E6D}"/>
              </a:ext>
            </a:extLst>
          </p:cNvPr>
          <p:cNvCxnSpPr>
            <a:cxnSpLocks/>
          </p:cNvCxnSpPr>
          <p:nvPr/>
        </p:nvCxnSpPr>
        <p:spPr>
          <a:xfrm flipH="1" flipV="1">
            <a:off x="3833393" y="3625115"/>
            <a:ext cx="283081" cy="8075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4" descr="Flag of Poland - Wikipedia">
            <a:extLst>
              <a:ext uri="{FF2B5EF4-FFF2-40B4-BE49-F238E27FC236}">
                <a16:creationId xmlns:a16="http://schemas.microsoft.com/office/drawing/2014/main" id="{222DF704-6F9C-4A77-0420-2999D1348F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1145" y="2124348"/>
            <a:ext cx="566163" cy="352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Picture 10" descr="Hungary Flag | Flag of Hungary | Hungary flag, Hungarian flag, Flags of the  world">
            <a:extLst>
              <a:ext uri="{FF2B5EF4-FFF2-40B4-BE49-F238E27FC236}">
                <a16:creationId xmlns:a16="http://schemas.microsoft.com/office/drawing/2014/main" id="{88F566DC-9CCD-E8E8-AEA1-3DF6387D45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49" t="4239" r="2166" b="5664"/>
          <a:stretch/>
        </p:blipFill>
        <p:spPr bwMode="auto">
          <a:xfrm>
            <a:off x="6312904" y="1328239"/>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45E8CD6B-4D79-FA6F-6A25-3E65DFF12C9B}"/>
              </a:ext>
            </a:extLst>
          </p:cNvPr>
          <p:cNvCxnSpPr>
            <a:cxnSpLocks/>
          </p:cNvCxnSpPr>
          <p:nvPr/>
        </p:nvCxnSpPr>
        <p:spPr>
          <a:xfrm flipV="1">
            <a:off x="2059072" y="3372803"/>
            <a:ext cx="133262" cy="569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C4FABCD-6B56-CC73-747C-49BF9264CFDE}"/>
              </a:ext>
            </a:extLst>
          </p:cNvPr>
          <p:cNvCxnSpPr>
            <a:cxnSpLocks/>
          </p:cNvCxnSpPr>
          <p:nvPr/>
        </p:nvCxnSpPr>
        <p:spPr>
          <a:xfrm flipV="1">
            <a:off x="9181624" y="3605893"/>
            <a:ext cx="407096" cy="8075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2544679-6AC0-61BA-B6FD-429635F07690}"/>
              </a:ext>
            </a:extLst>
          </p:cNvPr>
          <p:cNvCxnSpPr>
            <a:cxnSpLocks/>
          </p:cNvCxnSpPr>
          <p:nvPr/>
        </p:nvCxnSpPr>
        <p:spPr>
          <a:xfrm>
            <a:off x="4269298" y="1031607"/>
            <a:ext cx="0" cy="414999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8" descr="Flag of The Czech Republic - Vlajka České republiky - NationalFlags.shop -  your Flag webshop">
            <a:extLst>
              <a:ext uri="{FF2B5EF4-FFF2-40B4-BE49-F238E27FC236}">
                <a16:creationId xmlns:a16="http://schemas.microsoft.com/office/drawing/2014/main" id="{D35CAAA3-EE8D-3E86-7A40-591D293C786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76" t="3738" r="2688" b="5179"/>
          <a:stretch/>
        </p:blipFill>
        <p:spPr bwMode="auto">
          <a:xfrm>
            <a:off x="1773939" y="3942042"/>
            <a:ext cx="570266" cy="36331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3" name="Picture 2" descr="BGFint Germany Flag 150 x 90 cm Fabric 100 g/m² : Amazon.de: Garden">
            <a:extLst>
              <a:ext uri="{FF2B5EF4-FFF2-40B4-BE49-F238E27FC236}">
                <a16:creationId xmlns:a16="http://schemas.microsoft.com/office/drawing/2014/main" id="{6745E5A2-4E4C-9375-B1E4-E4498AA4A33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628" t="1666" r="909" b="3265"/>
          <a:stretch/>
        </p:blipFill>
        <p:spPr bwMode="auto">
          <a:xfrm rot="10800000" flipV="1">
            <a:off x="3816466" y="4413397"/>
            <a:ext cx="566162"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4" name="Picture 6" descr="United Kingdom">
            <a:extLst>
              <a:ext uri="{FF2B5EF4-FFF2-40B4-BE49-F238E27FC236}">
                <a16:creationId xmlns:a16="http://schemas.microsoft.com/office/drawing/2014/main" id="{BE3601E6-6F39-833F-8B67-F4D90C0B55B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862579" y="4395805"/>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B935CB46-840E-F40B-D6E3-BFC219EB525A}"/>
              </a:ext>
            </a:extLst>
          </p:cNvPr>
          <p:cNvSpPr txBox="1"/>
          <p:nvPr/>
        </p:nvSpPr>
        <p:spPr>
          <a:xfrm>
            <a:off x="4525977" y="1024046"/>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16" name="TextBox 15">
            <a:extLst>
              <a:ext uri="{FF2B5EF4-FFF2-40B4-BE49-F238E27FC236}">
                <a16:creationId xmlns:a16="http://schemas.microsoft.com/office/drawing/2014/main" id="{A0A4CBF5-1724-3AE0-512C-839C83BEB2D9}"/>
              </a:ext>
            </a:extLst>
          </p:cNvPr>
          <p:cNvSpPr txBox="1"/>
          <p:nvPr/>
        </p:nvSpPr>
        <p:spPr>
          <a:xfrm>
            <a:off x="7709171" y="1066629"/>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17" name="TextBox 16">
            <a:extLst>
              <a:ext uri="{FF2B5EF4-FFF2-40B4-BE49-F238E27FC236}">
                <a16:creationId xmlns:a16="http://schemas.microsoft.com/office/drawing/2014/main" id="{21257E7C-90C8-E00F-2508-D434BA1E76DB}"/>
              </a:ext>
            </a:extLst>
          </p:cNvPr>
          <p:cNvSpPr txBox="1"/>
          <p:nvPr/>
        </p:nvSpPr>
        <p:spPr>
          <a:xfrm>
            <a:off x="9519920" y="1031607"/>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18" name="TextBox 17">
            <a:extLst>
              <a:ext uri="{FF2B5EF4-FFF2-40B4-BE49-F238E27FC236}">
                <a16:creationId xmlns:a16="http://schemas.microsoft.com/office/drawing/2014/main" id="{EEC45E92-A19C-CB75-9B4D-397ECF9156BE}"/>
              </a:ext>
            </a:extLst>
          </p:cNvPr>
          <p:cNvSpPr txBox="1"/>
          <p:nvPr/>
        </p:nvSpPr>
        <p:spPr>
          <a:xfrm>
            <a:off x="2894103" y="1031607"/>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sp>
        <p:nvSpPr>
          <p:cNvPr id="19" name="TextBox 18">
            <a:extLst>
              <a:ext uri="{FF2B5EF4-FFF2-40B4-BE49-F238E27FC236}">
                <a16:creationId xmlns:a16="http://schemas.microsoft.com/office/drawing/2014/main" id="{790131AF-EC0B-A908-859D-4229B253D665}"/>
              </a:ext>
            </a:extLst>
          </p:cNvPr>
          <p:cNvSpPr txBox="1"/>
          <p:nvPr/>
        </p:nvSpPr>
        <p:spPr>
          <a:xfrm>
            <a:off x="4525977" y="1024046"/>
            <a:ext cx="1218610" cy="4154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050" dirty="0">
                <a:latin typeface="Red Hat Display" panose="02010503040201060303" pitchFamily="2" charset="0"/>
              </a:rPr>
              <a:t>Transatlantic Financial Crisis</a:t>
            </a:r>
            <a:endParaRPr lang="en-GB" sz="1050" dirty="0"/>
          </a:p>
        </p:txBody>
      </p:sp>
      <p:sp>
        <p:nvSpPr>
          <p:cNvPr id="20" name="TextBox 19">
            <a:extLst>
              <a:ext uri="{FF2B5EF4-FFF2-40B4-BE49-F238E27FC236}">
                <a16:creationId xmlns:a16="http://schemas.microsoft.com/office/drawing/2014/main" id="{EC156255-DBBF-D757-9BC7-3E5D53F9229E}"/>
              </a:ext>
            </a:extLst>
          </p:cNvPr>
          <p:cNvSpPr txBox="1"/>
          <p:nvPr/>
        </p:nvSpPr>
        <p:spPr>
          <a:xfrm>
            <a:off x="7709171" y="1066629"/>
            <a:ext cx="1352628" cy="2616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100" dirty="0">
                <a:latin typeface="Red Hat Display" panose="02010503040201060303" pitchFamily="2" charset="0"/>
              </a:rPr>
              <a:t>Brexit referendum </a:t>
            </a:r>
            <a:endParaRPr lang="en-GB" sz="1100" dirty="0"/>
          </a:p>
        </p:txBody>
      </p:sp>
      <p:sp>
        <p:nvSpPr>
          <p:cNvPr id="21" name="TextBox 20">
            <a:extLst>
              <a:ext uri="{FF2B5EF4-FFF2-40B4-BE49-F238E27FC236}">
                <a16:creationId xmlns:a16="http://schemas.microsoft.com/office/drawing/2014/main" id="{251D5CDD-8794-F957-5AA1-BFE804B06C7A}"/>
              </a:ext>
            </a:extLst>
          </p:cNvPr>
          <p:cNvSpPr txBox="1"/>
          <p:nvPr/>
        </p:nvSpPr>
        <p:spPr>
          <a:xfrm>
            <a:off x="9519920" y="1031607"/>
            <a:ext cx="882999"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Covid-19 starts</a:t>
            </a:r>
            <a:endParaRPr lang="en-GB" sz="1200" dirty="0"/>
          </a:p>
        </p:txBody>
      </p:sp>
      <p:sp>
        <p:nvSpPr>
          <p:cNvPr id="22" name="TextBox 21">
            <a:extLst>
              <a:ext uri="{FF2B5EF4-FFF2-40B4-BE49-F238E27FC236}">
                <a16:creationId xmlns:a16="http://schemas.microsoft.com/office/drawing/2014/main" id="{55989F3D-BA1B-2752-5E39-E3FEA66C3BDA}"/>
              </a:ext>
            </a:extLst>
          </p:cNvPr>
          <p:cNvSpPr txBox="1"/>
          <p:nvPr/>
        </p:nvSpPr>
        <p:spPr>
          <a:xfrm>
            <a:off x="2894103" y="1031607"/>
            <a:ext cx="1352628"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EU enlargement</a:t>
            </a:r>
            <a:endParaRPr lang="en-GB" sz="1200" dirty="0"/>
          </a:p>
        </p:txBody>
      </p:sp>
      <p:sp>
        <p:nvSpPr>
          <p:cNvPr id="43" name="TextBox 42">
            <a:extLst>
              <a:ext uri="{FF2B5EF4-FFF2-40B4-BE49-F238E27FC236}">
                <a16:creationId xmlns:a16="http://schemas.microsoft.com/office/drawing/2014/main" id="{748E8155-86A2-E80C-9AFA-8C8FBF4EC7B2}"/>
              </a:ext>
            </a:extLst>
          </p:cNvPr>
          <p:cNvSpPr txBox="1"/>
          <p:nvPr/>
        </p:nvSpPr>
        <p:spPr>
          <a:xfrm>
            <a:off x="1206920" y="1024046"/>
            <a:ext cx="135262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p>
            <a:pPr algn="ctr"/>
            <a:r>
              <a:rPr lang="en-GB" sz="1200" dirty="0">
                <a:latin typeface="Red Hat Display" panose="02010503040201060303" pitchFamily="2" charset="0"/>
              </a:rPr>
              <a:t>EMU starts</a:t>
            </a:r>
            <a:endParaRPr lang="en-GB" sz="1200" dirty="0"/>
          </a:p>
        </p:txBody>
      </p:sp>
      <p:cxnSp>
        <p:nvCxnSpPr>
          <p:cNvPr id="44" name="Straight Connector 43">
            <a:extLst>
              <a:ext uri="{FF2B5EF4-FFF2-40B4-BE49-F238E27FC236}">
                <a16:creationId xmlns:a16="http://schemas.microsoft.com/office/drawing/2014/main" id="{DBBEBB45-6C44-15B0-1776-891322B10192}"/>
              </a:ext>
            </a:extLst>
          </p:cNvPr>
          <p:cNvCxnSpPr>
            <a:cxnSpLocks/>
          </p:cNvCxnSpPr>
          <p:nvPr/>
        </p:nvCxnSpPr>
        <p:spPr>
          <a:xfrm>
            <a:off x="2701578" y="1031607"/>
            <a:ext cx="0" cy="4149993"/>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001F695-C127-B857-2720-A36BE2DA48D2}"/>
              </a:ext>
            </a:extLst>
          </p:cNvPr>
          <p:cNvCxnSpPr>
            <a:cxnSpLocks/>
          </p:cNvCxnSpPr>
          <p:nvPr/>
        </p:nvCxnSpPr>
        <p:spPr>
          <a:xfrm>
            <a:off x="590505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06106CE-98D1-E012-FBDE-825135138C18}"/>
              </a:ext>
            </a:extLst>
          </p:cNvPr>
          <p:cNvCxnSpPr>
            <a:cxnSpLocks/>
          </p:cNvCxnSpPr>
          <p:nvPr/>
        </p:nvCxnSpPr>
        <p:spPr>
          <a:xfrm>
            <a:off x="916641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7697512-1034-AE1F-5B98-A60E21E6D280}"/>
              </a:ext>
            </a:extLst>
          </p:cNvPr>
          <p:cNvCxnSpPr>
            <a:cxnSpLocks/>
          </p:cNvCxnSpPr>
          <p:nvPr/>
        </p:nvCxnSpPr>
        <p:spPr>
          <a:xfrm>
            <a:off x="10507538" y="1040650"/>
            <a:ext cx="0" cy="413985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814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9" name="Text Placeholder 2">
            <a:extLst>
              <a:ext uri="{FF2B5EF4-FFF2-40B4-BE49-F238E27FC236}">
                <a16:creationId xmlns:a16="http://schemas.microsoft.com/office/drawing/2014/main" id="{60803449-DD79-2B1D-5783-D3F3E87AE773}"/>
              </a:ext>
            </a:extLst>
          </p:cNvPr>
          <p:cNvSpPr>
            <a:spLocks noGrp="1"/>
          </p:cNvSpPr>
          <p:nvPr>
            <p:ph type="body" sz="quarter" idx="18"/>
          </p:nvPr>
        </p:nvSpPr>
        <p:spPr>
          <a:xfrm>
            <a:off x="1112704" y="2222501"/>
            <a:ext cx="8832776" cy="3152774"/>
          </a:xfrm>
        </p:spPr>
        <p:txBody>
          <a:bodyPr>
            <a:normAutofit/>
          </a:bodyPr>
          <a:lstStyle/>
          <a:p>
            <a:pPr marL="571500" lvl="0" indent="-571500" algn="ctr">
              <a:buFont typeface="+mj-lt"/>
              <a:buAutoNum type="romanUcPeriod"/>
            </a:pPr>
            <a:endParaRPr lang="en-GB" sz="4000" dirty="0">
              <a:effectLst/>
              <a:latin typeface="Red Hat Display" panose="02010503040201060303" pitchFamily="2" charset="0"/>
              <a:ea typeface="Calibri" panose="020F050202020403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400" b="1" i="0" u="none" strike="noStrike" kern="1200" cap="none" spc="0" normalizeH="0" baseline="0" noProof="0" dirty="0">
                <a:ln>
                  <a:noFill/>
                </a:ln>
                <a:solidFill>
                  <a:prstClr val="white"/>
                </a:solidFill>
                <a:effectLst/>
                <a:uLnTx/>
                <a:uFillTx/>
                <a:latin typeface="Red Hat Display" panose="02010503040201060303" pitchFamily="2" charset="0"/>
                <a:ea typeface="Calibri" panose="020F0502020204030204" pitchFamily="34" charset="0"/>
                <a:cs typeface="+mn-cs"/>
              </a:rPr>
              <a:t>IV. Living with crisis - EMU update</a:t>
            </a:r>
          </a:p>
        </p:txBody>
      </p:sp>
    </p:spTree>
    <p:extLst>
      <p:ext uri="{BB962C8B-B14F-4D97-AF65-F5344CB8AC3E}">
        <p14:creationId xmlns:p14="http://schemas.microsoft.com/office/powerpoint/2010/main" val="24709155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FD4A67-F8FB-76A3-6CCC-2638D7E1FC59}"/>
              </a:ext>
            </a:extLst>
          </p:cNvPr>
          <p:cNvSpPr txBox="1"/>
          <p:nvPr/>
        </p:nvSpPr>
        <p:spPr>
          <a:xfrm>
            <a:off x="2985572" y="958467"/>
            <a:ext cx="9053148" cy="5984972"/>
          </a:xfrm>
          <a:prstGeom prst="rect">
            <a:avLst/>
          </a:prstGeom>
          <a:noFill/>
        </p:spPr>
        <p:txBody>
          <a:bodyPr wrap="square" rtlCol="0">
            <a:sp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‘Inflation remains far too high and is likely to stay above our target for an extended period.. We expect to raise interest rates further over the next several meetings.’ 26 Sep 2022</a:t>
            </a:r>
          </a:p>
          <a:p>
            <a:pPr marL="0" marR="0" lvl="0" indent="0" algn="l" defTabSz="914400" rtl="0" eaLnBrk="1" fontAlgn="auto" latinLnBrk="0" hangingPunct="1">
              <a:lnSpc>
                <a:spcPts val="17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‘We are so far away from the rate that will help us return inflation to 2% that our hikes have to be not only timely but of a magnitude that brings us closer to those rates.’ 8 Sep 2022</a:t>
            </a:r>
          </a:p>
          <a:p>
            <a:pPr marL="0" marR="0" lvl="0" indent="0" algn="l" defTabSz="914400" rtl="0" eaLnBrk="1" fontAlgn="auto" latinLnBrk="0" hangingPunct="1">
              <a:lnSpc>
                <a:spcPts val="17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55555"/>
              </a:solidFill>
              <a:effectLst/>
              <a:uLnTx/>
              <a:uFillTx/>
              <a:latin typeface="Calibri" panose="020F0502020204030204"/>
              <a:ea typeface="+mn-ea"/>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‘We decided to go for 50 basis points hike in July, therefore, the combined forward guidance that existed for September is no longer applicable.’ 21 Jul 2022</a:t>
            </a:r>
          </a:p>
          <a:p>
            <a:pPr marL="0" marR="0" lvl="0" indent="0" algn="l" defTabSz="914400" rtl="0" eaLnBrk="1" fontAlgn="auto" latinLnBrk="0" hangingPunct="1">
              <a:lnSpc>
                <a:spcPts val="17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’We intend to raise the key ECB interest rates by 25 bp at our July  meeting.’  9 Jun 2022</a:t>
            </a:r>
          </a:p>
          <a:p>
            <a:pPr marL="0" marR="0" lvl="0" indent="0" algn="l" defTabSz="914400" rtl="0" eaLnBrk="1" fontAlgn="auto" latinLnBrk="0" hangingPunct="1">
              <a:lnSpc>
                <a:spcPts val="17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‘Inflation has increased significantly and will remain high over coming months.’ 14 Apr 2022</a:t>
            </a:r>
          </a:p>
          <a:p>
            <a:pPr marL="0" marR="0" lvl="0" indent="0" algn="l" defTabSz="914400" rtl="0" eaLnBrk="1" fontAlgn="auto" latinLnBrk="0" hangingPunct="1">
              <a:lnSpc>
                <a:spcPts val="17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‘Any adjustments to the key ECB interest rates will take place some time after the end of our net purchases …and will be gradual.’  10 Mar 2022</a:t>
            </a:r>
          </a:p>
          <a:p>
            <a:pPr marL="0" marR="0" lvl="0" indent="0" algn="l" defTabSz="914400" rtl="0" eaLnBrk="1" fontAlgn="auto" latinLnBrk="0" hangingPunct="1">
              <a:lnSpc>
                <a:spcPts val="17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‘Euro area demand conditions do not show same signs of overheating … This increases the likelihood price pressures will subside before becoming entrenched.’ 7 Feb 2022</a:t>
            </a:r>
          </a:p>
          <a:p>
            <a:pPr marL="0" marR="0" lvl="0" indent="0" algn="l" defTabSz="914400" rtl="0" eaLnBrk="1" fontAlgn="auto" latinLnBrk="0" hangingPunct="1">
              <a:lnSpc>
                <a:spcPts val="17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‘Inflation will fall less than we all had all envisaged a year ago, but it will fall.’ 20 Jan 2022</a:t>
            </a:r>
          </a:p>
          <a:p>
            <a:pPr marL="0" marR="0" lvl="0" indent="0" algn="l" defTabSz="914400" rtl="0" eaLnBrk="1" fontAlgn="auto" latinLnBrk="0" hangingPunct="1">
              <a:lnSpc>
                <a:spcPts val="17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‘Under  present circumstances, it is very unlikely that we will raise interest rates in the year 2022. But we have to be very attentive to what data tells us.’ 17 Dec2021</a:t>
            </a:r>
          </a:p>
          <a:p>
            <a:pPr marL="0" marR="0" lvl="0" indent="0" algn="l" defTabSz="914400" rtl="0" eaLnBrk="1" fontAlgn="auto" latinLnBrk="0" hangingPunct="1">
              <a:lnSpc>
                <a:spcPts val="17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 see an inflation profile [as] a hump [which] eventually declines… 55%-60% of inflation is from energy prices… By  end-2022 it will have declined significantly.’ 3 Dec 2021</a:t>
            </a:r>
          </a:p>
        </p:txBody>
      </p:sp>
      <p:sp>
        <p:nvSpPr>
          <p:cNvPr id="5" name="Rectangle 4">
            <a:extLst>
              <a:ext uri="{FF2B5EF4-FFF2-40B4-BE49-F238E27FC236}">
                <a16:creationId xmlns:a16="http://schemas.microsoft.com/office/drawing/2014/main" id="{B196722D-414A-C634-4F51-0AE758A38B7E}"/>
              </a:ext>
            </a:extLst>
          </p:cNvPr>
          <p:cNvSpPr/>
          <p:nvPr/>
        </p:nvSpPr>
        <p:spPr>
          <a:xfrm>
            <a:off x="429658" y="119553"/>
            <a:ext cx="11762341"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400" b="1" dirty="0"/>
              <a:t>Reality hits home: changing ECB line on inflation</a:t>
            </a:r>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 Placeholder 2">
            <a:extLst>
              <a:ext uri="{FF2B5EF4-FFF2-40B4-BE49-F238E27FC236}">
                <a16:creationId xmlns:a16="http://schemas.microsoft.com/office/drawing/2014/main" id="{D8A0FB9A-DDCA-E7B5-93F6-8EBD8E077417}"/>
              </a:ext>
            </a:extLst>
          </p:cNvPr>
          <p:cNvSpPr txBox="1">
            <a:spLocks/>
          </p:cNvSpPr>
          <p:nvPr/>
        </p:nvSpPr>
        <p:spPr>
          <a:xfrm>
            <a:off x="609599" y="1059271"/>
            <a:ext cx="10944225" cy="5029200"/>
          </a:xfrm>
          <a:prstGeom prst="rect">
            <a:avLst/>
          </a:prstGeom>
        </p:spPr>
        <p:txBody>
          <a:bodyPr vert="horz" lIns="91440" tIns="45720" rIns="91440" bIns="45720" rtlCol="0">
            <a:norm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lvl="0" indent="-685800" rtl="0">
              <a:buFont typeface="Arial" panose="020B0604020202020204" pitchFamily="34" charset="0"/>
              <a:buChar char="•"/>
            </a:pPr>
            <a:endParaRPr lang="en-GB" sz="3200" b="0" dirty="0">
              <a:latin typeface="Red Hat Display" panose="02010503040201060303" pitchFamily="2" charset="0"/>
            </a:endParaRPr>
          </a:p>
        </p:txBody>
      </p:sp>
      <p:pic>
        <p:nvPicPr>
          <p:cNvPr id="12" name="Picture 11">
            <a:extLst>
              <a:ext uri="{FF2B5EF4-FFF2-40B4-BE49-F238E27FC236}">
                <a16:creationId xmlns:a16="http://schemas.microsoft.com/office/drawing/2014/main" id="{6A579996-25F9-8389-87EC-9DC6DC8AB173}"/>
              </a:ext>
            </a:extLst>
          </p:cNvPr>
          <p:cNvPicPr>
            <a:picLocks noChangeAspect="1"/>
          </p:cNvPicPr>
          <p:nvPr/>
        </p:nvPicPr>
        <p:blipFill>
          <a:blip r:embed="rId3"/>
          <a:stretch>
            <a:fillRect/>
          </a:stretch>
        </p:blipFill>
        <p:spPr>
          <a:xfrm>
            <a:off x="568248" y="1220348"/>
            <a:ext cx="2371938" cy="3351652"/>
          </a:xfrm>
          <a:prstGeom prst="rect">
            <a:avLst/>
          </a:prstGeom>
        </p:spPr>
      </p:pic>
      <p:sp>
        <p:nvSpPr>
          <p:cNvPr id="13" name="TextBox 12">
            <a:extLst>
              <a:ext uri="{FF2B5EF4-FFF2-40B4-BE49-F238E27FC236}">
                <a16:creationId xmlns:a16="http://schemas.microsoft.com/office/drawing/2014/main" id="{021B33F8-E5DC-1911-B86F-8AFEB4531F7B}"/>
              </a:ext>
            </a:extLst>
          </p:cNvPr>
          <p:cNvSpPr txBox="1"/>
          <p:nvPr/>
        </p:nvSpPr>
        <p:spPr>
          <a:xfrm>
            <a:off x="764635" y="4921764"/>
            <a:ext cx="1979163" cy="923330"/>
          </a:xfrm>
          <a:prstGeom prst="rect">
            <a:avLst/>
          </a:prstGeom>
          <a:noFill/>
        </p:spPr>
        <p:txBody>
          <a:bodyPr wrap="square" rtlCol="0">
            <a:spAutoFit/>
          </a:bodyPr>
          <a:lstStyle/>
          <a:p>
            <a:r>
              <a:rPr lang="en-GB" i="1" dirty="0">
                <a:solidFill>
                  <a:schemeClr val="bg1"/>
                </a:solidFill>
              </a:rPr>
              <a:t>Christine  Lagarde, ECB President (2019- )</a:t>
            </a:r>
            <a:endParaRPr lang="de-DE" i="1" dirty="0">
              <a:solidFill>
                <a:schemeClr val="bg1"/>
              </a:solidFill>
            </a:endParaRPr>
          </a:p>
        </p:txBody>
      </p:sp>
    </p:spTree>
    <p:extLst>
      <p:ext uri="{BB962C8B-B14F-4D97-AF65-F5344CB8AC3E}">
        <p14:creationId xmlns:p14="http://schemas.microsoft.com/office/powerpoint/2010/main" val="24999792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pic>
        <p:nvPicPr>
          <p:cNvPr id="8" name="Picture 7" descr="United Kingdom">
            <a:extLst>
              <a:ext uri="{FF2B5EF4-FFF2-40B4-BE49-F238E27FC236}">
                <a16:creationId xmlns:a16="http://schemas.microsoft.com/office/drawing/2014/main" id="{888FDB34-25D6-CF2F-471C-607FB3EB5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693869" y="3625084"/>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aphicFrame>
        <p:nvGraphicFramePr>
          <p:cNvPr id="10" name="Table 9">
            <a:extLst>
              <a:ext uri="{FF2B5EF4-FFF2-40B4-BE49-F238E27FC236}">
                <a16:creationId xmlns:a16="http://schemas.microsoft.com/office/drawing/2014/main" id="{190FDE44-E205-74F2-D0B1-7129B5AA7699}"/>
              </a:ext>
            </a:extLst>
          </p:cNvPr>
          <p:cNvGraphicFramePr>
            <a:graphicFrameLocks noGrp="1"/>
          </p:cNvGraphicFramePr>
          <p:nvPr>
            <p:extLst>
              <p:ext uri="{D42A27DB-BD31-4B8C-83A1-F6EECF244321}">
                <p14:modId xmlns:p14="http://schemas.microsoft.com/office/powerpoint/2010/main" val="2329795253"/>
              </p:ext>
            </p:extLst>
          </p:nvPr>
        </p:nvGraphicFramePr>
        <p:xfrm>
          <a:off x="794388" y="703735"/>
          <a:ext cx="10779764" cy="5384736"/>
        </p:xfrm>
        <a:graphic>
          <a:graphicData uri="http://schemas.openxmlformats.org/drawingml/2006/table">
            <a:tbl>
              <a:tblPr firstRow="1" firstCol="1" bandRow="1">
                <a:tableStyleId>{5C22544A-7EE6-4342-B048-85BDC9FD1C3A}</a:tableStyleId>
              </a:tblPr>
              <a:tblGrid>
                <a:gridCol w="3077114">
                  <a:extLst>
                    <a:ext uri="{9D8B030D-6E8A-4147-A177-3AD203B41FA5}">
                      <a16:colId xmlns:a16="http://schemas.microsoft.com/office/drawing/2014/main" val="1479680969"/>
                    </a:ext>
                  </a:extLst>
                </a:gridCol>
                <a:gridCol w="770265">
                  <a:extLst>
                    <a:ext uri="{9D8B030D-6E8A-4147-A177-3AD203B41FA5}">
                      <a16:colId xmlns:a16="http://schemas.microsoft.com/office/drawing/2014/main" val="632408992"/>
                    </a:ext>
                  </a:extLst>
                </a:gridCol>
                <a:gridCol w="770265">
                  <a:extLst>
                    <a:ext uri="{9D8B030D-6E8A-4147-A177-3AD203B41FA5}">
                      <a16:colId xmlns:a16="http://schemas.microsoft.com/office/drawing/2014/main" val="3448984851"/>
                    </a:ext>
                  </a:extLst>
                </a:gridCol>
                <a:gridCol w="770265">
                  <a:extLst>
                    <a:ext uri="{9D8B030D-6E8A-4147-A177-3AD203B41FA5}">
                      <a16:colId xmlns:a16="http://schemas.microsoft.com/office/drawing/2014/main" val="811563826"/>
                    </a:ext>
                  </a:extLst>
                </a:gridCol>
                <a:gridCol w="770265">
                  <a:extLst>
                    <a:ext uri="{9D8B030D-6E8A-4147-A177-3AD203B41FA5}">
                      <a16:colId xmlns:a16="http://schemas.microsoft.com/office/drawing/2014/main" val="1319972537"/>
                    </a:ext>
                  </a:extLst>
                </a:gridCol>
                <a:gridCol w="770265">
                  <a:extLst>
                    <a:ext uri="{9D8B030D-6E8A-4147-A177-3AD203B41FA5}">
                      <a16:colId xmlns:a16="http://schemas.microsoft.com/office/drawing/2014/main" val="3874381792"/>
                    </a:ext>
                  </a:extLst>
                </a:gridCol>
                <a:gridCol w="770265">
                  <a:extLst>
                    <a:ext uri="{9D8B030D-6E8A-4147-A177-3AD203B41FA5}">
                      <a16:colId xmlns:a16="http://schemas.microsoft.com/office/drawing/2014/main" val="3008614374"/>
                    </a:ext>
                  </a:extLst>
                </a:gridCol>
                <a:gridCol w="770265">
                  <a:extLst>
                    <a:ext uri="{9D8B030D-6E8A-4147-A177-3AD203B41FA5}">
                      <a16:colId xmlns:a16="http://schemas.microsoft.com/office/drawing/2014/main" val="4026023609"/>
                    </a:ext>
                  </a:extLst>
                </a:gridCol>
                <a:gridCol w="770265">
                  <a:extLst>
                    <a:ext uri="{9D8B030D-6E8A-4147-A177-3AD203B41FA5}">
                      <a16:colId xmlns:a16="http://schemas.microsoft.com/office/drawing/2014/main" val="2761367922"/>
                    </a:ext>
                  </a:extLst>
                </a:gridCol>
                <a:gridCol w="770265">
                  <a:extLst>
                    <a:ext uri="{9D8B030D-6E8A-4147-A177-3AD203B41FA5}">
                      <a16:colId xmlns:a16="http://schemas.microsoft.com/office/drawing/2014/main" val="2185862349"/>
                    </a:ext>
                  </a:extLst>
                </a:gridCol>
                <a:gridCol w="770265">
                  <a:extLst>
                    <a:ext uri="{9D8B030D-6E8A-4147-A177-3AD203B41FA5}">
                      <a16:colId xmlns:a16="http://schemas.microsoft.com/office/drawing/2014/main" val="3265802695"/>
                    </a:ext>
                  </a:extLst>
                </a:gridCol>
              </a:tblGrid>
              <a:tr h="598304">
                <a:tc gridSpan="11">
                  <a:txBody>
                    <a:bodyPr/>
                    <a:lstStyle/>
                    <a:p>
                      <a:pPr algn="ctr">
                        <a:lnSpc>
                          <a:spcPct val="107000"/>
                        </a:lnSpc>
                        <a:spcAft>
                          <a:spcPts val="800"/>
                        </a:spcAft>
                      </a:pPr>
                      <a:r>
                        <a:rPr lang="en-GB" sz="2000" b="1" dirty="0">
                          <a:effectLst/>
                          <a:latin typeface="Calibri" panose="020F0502020204030204" pitchFamily="34" charset="0"/>
                          <a:ea typeface="Calibri" panose="020F0502020204030204" pitchFamily="34" charset="0"/>
                          <a:cs typeface="Times New Roman" panose="02020603050405020304" pitchFamily="18" charset="0"/>
                        </a:rPr>
                        <a:t>CZECHIA</a:t>
                      </a: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911037377"/>
                  </a:ext>
                </a:extLst>
              </a:tr>
              <a:tr h="598304">
                <a:tc>
                  <a:txBody>
                    <a:bodyPr/>
                    <a:lstStyle/>
                    <a:p>
                      <a:pPr>
                        <a:lnSpc>
                          <a:spcPct val="107000"/>
                        </a:lnSpc>
                        <a:spcAft>
                          <a:spcPts val="800"/>
                        </a:spcAft>
                      </a:pPr>
                      <a:r>
                        <a:rPr lang="en-GB"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2014</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2015</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2016</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2017</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2018</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2019</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2020</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2021</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2022f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2023f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86793526"/>
                  </a:ext>
                </a:extLst>
              </a:tr>
              <a:tr h="598304">
                <a:tc>
                  <a:txBody>
                    <a:bodyPr/>
                    <a:lstStyle/>
                    <a:p>
                      <a:pPr>
                        <a:lnSpc>
                          <a:spcPct val="107000"/>
                        </a:lnSpc>
                        <a:spcAft>
                          <a:spcPts val="800"/>
                        </a:spcAft>
                      </a:pPr>
                      <a:r>
                        <a:rPr lang="en-GB" sz="1800" dirty="0">
                          <a:effectLst/>
                        </a:rPr>
                        <a:t>Real GDP (% change)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rPr>
                        <a:t> 2.3</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5.4</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2.5</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5.2</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3.2</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3.0</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-5.5</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3.5</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1.9</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1.5</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extLst>
                  <a:ext uri="{0D108BD9-81ED-4DB2-BD59-A6C34878D82A}">
                    <a16:rowId xmlns:a16="http://schemas.microsoft.com/office/drawing/2014/main" val="3629597422"/>
                  </a:ext>
                </a:extLst>
              </a:tr>
              <a:tr h="598304">
                <a:tc>
                  <a:txBody>
                    <a:bodyPr/>
                    <a:lstStyle/>
                    <a:p>
                      <a:pPr>
                        <a:lnSpc>
                          <a:spcPct val="107000"/>
                        </a:lnSpc>
                        <a:spcAft>
                          <a:spcPts val="800"/>
                        </a:spcAft>
                      </a:pPr>
                      <a:r>
                        <a:rPr lang="en-GB" sz="1800" dirty="0">
                          <a:effectLst/>
                        </a:rPr>
                        <a:t>GDP/capita ($ ‘000)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rPr>
                        <a:t>19.9</a:t>
                      </a:r>
                      <a:endParaRPr lang="de-D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rPr>
                        <a:t>17.8</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rPr>
                        <a:t>18.6</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rPr>
                        <a:t>20.7</a:t>
                      </a:r>
                      <a:endParaRPr lang="de-D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rPr>
                        <a:t>23.5</a:t>
                      </a:r>
                      <a:endParaRPr lang="de-D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rPr>
                        <a:t>23.7</a:t>
                      </a:r>
                      <a:endParaRPr lang="de-D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rPr>
                        <a:t>23.0</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rPr>
                        <a:t>26.8</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rPr>
                        <a:t>28.0</a:t>
                      </a:r>
                      <a:endParaRPr lang="de-D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rPr>
                        <a:t>29.9</a:t>
                      </a:r>
                      <a:endParaRPr lang="de-D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42451454"/>
                  </a:ext>
                </a:extLst>
              </a:tr>
              <a:tr h="598304">
                <a:tc>
                  <a:txBody>
                    <a:bodyPr/>
                    <a:lstStyle/>
                    <a:p>
                      <a:pPr>
                        <a:lnSpc>
                          <a:spcPct val="107000"/>
                        </a:lnSpc>
                        <a:spcAft>
                          <a:spcPts val="800"/>
                        </a:spcAft>
                      </a:pPr>
                      <a:r>
                        <a:rPr lang="en-GB" sz="1800">
                          <a:effectLst/>
                        </a:rPr>
                        <a:t>Consumer price inflation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rPr>
                        <a:t>0.3</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0.3</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0.7</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2.5</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2.1</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2.9</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3.2</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3.8</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16.3</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8.6</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extLst>
                  <a:ext uri="{0D108BD9-81ED-4DB2-BD59-A6C34878D82A}">
                    <a16:rowId xmlns:a16="http://schemas.microsoft.com/office/drawing/2014/main" val="1452775622"/>
                  </a:ext>
                </a:extLst>
              </a:tr>
              <a:tr h="598304">
                <a:tc>
                  <a:txBody>
                    <a:bodyPr/>
                    <a:lstStyle/>
                    <a:p>
                      <a:pPr>
                        <a:lnSpc>
                          <a:spcPct val="107000"/>
                        </a:lnSpc>
                        <a:spcAft>
                          <a:spcPts val="800"/>
                        </a:spcAft>
                      </a:pPr>
                      <a:r>
                        <a:rPr lang="en-GB" sz="1800">
                          <a:effectLst/>
                        </a:rPr>
                        <a:t>Unemployment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rPr>
                        <a:t>6.1</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5.0</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3.9</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2.9</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2.2</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2.0</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2.5</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2.8</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2.5</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2.3</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extLst>
                  <a:ext uri="{0D108BD9-81ED-4DB2-BD59-A6C34878D82A}">
                    <a16:rowId xmlns:a16="http://schemas.microsoft.com/office/drawing/2014/main" val="2509693785"/>
                  </a:ext>
                </a:extLst>
              </a:tr>
              <a:tr h="598304">
                <a:tc>
                  <a:txBody>
                    <a:bodyPr/>
                    <a:lstStyle/>
                    <a:p>
                      <a:pPr>
                        <a:lnSpc>
                          <a:spcPct val="107000"/>
                        </a:lnSpc>
                        <a:spcAft>
                          <a:spcPts val="800"/>
                        </a:spcAft>
                      </a:pPr>
                      <a:r>
                        <a:rPr lang="en-GB" sz="1800" dirty="0">
                          <a:effectLst/>
                        </a:rPr>
                        <a:t>General government budget balance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rPr>
                        <a:t>-2.1</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-0.6</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0.7</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1.5</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0.9</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0.3</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-5.8</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-5.9</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-4.0</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-3.3</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solidFill>
                  </a:tcPr>
                </a:tc>
                <a:extLst>
                  <a:ext uri="{0D108BD9-81ED-4DB2-BD59-A6C34878D82A}">
                    <a16:rowId xmlns:a16="http://schemas.microsoft.com/office/drawing/2014/main" val="2048166966"/>
                  </a:ext>
                </a:extLst>
              </a:tr>
              <a:tr h="598304">
                <a:tc>
                  <a:txBody>
                    <a:bodyPr/>
                    <a:lstStyle/>
                    <a:p>
                      <a:pPr>
                        <a:lnSpc>
                          <a:spcPct val="107000"/>
                        </a:lnSpc>
                        <a:spcAft>
                          <a:spcPts val="800"/>
                        </a:spcAft>
                      </a:pPr>
                      <a:r>
                        <a:rPr lang="en-GB" sz="1800" dirty="0">
                          <a:effectLst/>
                        </a:rPr>
                        <a:t>General government gross debt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rPr>
                        <a:t>41.9</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40.0</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36.6</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34.2</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32.1</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30.0</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37.6</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42.0</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41.5</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800"/>
                        </a:spcAft>
                      </a:pPr>
                      <a:r>
                        <a:rPr lang="en-GB" sz="1800" dirty="0">
                          <a:effectLst/>
                        </a:rPr>
                        <a:t>41.2</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extLst>
                  <a:ext uri="{0D108BD9-81ED-4DB2-BD59-A6C34878D82A}">
                    <a16:rowId xmlns:a16="http://schemas.microsoft.com/office/drawing/2014/main" val="1839955223"/>
                  </a:ext>
                </a:extLst>
              </a:tr>
              <a:tr h="598304">
                <a:tc>
                  <a:txBody>
                    <a:bodyPr/>
                    <a:lstStyle/>
                    <a:p>
                      <a:pPr>
                        <a:lnSpc>
                          <a:spcPct val="107000"/>
                        </a:lnSpc>
                        <a:spcAft>
                          <a:spcPts val="800"/>
                        </a:spcAft>
                      </a:pPr>
                      <a:r>
                        <a:rPr lang="en-GB" sz="1800" dirty="0">
                          <a:effectLst/>
                        </a:rPr>
                        <a:t>Current account balance </a:t>
                      </a:r>
                      <a:br>
                        <a:rPr lang="en-GB" sz="1800" dirty="0">
                          <a:effectLst/>
                        </a:rPr>
                      </a:br>
                      <a:r>
                        <a:rPr lang="en-GB" sz="1800" dirty="0">
                          <a:effectLst/>
                        </a:rPr>
                        <a:t>(%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rPr>
                        <a:t>0.2</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0.5</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1.8</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1.5</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0.4</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0.3</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2.0</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-0.9</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-4.3</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800"/>
                        </a:spcAft>
                      </a:pPr>
                      <a:r>
                        <a:rPr lang="en-GB" sz="1800" dirty="0">
                          <a:effectLst/>
                        </a:rPr>
                        <a:t>-2.2</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extLst>
                  <a:ext uri="{0D108BD9-81ED-4DB2-BD59-A6C34878D82A}">
                    <a16:rowId xmlns:a16="http://schemas.microsoft.com/office/drawing/2014/main" val="2798221769"/>
                  </a:ext>
                </a:extLst>
              </a:tr>
            </a:tbl>
          </a:graphicData>
        </a:graphic>
      </p:graphicFrame>
      <p:pic>
        <p:nvPicPr>
          <p:cNvPr id="12" name="Picture 11" descr="Flag of The Czech Republic - Vlajka České republiky - NationalFlags.shop -  your Flag webshop">
            <a:extLst>
              <a:ext uri="{FF2B5EF4-FFF2-40B4-BE49-F238E27FC236}">
                <a16:creationId xmlns:a16="http://schemas.microsoft.com/office/drawing/2014/main" id="{E4ED3809-0335-4406-EC6E-5F70550E518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76" t="3738" r="2688" b="5179"/>
          <a:stretch/>
        </p:blipFill>
        <p:spPr bwMode="auto">
          <a:xfrm>
            <a:off x="6995634" y="769529"/>
            <a:ext cx="649989" cy="4141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7A055B4C-46B0-D959-CB7C-E108A3D17EFB}"/>
              </a:ext>
            </a:extLst>
          </p:cNvPr>
          <p:cNvSpPr txBox="1"/>
          <p:nvPr/>
        </p:nvSpPr>
        <p:spPr>
          <a:xfrm>
            <a:off x="1490298" y="6212624"/>
            <a:ext cx="8766406"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Source: IMF October 2022 WEO.   Red / green: under- /outperformance cf. euro area; amber: equal scores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No comparisons for GDP/capita  due to difficulties of aligning data with exchange rates and PPP calculations</a:t>
            </a:r>
          </a:p>
        </p:txBody>
      </p:sp>
    </p:spTree>
    <p:extLst>
      <p:ext uri="{BB962C8B-B14F-4D97-AF65-F5344CB8AC3E}">
        <p14:creationId xmlns:p14="http://schemas.microsoft.com/office/powerpoint/2010/main" val="42585803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pic>
        <p:nvPicPr>
          <p:cNvPr id="8" name="Picture 7" descr="United Kingdom">
            <a:extLst>
              <a:ext uri="{FF2B5EF4-FFF2-40B4-BE49-F238E27FC236}">
                <a16:creationId xmlns:a16="http://schemas.microsoft.com/office/drawing/2014/main" id="{888FDB34-25D6-CF2F-471C-607FB3EB5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693869" y="3625084"/>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aphicFrame>
        <p:nvGraphicFramePr>
          <p:cNvPr id="10" name="Table 9">
            <a:extLst>
              <a:ext uri="{FF2B5EF4-FFF2-40B4-BE49-F238E27FC236}">
                <a16:creationId xmlns:a16="http://schemas.microsoft.com/office/drawing/2014/main" id="{190FDE44-E205-74F2-D0B1-7129B5AA7699}"/>
              </a:ext>
            </a:extLst>
          </p:cNvPr>
          <p:cNvGraphicFramePr>
            <a:graphicFrameLocks noGrp="1"/>
          </p:cNvGraphicFramePr>
          <p:nvPr>
            <p:extLst>
              <p:ext uri="{D42A27DB-BD31-4B8C-83A1-F6EECF244321}">
                <p14:modId xmlns:p14="http://schemas.microsoft.com/office/powerpoint/2010/main" val="1018799689"/>
              </p:ext>
            </p:extLst>
          </p:nvPr>
        </p:nvGraphicFramePr>
        <p:xfrm>
          <a:off x="794388" y="703735"/>
          <a:ext cx="10779764" cy="5384736"/>
        </p:xfrm>
        <a:graphic>
          <a:graphicData uri="http://schemas.openxmlformats.org/drawingml/2006/table">
            <a:tbl>
              <a:tblPr firstRow="1" firstCol="1" bandRow="1">
                <a:tableStyleId>{5C22544A-7EE6-4342-B048-85BDC9FD1C3A}</a:tableStyleId>
              </a:tblPr>
              <a:tblGrid>
                <a:gridCol w="3077114">
                  <a:extLst>
                    <a:ext uri="{9D8B030D-6E8A-4147-A177-3AD203B41FA5}">
                      <a16:colId xmlns:a16="http://schemas.microsoft.com/office/drawing/2014/main" val="1479680969"/>
                    </a:ext>
                  </a:extLst>
                </a:gridCol>
                <a:gridCol w="770265">
                  <a:extLst>
                    <a:ext uri="{9D8B030D-6E8A-4147-A177-3AD203B41FA5}">
                      <a16:colId xmlns:a16="http://schemas.microsoft.com/office/drawing/2014/main" val="632408992"/>
                    </a:ext>
                  </a:extLst>
                </a:gridCol>
                <a:gridCol w="770265">
                  <a:extLst>
                    <a:ext uri="{9D8B030D-6E8A-4147-A177-3AD203B41FA5}">
                      <a16:colId xmlns:a16="http://schemas.microsoft.com/office/drawing/2014/main" val="3448984851"/>
                    </a:ext>
                  </a:extLst>
                </a:gridCol>
                <a:gridCol w="770265">
                  <a:extLst>
                    <a:ext uri="{9D8B030D-6E8A-4147-A177-3AD203B41FA5}">
                      <a16:colId xmlns:a16="http://schemas.microsoft.com/office/drawing/2014/main" val="811563826"/>
                    </a:ext>
                  </a:extLst>
                </a:gridCol>
                <a:gridCol w="770265">
                  <a:extLst>
                    <a:ext uri="{9D8B030D-6E8A-4147-A177-3AD203B41FA5}">
                      <a16:colId xmlns:a16="http://schemas.microsoft.com/office/drawing/2014/main" val="1319972537"/>
                    </a:ext>
                  </a:extLst>
                </a:gridCol>
                <a:gridCol w="770265">
                  <a:extLst>
                    <a:ext uri="{9D8B030D-6E8A-4147-A177-3AD203B41FA5}">
                      <a16:colId xmlns:a16="http://schemas.microsoft.com/office/drawing/2014/main" val="3874381792"/>
                    </a:ext>
                  </a:extLst>
                </a:gridCol>
                <a:gridCol w="770265">
                  <a:extLst>
                    <a:ext uri="{9D8B030D-6E8A-4147-A177-3AD203B41FA5}">
                      <a16:colId xmlns:a16="http://schemas.microsoft.com/office/drawing/2014/main" val="3008614374"/>
                    </a:ext>
                  </a:extLst>
                </a:gridCol>
                <a:gridCol w="770265">
                  <a:extLst>
                    <a:ext uri="{9D8B030D-6E8A-4147-A177-3AD203B41FA5}">
                      <a16:colId xmlns:a16="http://schemas.microsoft.com/office/drawing/2014/main" val="4026023609"/>
                    </a:ext>
                  </a:extLst>
                </a:gridCol>
                <a:gridCol w="770265">
                  <a:extLst>
                    <a:ext uri="{9D8B030D-6E8A-4147-A177-3AD203B41FA5}">
                      <a16:colId xmlns:a16="http://schemas.microsoft.com/office/drawing/2014/main" val="2761367922"/>
                    </a:ext>
                  </a:extLst>
                </a:gridCol>
                <a:gridCol w="770265">
                  <a:extLst>
                    <a:ext uri="{9D8B030D-6E8A-4147-A177-3AD203B41FA5}">
                      <a16:colId xmlns:a16="http://schemas.microsoft.com/office/drawing/2014/main" val="2185862349"/>
                    </a:ext>
                  </a:extLst>
                </a:gridCol>
                <a:gridCol w="770265">
                  <a:extLst>
                    <a:ext uri="{9D8B030D-6E8A-4147-A177-3AD203B41FA5}">
                      <a16:colId xmlns:a16="http://schemas.microsoft.com/office/drawing/2014/main" val="3265802695"/>
                    </a:ext>
                  </a:extLst>
                </a:gridCol>
              </a:tblGrid>
              <a:tr h="598304">
                <a:tc gridSpan="11">
                  <a:txBody>
                    <a:bodyPr/>
                    <a:lstStyle/>
                    <a:p>
                      <a:pPr algn="ctr">
                        <a:lnSpc>
                          <a:spcPct val="107000"/>
                        </a:lnSpc>
                        <a:spcAft>
                          <a:spcPts val="80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H</a:t>
                      </a:r>
                      <a:r>
                        <a:rPr lang="en-GB" sz="2000" b="1" dirty="0">
                          <a:effectLst/>
                          <a:latin typeface="Calibri" panose="020F0502020204030204" pitchFamily="34" charset="0"/>
                          <a:ea typeface="Calibri" panose="020F0502020204030204" pitchFamily="34" charset="0"/>
                          <a:cs typeface="Times New Roman" panose="02020603050405020304" pitchFamily="18" charset="0"/>
                        </a:rPr>
                        <a:t>UNGARY</a:t>
                      </a: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911037377"/>
                  </a:ext>
                </a:extLst>
              </a:tr>
              <a:tr h="598304">
                <a:tc>
                  <a:txBody>
                    <a:bodyPr/>
                    <a:lstStyle/>
                    <a:p>
                      <a:pPr>
                        <a:lnSpc>
                          <a:spcPct val="107000"/>
                        </a:lnSpc>
                        <a:spcAft>
                          <a:spcPts val="800"/>
                        </a:spcAft>
                      </a:pPr>
                      <a:r>
                        <a:rPr lang="en-GB"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2014</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2015</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2016</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2017</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2018</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2019</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2020</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2021</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2022f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2023f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86793526"/>
                  </a:ext>
                </a:extLst>
              </a:tr>
              <a:tr h="598304">
                <a:tc>
                  <a:txBody>
                    <a:bodyPr/>
                    <a:lstStyle/>
                    <a:p>
                      <a:pPr>
                        <a:lnSpc>
                          <a:spcPct val="107000"/>
                        </a:lnSpc>
                        <a:spcAft>
                          <a:spcPts val="800"/>
                        </a:spcAft>
                      </a:pPr>
                      <a:r>
                        <a:rPr lang="en-GB" sz="1800" dirty="0">
                          <a:effectLst/>
                        </a:rPr>
                        <a:t>Real GDP (% change)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5.4</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4.6</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-4.5</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5.7</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1.8</a:t>
                      </a:r>
                    </a:p>
                  </a:txBody>
                  <a:tcPr marL="68580" marR="68580" marT="0" marB="0" anchor="ctr">
                    <a:solidFill>
                      <a:srgbClr val="00B050"/>
                    </a:solidFill>
                  </a:tcPr>
                </a:tc>
                <a:extLst>
                  <a:ext uri="{0D108BD9-81ED-4DB2-BD59-A6C34878D82A}">
                    <a16:rowId xmlns:a16="http://schemas.microsoft.com/office/drawing/2014/main" val="3629597422"/>
                  </a:ext>
                </a:extLst>
              </a:tr>
              <a:tr h="598304">
                <a:tc>
                  <a:txBody>
                    <a:bodyPr/>
                    <a:lstStyle/>
                    <a:p>
                      <a:pPr>
                        <a:lnSpc>
                          <a:spcPct val="107000"/>
                        </a:lnSpc>
                        <a:spcAft>
                          <a:spcPts val="800"/>
                        </a:spcAft>
                      </a:pPr>
                      <a:r>
                        <a:rPr lang="en-GB" sz="1800" dirty="0">
                          <a:effectLst/>
                        </a:rPr>
                        <a:t>GDP/capita ($ ‘000)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14.2</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12.7</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13.1</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14.6</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16.4</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`6.7</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16.0</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18.7</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19.0</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20.2</a:t>
                      </a:r>
                    </a:p>
                  </a:txBody>
                  <a:tcPr marL="68580" marR="68580" marT="0" marB="0" anchor="ctr"/>
                </a:tc>
                <a:extLst>
                  <a:ext uri="{0D108BD9-81ED-4DB2-BD59-A6C34878D82A}">
                    <a16:rowId xmlns:a16="http://schemas.microsoft.com/office/drawing/2014/main" val="1142451454"/>
                  </a:ext>
                </a:extLst>
              </a:tr>
              <a:tr h="598304">
                <a:tc>
                  <a:txBody>
                    <a:bodyPr/>
                    <a:lstStyle/>
                    <a:p>
                      <a:pPr>
                        <a:lnSpc>
                          <a:spcPct val="107000"/>
                        </a:lnSpc>
                        <a:spcAft>
                          <a:spcPts val="800"/>
                        </a:spcAft>
                      </a:pPr>
                      <a:r>
                        <a:rPr lang="en-GB" sz="1800">
                          <a:effectLst/>
                        </a:rPr>
                        <a:t>Consumer price inflation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-0.2</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0.4</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2.4</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2.8</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5.1</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13.9</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13.3</a:t>
                      </a:r>
                    </a:p>
                  </a:txBody>
                  <a:tcPr marL="68580" marR="68580" marT="0" marB="0" anchor="ctr">
                    <a:solidFill>
                      <a:srgbClr val="FF0000"/>
                    </a:solidFill>
                  </a:tcPr>
                </a:tc>
                <a:extLst>
                  <a:ext uri="{0D108BD9-81ED-4DB2-BD59-A6C34878D82A}">
                    <a16:rowId xmlns:a16="http://schemas.microsoft.com/office/drawing/2014/main" val="1452775622"/>
                  </a:ext>
                </a:extLst>
              </a:tr>
              <a:tr h="598304">
                <a:tc>
                  <a:txBody>
                    <a:bodyPr/>
                    <a:lstStyle/>
                    <a:p>
                      <a:pPr>
                        <a:lnSpc>
                          <a:spcPct val="107000"/>
                        </a:lnSpc>
                        <a:spcAft>
                          <a:spcPts val="800"/>
                        </a:spcAft>
                      </a:pPr>
                      <a:r>
                        <a:rPr lang="en-GB" sz="1800">
                          <a:effectLst/>
                        </a:rPr>
                        <a:t>Unemployment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7.5</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6.6</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5.0</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3.6</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3.8</a:t>
                      </a:r>
                    </a:p>
                  </a:txBody>
                  <a:tcPr marL="68580" marR="68580" marT="0" marB="0" anchor="ctr">
                    <a:solidFill>
                      <a:srgbClr val="00B050"/>
                    </a:solidFill>
                  </a:tcPr>
                </a:tc>
                <a:extLst>
                  <a:ext uri="{0D108BD9-81ED-4DB2-BD59-A6C34878D82A}">
                    <a16:rowId xmlns:a16="http://schemas.microsoft.com/office/drawing/2014/main" val="2509693785"/>
                  </a:ext>
                </a:extLst>
              </a:tr>
              <a:tr h="598304">
                <a:tc>
                  <a:txBody>
                    <a:bodyPr/>
                    <a:lstStyle/>
                    <a:p>
                      <a:pPr>
                        <a:lnSpc>
                          <a:spcPct val="107000"/>
                        </a:lnSpc>
                        <a:spcAft>
                          <a:spcPts val="800"/>
                        </a:spcAft>
                      </a:pPr>
                      <a:r>
                        <a:rPr lang="en-GB" sz="1800" dirty="0">
                          <a:effectLst/>
                        </a:rPr>
                        <a:t>General government budget balance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-2.8</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-2.0</a:t>
                      </a:r>
                    </a:p>
                  </a:txBody>
                  <a:tcPr marL="68580" marR="68580" marT="0" marB="0" anchor="ctr">
                    <a:solidFill>
                      <a:schemeClr val="accent2"/>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-1.8</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-2.5</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-7.8</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-6.8</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-4.9</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-3.1</a:t>
                      </a:r>
                    </a:p>
                  </a:txBody>
                  <a:tcPr marL="68580" marR="68580" marT="0" marB="0" anchor="ctr">
                    <a:solidFill>
                      <a:srgbClr val="FF0000"/>
                    </a:solidFill>
                  </a:tcPr>
                </a:tc>
                <a:extLst>
                  <a:ext uri="{0D108BD9-81ED-4DB2-BD59-A6C34878D82A}">
                    <a16:rowId xmlns:a16="http://schemas.microsoft.com/office/drawing/2014/main" val="2048166966"/>
                  </a:ext>
                </a:extLst>
              </a:tr>
              <a:tr h="598304">
                <a:tc>
                  <a:txBody>
                    <a:bodyPr/>
                    <a:lstStyle/>
                    <a:p>
                      <a:pPr>
                        <a:lnSpc>
                          <a:spcPct val="107000"/>
                        </a:lnSpc>
                        <a:spcAft>
                          <a:spcPts val="800"/>
                        </a:spcAft>
                      </a:pPr>
                      <a:r>
                        <a:rPr lang="en-GB" sz="1800" dirty="0">
                          <a:effectLst/>
                        </a:rPr>
                        <a:t>General government gross debt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76.7</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75.8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74.8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72.1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69.1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65.5</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79.6</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76.8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74.8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73.9</a:t>
                      </a:r>
                    </a:p>
                  </a:txBody>
                  <a:tcPr marL="68580" marR="68580" marT="0" marB="0" anchor="ctr">
                    <a:solidFill>
                      <a:srgbClr val="00B050"/>
                    </a:solidFill>
                  </a:tcPr>
                </a:tc>
                <a:extLst>
                  <a:ext uri="{0D108BD9-81ED-4DB2-BD59-A6C34878D82A}">
                    <a16:rowId xmlns:a16="http://schemas.microsoft.com/office/drawing/2014/main" val="1839955223"/>
                  </a:ext>
                </a:extLst>
              </a:tr>
              <a:tr h="598304">
                <a:tc>
                  <a:txBody>
                    <a:bodyPr/>
                    <a:lstStyle/>
                    <a:p>
                      <a:pPr>
                        <a:lnSpc>
                          <a:spcPct val="107000"/>
                        </a:lnSpc>
                        <a:spcAft>
                          <a:spcPts val="800"/>
                        </a:spcAft>
                      </a:pPr>
                      <a:r>
                        <a:rPr lang="en-GB" sz="1800" dirty="0">
                          <a:effectLst/>
                        </a:rPr>
                        <a:t>Current account balance </a:t>
                      </a:r>
                      <a:br>
                        <a:rPr lang="en-GB" sz="1800" dirty="0">
                          <a:effectLst/>
                        </a:rPr>
                      </a:br>
                      <a:r>
                        <a:rPr lang="en-GB" sz="1800" dirty="0">
                          <a:effectLst/>
                        </a:rPr>
                        <a:t>(%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4.9</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2.0</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0.2</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-0.7</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-3.2</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-6.7</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nchor="ctr">
                    <a:solidFill>
                      <a:srgbClr val="FF0000"/>
                    </a:solidFill>
                  </a:tcPr>
                </a:tc>
                <a:extLst>
                  <a:ext uri="{0D108BD9-81ED-4DB2-BD59-A6C34878D82A}">
                    <a16:rowId xmlns:a16="http://schemas.microsoft.com/office/drawing/2014/main" val="2798221769"/>
                  </a:ext>
                </a:extLst>
              </a:tr>
            </a:tbl>
          </a:graphicData>
        </a:graphic>
      </p:graphicFrame>
      <p:pic>
        <p:nvPicPr>
          <p:cNvPr id="7" name="Picture 6" descr="Hungary Flag | Flag of Hungary | Hungary flag, Hungarian flag, Flags of the  world">
            <a:extLst>
              <a:ext uri="{FF2B5EF4-FFF2-40B4-BE49-F238E27FC236}">
                <a16:creationId xmlns:a16="http://schemas.microsoft.com/office/drawing/2014/main" id="{D349A0FE-5B62-8F7C-B084-270444FF653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49" t="4239" r="2166" b="5664"/>
          <a:stretch/>
        </p:blipFill>
        <p:spPr bwMode="auto">
          <a:xfrm>
            <a:off x="6995634" y="769529"/>
            <a:ext cx="649989" cy="4141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476947C-F57D-9D98-98D5-EDDA450F35AD}"/>
              </a:ext>
            </a:extLst>
          </p:cNvPr>
          <p:cNvSpPr txBox="1"/>
          <p:nvPr/>
        </p:nvSpPr>
        <p:spPr>
          <a:xfrm>
            <a:off x="1490298" y="6205059"/>
            <a:ext cx="9052844"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Source: IMF October 2022 WEO.   Red / green: under- /outperformance cf. euro area; amber: equal scores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No comparisons for GDP/capita  due to difficulties of aligning data with exchange rates and PPP calculations</a:t>
            </a:r>
          </a:p>
        </p:txBody>
      </p:sp>
    </p:spTree>
    <p:extLst>
      <p:ext uri="{BB962C8B-B14F-4D97-AF65-F5344CB8AC3E}">
        <p14:creationId xmlns:p14="http://schemas.microsoft.com/office/powerpoint/2010/main" val="10838816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pic>
        <p:nvPicPr>
          <p:cNvPr id="8" name="Picture 7" descr="United Kingdom">
            <a:extLst>
              <a:ext uri="{FF2B5EF4-FFF2-40B4-BE49-F238E27FC236}">
                <a16:creationId xmlns:a16="http://schemas.microsoft.com/office/drawing/2014/main" id="{888FDB34-25D6-CF2F-471C-607FB3EB5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693869" y="3625084"/>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aphicFrame>
        <p:nvGraphicFramePr>
          <p:cNvPr id="10" name="Table 9">
            <a:extLst>
              <a:ext uri="{FF2B5EF4-FFF2-40B4-BE49-F238E27FC236}">
                <a16:creationId xmlns:a16="http://schemas.microsoft.com/office/drawing/2014/main" id="{190FDE44-E205-74F2-D0B1-7129B5AA7699}"/>
              </a:ext>
            </a:extLst>
          </p:cNvPr>
          <p:cNvGraphicFramePr>
            <a:graphicFrameLocks noGrp="1"/>
          </p:cNvGraphicFramePr>
          <p:nvPr>
            <p:extLst>
              <p:ext uri="{D42A27DB-BD31-4B8C-83A1-F6EECF244321}">
                <p14:modId xmlns:p14="http://schemas.microsoft.com/office/powerpoint/2010/main" val="1148852791"/>
              </p:ext>
            </p:extLst>
          </p:nvPr>
        </p:nvGraphicFramePr>
        <p:xfrm>
          <a:off x="794388" y="703735"/>
          <a:ext cx="10779764" cy="5384736"/>
        </p:xfrm>
        <a:graphic>
          <a:graphicData uri="http://schemas.openxmlformats.org/drawingml/2006/table">
            <a:tbl>
              <a:tblPr firstRow="1" firstCol="1" bandRow="1">
                <a:tableStyleId>{5C22544A-7EE6-4342-B048-85BDC9FD1C3A}</a:tableStyleId>
              </a:tblPr>
              <a:tblGrid>
                <a:gridCol w="3077114">
                  <a:extLst>
                    <a:ext uri="{9D8B030D-6E8A-4147-A177-3AD203B41FA5}">
                      <a16:colId xmlns:a16="http://schemas.microsoft.com/office/drawing/2014/main" val="1479680969"/>
                    </a:ext>
                  </a:extLst>
                </a:gridCol>
                <a:gridCol w="770265">
                  <a:extLst>
                    <a:ext uri="{9D8B030D-6E8A-4147-A177-3AD203B41FA5}">
                      <a16:colId xmlns:a16="http://schemas.microsoft.com/office/drawing/2014/main" val="632408992"/>
                    </a:ext>
                  </a:extLst>
                </a:gridCol>
                <a:gridCol w="770265">
                  <a:extLst>
                    <a:ext uri="{9D8B030D-6E8A-4147-A177-3AD203B41FA5}">
                      <a16:colId xmlns:a16="http://schemas.microsoft.com/office/drawing/2014/main" val="3448984851"/>
                    </a:ext>
                  </a:extLst>
                </a:gridCol>
                <a:gridCol w="770265">
                  <a:extLst>
                    <a:ext uri="{9D8B030D-6E8A-4147-A177-3AD203B41FA5}">
                      <a16:colId xmlns:a16="http://schemas.microsoft.com/office/drawing/2014/main" val="811563826"/>
                    </a:ext>
                  </a:extLst>
                </a:gridCol>
                <a:gridCol w="770265">
                  <a:extLst>
                    <a:ext uri="{9D8B030D-6E8A-4147-A177-3AD203B41FA5}">
                      <a16:colId xmlns:a16="http://schemas.microsoft.com/office/drawing/2014/main" val="1319972537"/>
                    </a:ext>
                  </a:extLst>
                </a:gridCol>
                <a:gridCol w="770265">
                  <a:extLst>
                    <a:ext uri="{9D8B030D-6E8A-4147-A177-3AD203B41FA5}">
                      <a16:colId xmlns:a16="http://schemas.microsoft.com/office/drawing/2014/main" val="3874381792"/>
                    </a:ext>
                  </a:extLst>
                </a:gridCol>
                <a:gridCol w="770265">
                  <a:extLst>
                    <a:ext uri="{9D8B030D-6E8A-4147-A177-3AD203B41FA5}">
                      <a16:colId xmlns:a16="http://schemas.microsoft.com/office/drawing/2014/main" val="3008614374"/>
                    </a:ext>
                  </a:extLst>
                </a:gridCol>
                <a:gridCol w="770265">
                  <a:extLst>
                    <a:ext uri="{9D8B030D-6E8A-4147-A177-3AD203B41FA5}">
                      <a16:colId xmlns:a16="http://schemas.microsoft.com/office/drawing/2014/main" val="4026023609"/>
                    </a:ext>
                  </a:extLst>
                </a:gridCol>
                <a:gridCol w="770265">
                  <a:extLst>
                    <a:ext uri="{9D8B030D-6E8A-4147-A177-3AD203B41FA5}">
                      <a16:colId xmlns:a16="http://schemas.microsoft.com/office/drawing/2014/main" val="2761367922"/>
                    </a:ext>
                  </a:extLst>
                </a:gridCol>
                <a:gridCol w="770265">
                  <a:extLst>
                    <a:ext uri="{9D8B030D-6E8A-4147-A177-3AD203B41FA5}">
                      <a16:colId xmlns:a16="http://schemas.microsoft.com/office/drawing/2014/main" val="2185862349"/>
                    </a:ext>
                  </a:extLst>
                </a:gridCol>
                <a:gridCol w="770265">
                  <a:extLst>
                    <a:ext uri="{9D8B030D-6E8A-4147-A177-3AD203B41FA5}">
                      <a16:colId xmlns:a16="http://schemas.microsoft.com/office/drawing/2014/main" val="3265802695"/>
                    </a:ext>
                  </a:extLst>
                </a:gridCol>
              </a:tblGrid>
              <a:tr h="598304">
                <a:tc gridSpan="11">
                  <a:txBody>
                    <a:bodyPr/>
                    <a:lstStyle/>
                    <a:p>
                      <a:pPr algn="ctr">
                        <a:lnSpc>
                          <a:spcPct val="107000"/>
                        </a:lnSpc>
                        <a:spcAft>
                          <a:spcPts val="80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GERMANY</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911037377"/>
                  </a:ext>
                </a:extLst>
              </a:tr>
              <a:tr h="598304">
                <a:tc>
                  <a:txBody>
                    <a:bodyPr/>
                    <a:lstStyle/>
                    <a:p>
                      <a:pPr>
                        <a:lnSpc>
                          <a:spcPct val="107000"/>
                        </a:lnSpc>
                        <a:spcAft>
                          <a:spcPts val="800"/>
                        </a:spcAft>
                      </a:pPr>
                      <a:r>
                        <a:rPr lang="en-GB"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2014</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2015</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2016</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2017</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2018</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2019</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2020</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2021</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2022f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2023f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86793526"/>
                  </a:ext>
                </a:extLst>
              </a:tr>
              <a:tr h="598304">
                <a:tc>
                  <a:txBody>
                    <a:bodyPr/>
                    <a:lstStyle/>
                    <a:p>
                      <a:pPr>
                        <a:lnSpc>
                          <a:spcPct val="107000"/>
                        </a:lnSpc>
                        <a:spcAft>
                          <a:spcPts val="800"/>
                        </a:spcAft>
                      </a:pPr>
                      <a:r>
                        <a:rPr lang="en-GB" sz="1800" dirty="0">
                          <a:effectLst/>
                        </a:rPr>
                        <a:t>Real GDP (% change)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2.7</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-3.7</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2.6</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-0.3</a:t>
                      </a:r>
                    </a:p>
                  </a:txBody>
                  <a:tcPr marL="68580" marR="68580" marT="0" marB="0" anchor="ctr">
                    <a:solidFill>
                      <a:srgbClr val="FF0000"/>
                    </a:solidFill>
                  </a:tcPr>
                </a:tc>
                <a:extLst>
                  <a:ext uri="{0D108BD9-81ED-4DB2-BD59-A6C34878D82A}">
                    <a16:rowId xmlns:a16="http://schemas.microsoft.com/office/drawing/2014/main" val="3629597422"/>
                  </a:ext>
                </a:extLst>
              </a:tr>
              <a:tr h="598304">
                <a:tc>
                  <a:txBody>
                    <a:bodyPr/>
                    <a:lstStyle/>
                    <a:p>
                      <a:pPr>
                        <a:lnSpc>
                          <a:spcPct val="107000"/>
                        </a:lnSpc>
                        <a:spcAft>
                          <a:spcPts val="800"/>
                        </a:spcAft>
                      </a:pPr>
                      <a:r>
                        <a:rPr lang="en-GB" sz="1800" dirty="0">
                          <a:effectLst/>
                        </a:rPr>
                        <a:t>GDP/capita ($ ‘000)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48.0</a:t>
                      </a:r>
                    </a:p>
                  </a:txBody>
                  <a:tcPr marL="68580" marR="68580" marT="0" marB="0" anchor="ctr"/>
                </a:tc>
                <a:tc>
                  <a:txBody>
                    <a:bodyPr/>
                    <a:lstStyle/>
                    <a:p>
                      <a:pPr algn="ctr">
                        <a:lnSpc>
                          <a:spcPct val="107000"/>
                        </a:lnSpc>
                        <a:spcAft>
                          <a:spcPts val="800"/>
                        </a:spcAft>
                      </a:pPr>
                      <a:r>
                        <a:rPr lang="en-GB"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41.1</a:t>
                      </a:r>
                    </a:p>
                  </a:txBody>
                  <a:tcPr marL="68580" marR="68580" marT="0" marB="0" anchor="ctr"/>
                </a:tc>
                <a:tc>
                  <a:txBody>
                    <a:bodyPr/>
                    <a:lstStyle/>
                    <a:p>
                      <a:pPr algn="ctr">
                        <a:lnSpc>
                          <a:spcPct val="107000"/>
                        </a:lnSpc>
                        <a:spcAft>
                          <a:spcPts val="800"/>
                        </a:spcAft>
                      </a:pPr>
                      <a:r>
                        <a:rPr lang="en-GB"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42.1</a:t>
                      </a:r>
                    </a:p>
                  </a:txBody>
                  <a:tcPr marL="68580" marR="68580" marT="0" marB="0" anchor="ctr"/>
                </a:tc>
                <a:tc>
                  <a:txBody>
                    <a:bodyPr/>
                    <a:lstStyle/>
                    <a:p>
                      <a:pPr algn="ctr">
                        <a:lnSpc>
                          <a:spcPct val="107000"/>
                        </a:lnSpc>
                        <a:spcAft>
                          <a:spcPts val="800"/>
                        </a:spcAft>
                      </a:pPr>
                      <a:r>
                        <a:rPr lang="en-GB"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44.6</a:t>
                      </a:r>
                    </a:p>
                  </a:txBody>
                  <a:tcPr marL="68580" marR="68580" marT="0" marB="0" anchor="ct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48.0</a:t>
                      </a:r>
                    </a:p>
                  </a:txBody>
                  <a:tcPr marL="68580" marR="68580" marT="0" marB="0" anchor="ctr"/>
                </a:tc>
                <a:tc>
                  <a:txBody>
                    <a:bodyPr/>
                    <a:lstStyle/>
                    <a:p>
                      <a:pPr algn="ctr">
                        <a:lnSpc>
                          <a:spcPct val="107000"/>
                        </a:lnSpc>
                        <a:spcAft>
                          <a:spcPts val="800"/>
                        </a:spcAft>
                      </a:pPr>
                      <a:r>
                        <a:rPr lang="en-GB"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46.8</a:t>
                      </a:r>
                    </a:p>
                  </a:txBody>
                  <a:tcPr marL="68580" marR="68580" marT="0" marB="0" anchor="ct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46.7</a:t>
                      </a:r>
                    </a:p>
                  </a:txBody>
                  <a:tcPr marL="68580" marR="68580" marT="0" marB="0" anchor="ctr"/>
                </a:tc>
                <a:tc>
                  <a:txBody>
                    <a:bodyPr/>
                    <a:lstStyle/>
                    <a:p>
                      <a:pPr algn="ctr">
                        <a:lnSpc>
                          <a:spcPct val="107000"/>
                        </a:lnSpc>
                        <a:spcAft>
                          <a:spcPts val="800"/>
                        </a:spcAft>
                      </a:pPr>
                      <a:r>
                        <a:rPr lang="en-GB"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51.2</a:t>
                      </a:r>
                    </a:p>
                  </a:txBody>
                  <a:tcPr marL="68580" marR="68580" marT="0" marB="0" anchor="ctr"/>
                </a:tc>
                <a:tc>
                  <a:txBody>
                    <a:bodyPr/>
                    <a:lstStyle/>
                    <a:p>
                      <a:pPr algn="ctr">
                        <a:lnSpc>
                          <a:spcPct val="107000"/>
                        </a:lnSpc>
                        <a:spcAft>
                          <a:spcPts val="800"/>
                        </a:spcAft>
                      </a:pPr>
                      <a:r>
                        <a:rPr lang="en-GB"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48.4</a:t>
                      </a:r>
                    </a:p>
                  </a:txBody>
                  <a:tcPr marL="68580" marR="68580" marT="0" marB="0" anchor="ctr"/>
                </a:tc>
                <a:tc>
                  <a:txBody>
                    <a:bodyPr/>
                    <a:lstStyle/>
                    <a:p>
                      <a:pPr algn="ctr">
                        <a:lnSpc>
                          <a:spcPct val="107000"/>
                        </a:lnSpc>
                        <a:spcAft>
                          <a:spcPts val="800"/>
                        </a:spcAft>
                      </a:pPr>
                      <a:r>
                        <a:rPr lang="en-GB"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49.4</a:t>
                      </a:r>
                    </a:p>
                  </a:txBody>
                  <a:tcPr marL="68580" marR="68580" marT="0" marB="0" anchor="ctr"/>
                </a:tc>
                <a:extLst>
                  <a:ext uri="{0D108BD9-81ED-4DB2-BD59-A6C34878D82A}">
                    <a16:rowId xmlns:a16="http://schemas.microsoft.com/office/drawing/2014/main" val="1142451454"/>
                  </a:ext>
                </a:extLst>
              </a:tr>
              <a:tr h="598304">
                <a:tc>
                  <a:txBody>
                    <a:bodyPr/>
                    <a:lstStyle/>
                    <a:p>
                      <a:pPr>
                        <a:lnSpc>
                          <a:spcPct val="107000"/>
                        </a:lnSpc>
                        <a:spcAft>
                          <a:spcPts val="800"/>
                        </a:spcAft>
                      </a:pPr>
                      <a:r>
                        <a:rPr lang="en-GB" sz="1800">
                          <a:effectLst/>
                        </a:rPr>
                        <a:t>Consumer price inflation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0.8</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0.7</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0.4</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0.4</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8.4</a:t>
                      </a:r>
                    </a:p>
                  </a:txBody>
                  <a:tcPr marL="68580" marR="68580" marT="0" marB="0" anchor="ctr">
                    <a:solidFill>
                      <a:srgbClr val="FF000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7.2</a:t>
                      </a:r>
                    </a:p>
                  </a:txBody>
                  <a:tcPr marL="68580" marR="68580" marT="0" marB="0" anchor="ctr">
                    <a:solidFill>
                      <a:srgbClr val="00B050"/>
                    </a:solidFill>
                  </a:tcPr>
                </a:tc>
                <a:extLst>
                  <a:ext uri="{0D108BD9-81ED-4DB2-BD59-A6C34878D82A}">
                    <a16:rowId xmlns:a16="http://schemas.microsoft.com/office/drawing/2014/main" val="1452775622"/>
                  </a:ext>
                </a:extLst>
              </a:tr>
              <a:tr h="598304">
                <a:tc>
                  <a:txBody>
                    <a:bodyPr/>
                    <a:lstStyle/>
                    <a:p>
                      <a:pPr>
                        <a:lnSpc>
                          <a:spcPct val="107000"/>
                        </a:lnSpc>
                        <a:spcAft>
                          <a:spcPts val="800"/>
                        </a:spcAft>
                      </a:pPr>
                      <a:r>
                        <a:rPr lang="en-GB" sz="1800">
                          <a:effectLst/>
                        </a:rPr>
                        <a:t>Unemployment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4.7</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3.9</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3.6</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3.6</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3.6</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2.9</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solidFill>
                      <a:srgbClr val="00B050"/>
                    </a:solidFill>
                  </a:tcPr>
                </a:tc>
                <a:extLst>
                  <a:ext uri="{0D108BD9-81ED-4DB2-BD59-A6C34878D82A}">
                    <a16:rowId xmlns:a16="http://schemas.microsoft.com/office/drawing/2014/main" val="2509693785"/>
                  </a:ext>
                </a:extLst>
              </a:tr>
              <a:tr h="598304">
                <a:tc>
                  <a:txBody>
                    <a:bodyPr/>
                    <a:lstStyle/>
                    <a:p>
                      <a:pPr>
                        <a:lnSpc>
                          <a:spcPct val="107000"/>
                        </a:lnSpc>
                        <a:spcAft>
                          <a:spcPts val="800"/>
                        </a:spcAft>
                      </a:pPr>
                      <a:r>
                        <a:rPr lang="en-GB" sz="1800" dirty="0">
                          <a:effectLst/>
                        </a:rPr>
                        <a:t>General government budget balance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0.6</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-3.7</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a:t>
                      </a:r>
                    </a:p>
                  </a:txBody>
                  <a:tcPr marL="68580" marR="68580" marT="0" marB="0" anchor="ctr">
                    <a:solidFill>
                      <a:srgbClr val="FF0000"/>
                    </a:solidFill>
                  </a:tcPr>
                </a:tc>
                <a:extLst>
                  <a:ext uri="{0D108BD9-81ED-4DB2-BD59-A6C34878D82A}">
                    <a16:rowId xmlns:a16="http://schemas.microsoft.com/office/drawing/2014/main" val="2048166966"/>
                  </a:ext>
                </a:extLst>
              </a:tr>
              <a:tr h="598304">
                <a:tc>
                  <a:txBody>
                    <a:bodyPr/>
                    <a:lstStyle/>
                    <a:p>
                      <a:pPr>
                        <a:lnSpc>
                          <a:spcPct val="107000"/>
                        </a:lnSpc>
                        <a:spcAft>
                          <a:spcPts val="800"/>
                        </a:spcAft>
                      </a:pPr>
                      <a:r>
                        <a:rPr lang="en-GB" sz="1800" dirty="0">
                          <a:effectLst/>
                        </a:rPr>
                        <a:t>General government gross debt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75.3</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71.9</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69</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64.6</a:t>
                      </a:r>
                    </a:p>
                  </a:txBody>
                  <a:tcPr marL="68580" marR="68580" marT="0" marB="0" anchor="ctr">
                    <a:solidFill>
                      <a:srgbClr val="00B050"/>
                    </a:solidFill>
                  </a:tcPr>
                </a:tc>
                <a:tc>
                  <a:txBody>
                    <a:bodyPr/>
                    <a:lstStyle/>
                    <a:p>
                      <a:pPr algn="ctr">
                        <a:lnSpc>
                          <a:spcPct val="107000"/>
                        </a:lnSpc>
                        <a:spcAft>
                          <a:spcPts val="800"/>
                        </a:spcAft>
                      </a:pPr>
                      <a:r>
                        <a:rPr lang="en-GB"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61.2</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58.9</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68.0</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69.6</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71.1</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68.3</a:t>
                      </a:r>
                    </a:p>
                  </a:txBody>
                  <a:tcPr marL="68580" marR="68580" marT="0" marB="0" anchor="ctr">
                    <a:solidFill>
                      <a:srgbClr val="00B050"/>
                    </a:solidFill>
                  </a:tcPr>
                </a:tc>
                <a:extLst>
                  <a:ext uri="{0D108BD9-81ED-4DB2-BD59-A6C34878D82A}">
                    <a16:rowId xmlns:a16="http://schemas.microsoft.com/office/drawing/2014/main" val="1839955223"/>
                  </a:ext>
                </a:extLst>
              </a:tr>
              <a:tr h="598304">
                <a:tc>
                  <a:txBody>
                    <a:bodyPr/>
                    <a:lstStyle/>
                    <a:p>
                      <a:pPr>
                        <a:lnSpc>
                          <a:spcPct val="107000"/>
                        </a:lnSpc>
                        <a:spcAft>
                          <a:spcPts val="800"/>
                        </a:spcAft>
                      </a:pPr>
                      <a:r>
                        <a:rPr lang="en-GB" sz="1800" dirty="0">
                          <a:effectLst/>
                        </a:rPr>
                        <a:t>Current account balance </a:t>
                      </a:r>
                      <a:br>
                        <a:rPr lang="en-GB" sz="1800" dirty="0">
                          <a:effectLst/>
                        </a:rPr>
                      </a:br>
                      <a:r>
                        <a:rPr lang="en-GB" sz="1800" dirty="0">
                          <a:effectLst/>
                        </a:rPr>
                        <a:t>(%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7.2</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8.6</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7.8</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7.6</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7.0</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7.4</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4.2</a:t>
                      </a:r>
                    </a:p>
                  </a:txBody>
                  <a:tcPr marL="68580" marR="68580" marT="0" marB="0" anchor="ctr">
                    <a:solidFill>
                      <a:srgbClr val="00B050"/>
                    </a:solidFill>
                  </a:tcPr>
                </a:tc>
                <a:tc>
                  <a:txBody>
                    <a:bodyPr/>
                    <a:lstStyle/>
                    <a:p>
                      <a:pPr algn="ctr">
                        <a:lnSpc>
                          <a:spcPct val="107000"/>
                        </a:lnSpc>
                        <a:spcAft>
                          <a:spcPts val="800"/>
                        </a:spcAft>
                      </a:pPr>
                      <a:r>
                        <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5.3</a:t>
                      </a:r>
                    </a:p>
                  </a:txBody>
                  <a:tcPr marL="68580" marR="68580" marT="0" marB="0" anchor="ctr">
                    <a:solidFill>
                      <a:srgbClr val="00B050"/>
                    </a:solidFill>
                  </a:tcPr>
                </a:tc>
                <a:extLst>
                  <a:ext uri="{0D108BD9-81ED-4DB2-BD59-A6C34878D82A}">
                    <a16:rowId xmlns:a16="http://schemas.microsoft.com/office/drawing/2014/main" val="2798221769"/>
                  </a:ext>
                </a:extLst>
              </a:tr>
            </a:tbl>
          </a:graphicData>
        </a:graphic>
      </p:graphicFrame>
      <p:sp>
        <p:nvSpPr>
          <p:cNvPr id="9" name="TextBox 8">
            <a:extLst>
              <a:ext uri="{FF2B5EF4-FFF2-40B4-BE49-F238E27FC236}">
                <a16:creationId xmlns:a16="http://schemas.microsoft.com/office/drawing/2014/main" id="{8476947C-F57D-9D98-98D5-EDDA450F35AD}"/>
              </a:ext>
            </a:extLst>
          </p:cNvPr>
          <p:cNvSpPr txBox="1"/>
          <p:nvPr/>
        </p:nvSpPr>
        <p:spPr>
          <a:xfrm>
            <a:off x="1696598" y="6205059"/>
            <a:ext cx="9077898" cy="707886"/>
          </a:xfrm>
          <a:prstGeom prst="rect">
            <a:avLst/>
          </a:prstGeom>
          <a:noFill/>
        </p:spPr>
        <p:txBody>
          <a:bodyPr wrap="square">
            <a:spAutoFit/>
          </a:bodyPr>
          <a:lstStyle/>
          <a:p>
            <a:pPr algn="ctr">
              <a:defRPr/>
            </a:pP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Source: </a:t>
            </a:r>
            <a:r>
              <a:rPr lang="en-GB" sz="1400" dirty="0">
                <a:solidFill>
                  <a:prstClr val="white"/>
                </a:solidFill>
                <a:latin typeface="Red Hat Display" panose="02010503040201060303" pitchFamily="2" charset="0"/>
              </a:rPr>
              <a:t>IMF October 2022 WEO.   Red / green: under- /outperformance cf. euro area; amber: equal scores</a:t>
            </a:r>
          </a:p>
          <a:p>
            <a:pPr algn="ctr">
              <a:defRPr/>
            </a:pPr>
            <a:r>
              <a:rPr lang="en-GB" sz="1400" dirty="0">
                <a:solidFill>
                  <a:prstClr val="white"/>
                </a:solidFill>
                <a:latin typeface="Red Hat Display" panose="02010503040201060303" pitchFamily="2" charset="0"/>
              </a:rPr>
              <a:t>No comparisons for GDP/capita  due to difficulties of aligning data with exchange rates and PPP calculations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p:txBody>
      </p:sp>
      <p:pic>
        <p:nvPicPr>
          <p:cNvPr id="3" name="Picture 4" descr="Flag of Poland - Wikipedia">
            <a:extLst>
              <a:ext uri="{FF2B5EF4-FFF2-40B4-BE49-F238E27FC236}">
                <a16:creationId xmlns:a16="http://schemas.microsoft.com/office/drawing/2014/main" id="{00AF929C-C1D7-08DC-113C-0A63E6812C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02" y="769529"/>
            <a:ext cx="664440" cy="4141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Picture 2" descr="BGFint Germany Flag 150 x 90 cm Fabric 100 g/m² : Amazon.de: Garden">
            <a:extLst>
              <a:ext uri="{FF2B5EF4-FFF2-40B4-BE49-F238E27FC236}">
                <a16:creationId xmlns:a16="http://schemas.microsoft.com/office/drawing/2014/main" id="{1A873BD8-BDE2-7EF4-4B72-67E62A0E50D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28" t="1666" r="909" b="3265"/>
          <a:stretch/>
        </p:blipFill>
        <p:spPr bwMode="auto">
          <a:xfrm rot="10800000" flipV="1">
            <a:off x="6960557" y="769529"/>
            <a:ext cx="713329" cy="4141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4126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1C13E27D-29DF-3C72-F5CB-470912353C64}"/>
              </a:ext>
            </a:extLst>
          </p:cNvPr>
          <p:cNvSpPr txBox="1">
            <a:spLocks/>
          </p:cNvSpPr>
          <p:nvPr/>
        </p:nvSpPr>
        <p:spPr>
          <a:xfrm>
            <a:off x="10956304" y="6438235"/>
            <a:ext cx="1235696" cy="428130"/>
          </a:xfrm>
          <a:prstGeom prst="rect">
            <a:avLst/>
          </a:prstGeom>
        </p:spPr>
        <p:txBody>
          <a:bodyPr vert="horz" lIns="91440" tIns="45720" rIns="91440" bIns="45720" rtlCol="0">
            <a:normAutofit fontScale="62500" lnSpcReduction="20000"/>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b="0" dirty="0">
                <a:latin typeface="Perpetua Titling MT" panose="02020502060505020804" pitchFamily="18" charset="0"/>
              </a:rPr>
              <a:t>NARODOWY </a:t>
            </a:r>
          </a:p>
          <a:p>
            <a:pPr>
              <a:spcBef>
                <a:spcPts val="0"/>
              </a:spcBef>
            </a:pPr>
            <a:r>
              <a:rPr lang="en-US" sz="1800" b="0" dirty="0">
                <a:latin typeface="Perpetua Titling MT" panose="02020502060505020804" pitchFamily="18" charset="0"/>
              </a:rPr>
              <a:t>BANK POLSKI</a:t>
            </a:r>
          </a:p>
          <a:p>
            <a:endParaRPr lang="en-US" sz="2000" dirty="0">
              <a:latin typeface="Red Hat Display" panose="02010503040201060303" pitchFamily="2" charset="0"/>
            </a:endParaRPr>
          </a:p>
        </p:txBody>
      </p:sp>
      <p:pic>
        <p:nvPicPr>
          <p:cNvPr id="4" name="Picture 4" descr="Narodowy Bank Polski - Internet Information Service">
            <a:extLst>
              <a:ext uri="{FF2B5EF4-FFF2-40B4-BE49-F238E27FC236}">
                <a16:creationId xmlns:a16="http://schemas.microsoft.com/office/drawing/2014/main" id="{3A11E0C8-CECA-2239-5D60-F2CF8DC4BEE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414833" y="6205059"/>
            <a:ext cx="752060" cy="75206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pic>
        <p:nvPicPr>
          <p:cNvPr id="8" name="Picture 7" descr="United Kingdom">
            <a:extLst>
              <a:ext uri="{FF2B5EF4-FFF2-40B4-BE49-F238E27FC236}">
                <a16:creationId xmlns:a16="http://schemas.microsoft.com/office/drawing/2014/main" id="{888FDB34-25D6-CF2F-471C-607FB3EB58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693869" y="3625084"/>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aphicFrame>
        <p:nvGraphicFramePr>
          <p:cNvPr id="10" name="Table 9">
            <a:extLst>
              <a:ext uri="{FF2B5EF4-FFF2-40B4-BE49-F238E27FC236}">
                <a16:creationId xmlns:a16="http://schemas.microsoft.com/office/drawing/2014/main" id="{190FDE44-E205-74F2-D0B1-7129B5AA7699}"/>
              </a:ext>
            </a:extLst>
          </p:cNvPr>
          <p:cNvGraphicFramePr>
            <a:graphicFrameLocks noGrp="1"/>
          </p:cNvGraphicFramePr>
          <p:nvPr>
            <p:extLst>
              <p:ext uri="{D42A27DB-BD31-4B8C-83A1-F6EECF244321}">
                <p14:modId xmlns:p14="http://schemas.microsoft.com/office/powerpoint/2010/main" val="501240813"/>
              </p:ext>
            </p:extLst>
          </p:nvPr>
        </p:nvGraphicFramePr>
        <p:xfrm>
          <a:off x="794388" y="703735"/>
          <a:ext cx="10779764" cy="5384736"/>
        </p:xfrm>
        <a:graphic>
          <a:graphicData uri="http://schemas.openxmlformats.org/drawingml/2006/table">
            <a:tbl>
              <a:tblPr firstRow="1" firstCol="1" bandRow="1">
                <a:tableStyleId>{5C22544A-7EE6-4342-B048-85BDC9FD1C3A}</a:tableStyleId>
              </a:tblPr>
              <a:tblGrid>
                <a:gridCol w="3077114">
                  <a:extLst>
                    <a:ext uri="{9D8B030D-6E8A-4147-A177-3AD203B41FA5}">
                      <a16:colId xmlns:a16="http://schemas.microsoft.com/office/drawing/2014/main" val="1479680969"/>
                    </a:ext>
                  </a:extLst>
                </a:gridCol>
                <a:gridCol w="770265">
                  <a:extLst>
                    <a:ext uri="{9D8B030D-6E8A-4147-A177-3AD203B41FA5}">
                      <a16:colId xmlns:a16="http://schemas.microsoft.com/office/drawing/2014/main" val="632408992"/>
                    </a:ext>
                  </a:extLst>
                </a:gridCol>
                <a:gridCol w="770265">
                  <a:extLst>
                    <a:ext uri="{9D8B030D-6E8A-4147-A177-3AD203B41FA5}">
                      <a16:colId xmlns:a16="http://schemas.microsoft.com/office/drawing/2014/main" val="3448984851"/>
                    </a:ext>
                  </a:extLst>
                </a:gridCol>
                <a:gridCol w="770265">
                  <a:extLst>
                    <a:ext uri="{9D8B030D-6E8A-4147-A177-3AD203B41FA5}">
                      <a16:colId xmlns:a16="http://schemas.microsoft.com/office/drawing/2014/main" val="811563826"/>
                    </a:ext>
                  </a:extLst>
                </a:gridCol>
                <a:gridCol w="770265">
                  <a:extLst>
                    <a:ext uri="{9D8B030D-6E8A-4147-A177-3AD203B41FA5}">
                      <a16:colId xmlns:a16="http://schemas.microsoft.com/office/drawing/2014/main" val="1319972537"/>
                    </a:ext>
                  </a:extLst>
                </a:gridCol>
                <a:gridCol w="770265">
                  <a:extLst>
                    <a:ext uri="{9D8B030D-6E8A-4147-A177-3AD203B41FA5}">
                      <a16:colId xmlns:a16="http://schemas.microsoft.com/office/drawing/2014/main" val="3874381792"/>
                    </a:ext>
                  </a:extLst>
                </a:gridCol>
                <a:gridCol w="770265">
                  <a:extLst>
                    <a:ext uri="{9D8B030D-6E8A-4147-A177-3AD203B41FA5}">
                      <a16:colId xmlns:a16="http://schemas.microsoft.com/office/drawing/2014/main" val="3008614374"/>
                    </a:ext>
                  </a:extLst>
                </a:gridCol>
                <a:gridCol w="770265">
                  <a:extLst>
                    <a:ext uri="{9D8B030D-6E8A-4147-A177-3AD203B41FA5}">
                      <a16:colId xmlns:a16="http://schemas.microsoft.com/office/drawing/2014/main" val="4026023609"/>
                    </a:ext>
                  </a:extLst>
                </a:gridCol>
                <a:gridCol w="770265">
                  <a:extLst>
                    <a:ext uri="{9D8B030D-6E8A-4147-A177-3AD203B41FA5}">
                      <a16:colId xmlns:a16="http://schemas.microsoft.com/office/drawing/2014/main" val="2761367922"/>
                    </a:ext>
                  </a:extLst>
                </a:gridCol>
                <a:gridCol w="770265">
                  <a:extLst>
                    <a:ext uri="{9D8B030D-6E8A-4147-A177-3AD203B41FA5}">
                      <a16:colId xmlns:a16="http://schemas.microsoft.com/office/drawing/2014/main" val="2185862349"/>
                    </a:ext>
                  </a:extLst>
                </a:gridCol>
                <a:gridCol w="770265">
                  <a:extLst>
                    <a:ext uri="{9D8B030D-6E8A-4147-A177-3AD203B41FA5}">
                      <a16:colId xmlns:a16="http://schemas.microsoft.com/office/drawing/2014/main" val="3265802695"/>
                    </a:ext>
                  </a:extLst>
                </a:gridCol>
              </a:tblGrid>
              <a:tr h="598304">
                <a:tc gridSpan="11">
                  <a:txBody>
                    <a:bodyPr/>
                    <a:lstStyle/>
                    <a:p>
                      <a:pPr algn="ctr">
                        <a:lnSpc>
                          <a:spcPct val="107000"/>
                        </a:lnSpc>
                        <a:spcAft>
                          <a:spcPts val="80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UK</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911037377"/>
                  </a:ext>
                </a:extLst>
              </a:tr>
              <a:tr h="598304">
                <a:tc>
                  <a:txBody>
                    <a:bodyPr/>
                    <a:lstStyle/>
                    <a:p>
                      <a:pPr>
                        <a:lnSpc>
                          <a:spcPct val="107000"/>
                        </a:lnSpc>
                        <a:spcAft>
                          <a:spcPts val="800"/>
                        </a:spcAft>
                      </a:pPr>
                      <a:r>
                        <a:rPr lang="en-GB"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2014</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2015</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2016</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2017</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2018</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2019</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2020</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2021</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2022f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2023f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86793526"/>
                  </a:ext>
                </a:extLst>
              </a:tr>
              <a:tr h="598304">
                <a:tc>
                  <a:txBody>
                    <a:bodyPr/>
                    <a:lstStyle/>
                    <a:p>
                      <a:pPr>
                        <a:lnSpc>
                          <a:spcPct val="107000"/>
                        </a:lnSpc>
                        <a:spcAft>
                          <a:spcPts val="800"/>
                        </a:spcAft>
                      </a:pPr>
                      <a:r>
                        <a:rPr lang="en-GB" sz="1800" dirty="0">
                          <a:effectLst/>
                        </a:rPr>
                        <a:t>Real GDP (% change)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2.6</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-9.3</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7.4</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3.6</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0.3</a:t>
                      </a:r>
                    </a:p>
                  </a:txBody>
                  <a:tcPr marL="68580" marR="68580" marT="0" marB="0" anchor="ctr">
                    <a:solidFill>
                      <a:srgbClr val="FF0000"/>
                    </a:solidFill>
                  </a:tcPr>
                </a:tc>
                <a:extLst>
                  <a:ext uri="{0D108BD9-81ED-4DB2-BD59-A6C34878D82A}">
                    <a16:rowId xmlns:a16="http://schemas.microsoft.com/office/drawing/2014/main" val="3629597422"/>
                  </a:ext>
                </a:extLst>
              </a:tr>
              <a:tr h="598304">
                <a:tc>
                  <a:txBody>
                    <a:bodyPr/>
                    <a:lstStyle/>
                    <a:p>
                      <a:pPr>
                        <a:lnSpc>
                          <a:spcPct val="107000"/>
                        </a:lnSpc>
                        <a:spcAft>
                          <a:spcPts val="800"/>
                        </a:spcAft>
                      </a:pPr>
                      <a:r>
                        <a:rPr lang="en-GB" sz="1800" dirty="0">
                          <a:effectLst/>
                        </a:rPr>
                        <a:t>GDP/capita ($ ‘000)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47.8</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45.4</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41.6</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40.9</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43.7</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43.1</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41.1</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47.3</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47.3</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51.3</a:t>
                      </a:r>
                    </a:p>
                  </a:txBody>
                  <a:tcPr marL="68580" marR="68580" marT="0" marB="0" anchor="ctr"/>
                </a:tc>
                <a:extLst>
                  <a:ext uri="{0D108BD9-81ED-4DB2-BD59-A6C34878D82A}">
                    <a16:rowId xmlns:a16="http://schemas.microsoft.com/office/drawing/2014/main" val="1142451454"/>
                  </a:ext>
                </a:extLst>
              </a:tr>
              <a:tr h="598304">
                <a:tc>
                  <a:txBody>
                    <a:bodyPr/>
                    <a:lstStyle/>
                    <a:p>
                      <a:pPr>
                        <a:lnSpc>
                          <a:spcPct val="107000"/>
                        </a:lnSpc>
                        <a:spcAft>
                          <a:spcPts val="800"/>
                        </a:spcAft>
                      </a:pPr>
                      <a:r>
                        <a:rPr lang="en-GB" sz="1800">
                          <a:effectLst/>
                        </a:rPr>
                        <a:t>Consumer price inflation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0.0</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0.7</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2.7</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2.5</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1.8</a:t>
                      </a:r>
                    </a:p>
                  </a:txBody>
                  <a:tcPr marL="68580" marR="68580" marT="0" marB="0" anchor="ctr">
                    <a:solidFill>
                      <a:schemeClr val="accent2"/>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0.9</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2.6</a:t>
                      </a:r>
                    </a:p>
                  </a:txBody>
                  <a:tcPr marL="68580" marR="68580" marT="0" marB="0" anchor="ctr">
                    <a:solidFill>
                      <a:schemeClr val="accent2"/>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9.1</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nchor="ctr">
                    <a:solidFill>
                      <a:srgbClr val="FF0000"/>
                    </a:solidFill>
                  </a:tcPr>
                </a:tc>
                <a:extLst>
                  <a:ext uri="{0D108BD9-81ED-4DB2-BD59-A6C34878D82A}">
                    <a16:rowId xmlns:a16="http://schemas.microsoft.com/office/drawing/2014/main" val="1452775622"/>
                  </a:ext>
                </a:extLst>
              </a:tr>
              <a:tr h="598304">
                <a:tc>
                  <a:txBody>
                    <a:bodyPr/>
                    <a:lstStyle/>
                    <a:p>
                      <a:pPr>
                        <a:lnSpc>
                          <a:spcPct val="107000"/>
                        </a:lnSpc>
                        <a:spcAft>
                          <a:spcPts val="800"/>
                        </a:spcAft>
                      </a:pPr>
                      <a:r>
                        <a:rPr lang="en-GB" sz="1800">
                          <a:effectLst/>
                        </a:rPr>
                        <a:t>Unemployment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6.2</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5.4</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4.9</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4.4</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4.1</a:t>
                      </a:r>
                    </a:p>
                  </a:txBody>
                  <a:tcPr marL="68580" marR="68580" marT="0" marB="0" anchor="ctr">
                    <a:solidFill>
                      <a:srgbClr val="00B050"/>
                    </a:solidFill>
                  </a:tcP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3.8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4.6</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4.5</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4.8</a:t>
                      </a:r>
                    </a:p>
                  </a:txBody>
                  <a:tcPr marL="68580" marR="68580" marT="0" marB="0" anchor="ctr">
                    <a:solidFill>
                      <a:srgbClr val="00B050"/>
                    </a:solidFill>
                  </a:tcPr>
                </a:tc>
                <a:extLst>
                  <a:ext uri="{0D108BD9-81ED-4DB2-BD59-A6C34878D82A}">
                    <a16:rowId xmlns:a16="http://schemas.microsoft.com/office/drawing/2014/main" val="2509693785"/>
                  </a:ext>
                </a:extLst>
              </a:tr>
              <a:tr h="598304">
                <a:tc>
                  <a:txBody>
                    <a:bodyPr/>
                    <a:lstStyle/>
                    <a:p>
                      <a:pPr>
                        <a:lnSpc>
                          <a:spcPct val="107000"/>
                        </a:lnSpc>
                        <a:spcAft>
                          <a:spcPts val="800"/>
                        </a:spcAft>
                      </a:pPr>
                      <a:r>
                        <a:rPr lang="en-GB" sz="1800" dirty="0">
                          <a:effectLst/>
                        </a:rPr>
                        <a:t>General government budget balance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-5.5</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-4.5</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-2.4</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-2.2</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-2.2</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-12.8</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-4.3</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nchor="ctr">
                    <a:solidFill>
                      <a:srgbClr val="00B050"/>
                    </a:solidFill>
                  </a:tcPr>
                </a:tc>
                <a:extLst>
                  <a:ext uri="{0D108BD9-81ED-4DB2-BD59-A6C34878D82A}">
                    <a16:rowId xmlns:a16="http://schemas.microsoft.com/office/drawing/2014/main" val="2048166966"/>
                  </a:ext>
                </a:extLst>
              </a:tr>
              <a:tr h="598304">
                <a:tc>
                  <a:txBody>
                    <a:bodyPr/>
                    <a:lstStyle/>
                    <a:p>
                      <a:pPr>
                        <a:lnSpc>
                          <a:spcPct val="107000"/>
                        </a:lnSpc>
                        <a:spcAft>
                          <a:spcPts val="800"/>
                        </a:spcAft>
                      </a:pPr>
                      <a:r>
                        <a:rPr lang="en-GB" sz="1800" dirty="0">
                          <a:effectLst/>
                        </a:rPr>
                        <a:t>General government gross debt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85.4</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86.0</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85.8</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85.1</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84.5</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83.9</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102.6</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95.3</a:t>
                      </a:r>
                    </a:p>
                  </a:txBody>
                  <a:tcPr marL="68580" marR="68580" marT="0" marB="0" anchor="ctr">
                    <a:solidFill>
                      <a:schemeClr val="accent2"/>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86.7</a:t>
                      </a:r>
                    </a:p>
                  </a:txBody>
                  <a:tcPr marL="68580" marR="68580" marT="0" marB="0" anchor="ctr">
                    <a:solidFill>
                      <a:srgbClr val="00B05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79.9</a:t>
                      </a:r>
                    </a:p>
                  </a:txBody>
                  <a:tcPr marL="68580" marR="68580" marT="0" marB="0" anchor="ctr">
                    <a:solidFill>
                      <a:srgbClr val="00B050"/>
                    </a:solidFill>
                  </a:tcPr>
                </a:tc>
                <a:extLst>
                  <a:ext uri="{0D108BD9-81ED-4DB2-BD59-A6C34878D82A}">
                    <a16:rowId xmlns:a16="http://schemas.microsoft.com/office/drawing/2014/main" val="1839955223"/>
                  </a:ext>
                </a:extLst>
              </a:tr>
              <a:tr h="598304">
                <a:tc>
                  <a:txBody>
                    <a:bodyPr/>
                    <a:lstStyle/>
                    <a:p>
                      <a:pPr>
                        <a:lnSpc>
                          <a:spcPct val="107000"/>
                        </a:lnSpc>
                        <a:spcAft>
                          <a:spcPts val="800"/>
                        </a:spcAft>
                      </a:pPr>
                      <a:r>
                        <a:rPr lang="en-GB" sz="1800" dirty="0">
                          <a:effectLst/>
                        </a:rPr>
                        <a:t>Current account balance </a:t>
                      </a:r>
                      <a:br>
                        <a:rPr lang="en-GB" sz="1800" dirty="0">
                          <a:effectLst/>
                        </a:rPr>
                      </a:br>
                      <a:r>
                        <a:rPr lang="en-GB" sz="1800" dirty="0">
                          <a:effectLst/>
                        </a:rPr>
                        <a:t>(%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-5.1</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-5.2</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-5.3</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-3.6</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-3.9</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-2.7</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-2.5</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-2.6</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-4.8</a:t>
                      </a:r>
                    </a:p>
                  </a:txBody>
                  <a:tcPr marL="68580" marR="68580" marT="0" marB="0" anchor="ctr">
                    <a:solidFill>
                      <a:srgbClr val="FF0000"/>
                    </a:solidFill>
                  </a:tcP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-4.5</a:t>
                      </a:r>
                    </a:p>
                  </a:txBody>
                  <a:tcPr marL="68580" marR="68580" marT="0" marB="0" anchor="ctr">
                    <a:solidFill>
                      <a:srgbClr val="FF0000"/>
                    </a:solidFill>
                  </a:tcPr>
                </a:tc>
                <a:extLst>
                  <a:ext uri="{0D108BD9-81ED-4DB2-BD59-A6C34878D82A}">
                    <a16:rowId xmlns:a16="http://schemas.microsoft.com/office/drawing/2014/main" val="2798221769"/>
                  </a:ext>
                </a:extLst>
              </a:tr>
            </a:tbl>
          </a:graphicData>
        </a:graphic>
      </p:graphicFrame>
      <p:sp>
        <p:nvSpPr>
          <p:cNvPr id="9" name="TextBox 8">
            <a:extLst>
              <a:ext uri="{FF2B5EF4-FFF2-40B4-BE49-F238E27FC236}">
                <a16:creationId xmlns:a16="http://schemas.microsoft.com/office/drawing/2014/main" id="{8476947C-F57D-9D98-98D5-EDDA450F35AD}"/>
              </a:ext>
            </a:extLst>
          </p:cNvPr>
          <p:cNvSpPr txBox="1"/>
          <p:nvPr/>
        </p:nvSpPr>
        <p:spPr>
          <a:xfrm>
            <a:off x="1399142" y="6205059"/>
            <a:ext cx="9287219" cy="707886"/>
          </a:xfrm>
          <a:prstGeom prst="rect">
            <a:avLst/>
          </a:prstGeom>
          <a:noFill/>
        </p:spPr>
        <p:txBody>
          <a:bodyPr wrap="square">
            <a:spAutoFit/>
          </a:bodyPr>
          <a:lstStyle/>
          <a:p>
            <a:pPr algn="ctr">
              <a:defRPr/>
            </a:pP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Source: </a:t>
            </a:r>
            <a:r>
              <a:rPr lang="en-GB" sz="1400" dirty="0">
                <a:solidFill>
                  <a:prstClr val="white"/>
                </a:solidFill>
                <a:latin typeface="Red Hat Display" panose="02010503040201060303" pitchFamily="2" charset="0"/>
              </a:rPr>
              <a:t>IMF October 2022 WEO.   Red / green: under- /outperformance cf. euro area; amber: equal scores</a:t>
            </a:r>
          </a:p>
          <a:p>
            <a:pPr algn="ctr">
              <a:defRPr/>
            </a:pPr>
            <a:r>
              <a:rPr lang="en-GB" sz="1400" dirty="0">
                <a:solidFill>
                  <a:prstClr val="white"/>
                </a:solidFill>
                <a:latin typeface="Red Hat Display" panose="02010503040201060303" pitchFamily="2" charset="0"/>
              </a:rPr>
              <a:t>No comparisons for GDP/capita  due to difficulties of aligning data with exchange rates and PPP calculations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p:txBody>
      </p:sp>
      <p:pic>
        <p:nvPicPr>
          <p:cNvPr id="11" name="Picture 10" descr="United Kingdom">
            <a:extLst>
              <a:ext uri="{FF2B5EF4-FFF2-40B4-BE49-F238E27FC236}">
                <a16:creationId xmlns:a16="http://schemas.microsoft.com/office/drawing/2014/main" id="{0D5EAD15-63B8-5404-FE9F-BEE756CCA9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635623" y="846784"/>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6860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pic>
        <p:nvPicPr>
          <p:cNvPr id="8" name="Picture 7" descr="United Kingdom">
            <a:extLst>
              <a:ext uri="{FF2B5EF4-FFF2-40B4-BE49-F238E27FC236}">
                <a16:creationId xmlns:a16="http://schemas.microsoft.com/office/drawing/2014/main" id="{888FDB34-25D6-CF2F-471C-607FB3EB5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693869" y="3625084"/>
            <a:ext cx="657341" cy="328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aphicFrame>
        <p:nvGraphicFramePr>
          <p:cNvPr id="10" name="Table 9">
            <a:extLst>
              <a:ext uri="{FF2B5EF4-FFF2-40B4-BE49-F238E27FC236}">
                <a16:creationId xmlns:a16="http://schemas.microsoft.com/office/drawing/2014/main" id="{190FDE44-E205-74F2-D0B1-7129B5AA7699}"/>
              </a:ext>
            </a:extLst>
          </p:cNvPr>
          <p:cNvGraphicFramePr>
            <a:graphicFrameLocks noGrp="1"/>
          </p:cNvGraphicFramePr>
          <p:nvPr>
            <p:extLst>
              <p:ext uri="{D42A27DB-BD31-4B8C-83A1-F6EECF244321}">
                <p14:modId xmlns:p14="http://schemas.microsoft.com/office/powerpoint/2010/main" val="4152881019"/>
              </p:ext>
            </p:extLst>
          </p:nvPr>
        </p:nvGraphicFramePr>
        <p:xfrm>
          <a:off x="794388" y="703735"/>
          <a:ext cx="10779764" cy="5367456"/>
        </p:xfrm>
        <a:graphic>
          <a:graphicData uri="http://schemas.openxmlformats.org/drawingml/2006/table">
            <a:tbl>
              <a:tblPr firstRow="1" firstCol="1" bandRow="1">
                <a:tableStyleId>{5C22544A-7EE6-4342-B048-85BDC9FD1C3A}</a:tableStyleId>
              </a:tblPr>
              <a:tblGrid>
                <a:gridCol w="3077114">
                  <a:extLst>
                    <a:ext uri="{9D8B030D-6E8A-4147-A177-3AD203B41FA5}">
                      <a16:colId xmlns:a16="http://schemas.microsoft.com/office/drawing/2014/main" val="1479680969"/>
                    </a:ext>
                  </a:extLst>
                </a:gridCol>
                <a:gridCol w="770265">
                  <a:extLst>
                    <a:ext uri="{9D8B030D-6E8A-4147-A177-3AD203B41FA5}">
                      <a16:colId xmlns:a16="http://schemas.microsoft.com/office/drawing/2014/main" val="632408992"/>
                    </a:ext>
                  </a:extLst>
                </a:gridCol>
                <a:gridCol w="770265">
                  <a:extLst>
                    <a:ext uri="{9D8B030D-6E8A-4147-A177-3AD203B41FA5}">
                      <a16:colId xmlns:a16="http://schemas.microsoft.com/office/drawing/2014/main" val="3448984851"/>
                    </a:ext>
                  </a:extLst>
                </a:gridCol>
                <a:gridCol w="770265">
                  <a:extLst>
                    <a:ext uri="{9D8B030D-6E8A-4147-A177-3AD203B41FA5}">
                      <a16:colId xmlns:a16="http://schemas.microsoft.com/office/drawing/2014/main" val="811563826"/>
                    </a:ext>
                  </a:extLst>
                </a:gridCol>
                <a:gridCol w="770265">
                  <a:extLst>
                    <a:ext uri="{9D8B030D-6E8A-4147-A177-3AD203B41FA5}">
                      <a16:colId xmlns:a16="http://schemas.microsoft.com/office/drawing/2014/main" val="1319972537"/>
                    </a:ext>
                  </a:extLst>
                </a:gridCol>
                <a:gridCol w="770265">
                  <a:extLst>
                    <a:ext uri="{9D8B030D-6E8A-4147-A177-3AD203B41FA5}">
                      <a16:colId xmlns:a16="http://schemas.microsoft.com/office/drawing/2014/main" val="3874381792"/>
                    </a:ext>
                  </a:extLst>
                </a:gridCol>
                <a:gridCol w="770265">
                  <a:extLst>
                    <a:ext uri="{9D8B030D-6E8A-4147-A177-3AD203B41FA5}">
                      <a16:colId xmlns:a16="http://schemas.microsoft.com/office/drawing/2014/main" val="3008614374"/>
                    </a:ext>
                  </a:extLst>
                </a:gridCol>
                <a:gridCol w="770265">
                  <a:extLst>
                    <a:ext uri="{9D8B030D-6E8A-4147-A177-3AD203B41FA5}">
                      <a16:colId xmlns:a16="http://schemas.microsoft.com/office/drawing/2014/main" val="4026023609"/>
                    </a:ext>
                  </a:extLst>
                </a:gridCol>
                <a:gridCol w="770265">
                  <a:extLst>
                    <a:ext uri="{9D8B030D-6E8A-4147-A177-3AD203B41FA5}">
                      <a16:colId xmlns:a16="http://schemas.microsoft.com/office/drawing/2014/main" val="2761367922"/>
                    </a:ext>
                  </a:extLst>
                </a:gridCol>
                <a:gridCol w="770265">
                  <a:extLst>
                    <a:ext uri="{9D8B030D-6E8A-4147-A177-3AD203B41FA5}">
                      <a16:colId xmlns:a16="http://schemas.microsoft.com/office/drawing/2014/main" val="2185862349"/>
                    </a:ext>
                  </a:extLst>
                </a:gridCol>
                <a:gridCol w="770265">
                  <a:extLst>
                    <a:ext uri="{9D8B030D-6E8A-4147-A177-3AD203B41FA5}">
                      <a16:colId xmlns:a16="http://schemas.microsoft.com/office/drawing/2014/main" val="3265802695"/>
                    </a:ext>
                  </a:extLst>
                </a:gridCol>
              </a:tblGrid>
              <a:tr h="676321">
                <a:tc gridSpan="11">
                  <a:txBody>
                    <a:bodyPr/>
                    <a:lstStyle/>
                    <a:p>
                      <a:pPr algn="ctr">
                        <a:lnSpc>
                          <a:spcPct val="107000"/>
                        </a:lnSpc>
                        <a:spcAft>
                          <a:spcPts val="80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EURO AREA</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911037377"/>
                  </a:ext>
                </a:extLst>
              </a:tr>
              <a:tr h="676321">
                <a:tc>
                  <a:txBody>
                    <a:bodyPr/>
                    <a:lstStyle/>
                    <a:p>
                      <a:pPr>
                        <a:lnSpc>
                          <a:spcPct val="107000"/>
                        </a:lnSpc>
                        <a:spcAft>
                          <a:spcPts val="800"/>
                        </a:spcAft>
                      </a:pPr>
                      <a:r>
                        <a:rPr lang="en-GB"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2014</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2015</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2016</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2017</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2018</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2019</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2020</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a:effectLst/>
                        </a:rPr>
                        <a:t>2021</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2022f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b="1" dirty="0">
                          <a:effectLst/>
                        </a:rPr>
                        <a:t>2023f</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86793526"/>
                  </a:ext>
                </a:extLst>
              </a:tr>
              <a:tr h="676321">
                <a:tc>
                  <a:txBody>
                    <a:bodyPr/>
                    <a:lstStyle/>
                    <a:p>
                      <a:pPr>
                        <a:lnSpc>
                          <a:spcPct val="107000"/>
                        </a:lnSpc>
                        <a:spcAft>
                          <a:spcPts val="800"/>
                        </a:spcAft>
                      </a:pPr>
                      <a:r>
                        <a:rPr lang="en-GB" sz="1800" dirty="0">
                          <a:effectLst/>
                        </a:rPr>
                        <a:t>Real GDP (% change)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2.0</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1.9</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2.6</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1.8</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1.6</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-6.1</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5.2</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3.1</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0.5</a:t>
                      </a:r>
                    </a:p>
                  </a:txBody>
                  <a:tcPr marL="68580" marR="68580" marT="0" marB="0" anchor="ctr"/>
                </a:tc>
                <a:extLst>
                  <a:ext uri="{0D108BD9-81ED-4DB2-BD59-A6C34878D82A}">
                    <a16:rowId xmlns:a16="http://schemas.microsoft.com/office/drawing/2014/main" val="3629597422"/>
                  </a:ext>
                </a:extLst>
              </a:tr>
              <a:tr h="676321">
                <a:tc>
                  <a:txBody>
                    <a:bodyPr/>
                    <a:lstStyle/>
                    <a:p>
                      <a:pPr>
                        <a:lnSpc>
                          <a:spcPct val="107000"/>
                        </a:lnSpc>
                        <a:spcAft>
                          <a:spcPts val="800"/>
                        </a:spcAft>
                      </a:pPr>
                      <a:r>
                        <a:rPr lang="en-GB" sz="1800" dirty="0">
                          <a:effectLst/>
                        </a:rPr>
                        <a:t>Consumer price inflation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0.4</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0.2</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0.2</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1.8</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1.2</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0.3</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2.6</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8.3</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5.7</a:t>
                      </a:r>
                    </a:p>
                  </a:txBody>
                  <a:tcPr marL="68580" marR="68580" marT="0" marB="0" anchor="ctr"/>
                </a:tc>
                <a:extLst>
                  <a:ext uri="{0D108BD9-81ED-4DB2-BD59-A6C34878D82A}">
                    <a16:rowId xmlns:a16="http://schemas.microsoft.com/office/drawing/2014/main" val="1452775622"/>
                  </a:ext>
                </a:extLst>
              </a:tr>
              <a:tr h="676321">
                <a:tc>
                  <a:txBody>
                    <a:bodyPr/>
                    <a:lstStyle/>
                    <a:p>
                      <a:pPr>
                        <a:lnSpc>
                          <a:spcPct val="107000"/>
                        </a:lnSpc>
                        <a:spcAft>
                          <a:spcPts val="800"/>
                        </a:spcAft>
                      </a:pPr>
                      <a:r>
                        <a:rPr lang="en-GB" sz="1800">
                          <a:effectLst/>
                        </a:rPr>
                        <a:t>Unemployment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11.7</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10.9</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10.1</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9.1</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8.2</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7.6</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6.8</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7.0</a:t>
                      </a:r>
                    </a:p>
                  </a:txBody>
                  <a:tcPr marL="68580" marR="68580" marT="0" marB="0" anchor="ctr"/>
                </a:tc>
                <a:extLst>
                  <a:ext uri="{0D108BD9-81ED-4DB2-BD59-A6C34878D82A}">
                    <a16:rowId xmlns:a16="http://schemas.microsoft.com/office/drawing/2014/main" val="2509693785"/>
                  </a:ext>
                </a:extLst>
              </a:tr>
              <a:tr h="676321">
                <a:tc>
                  <a:txBody>
                    <a:bodyPr/>
                    <a:lstStyle/>
                    <a:p>
                      <a:pPr>
                        <a:lnSpc>
                          <a:spcPct val="107000"/>
                        </a:lnSpc>
                        <a:spcAft>
                          <a:spcPts val="800"/>
                        </a:spcAft>
                      </a:pPr>
                      <a:r>
                        <a:rPr lang="en-GB" sz="1800" dirty="0">
                          <a:effectLst/>
                        </a:rPr>
                        <a:t>General government budget balance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-2.5</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-2.0</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-0.9</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-0.5</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-0.7</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-7.0</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-5.1</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-3.8</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nchor="ctr"/>
                </a:tc>
                <a:extLst>
                  <a:ext uri="{0D108BD9-81ED-4DB2-BD59-A6C34878D82A}">
                    <a16:rowId xmlns:a16="http://schemas.microsoft.com/office/drawing/2014/main" val="2048166966"/>
                  </a:ext>
                </a:extLst>
              </a:tr>
              <a:tr h="676321">
                <a:tc>
                  <a:txBody>
                    <a:bodyPr/>
                    <a:lstStyle/>
                    <a:p>
                      <a:pPr>
                        <a:lnSpc>
                          <a:spcPct val="107000"/>
                        </a:lnSpc>
                        <a:spcAft>
                          <a:spcPts val="800"/>
                        </a:spcAft>
                      </a:pPr>
                      <a:r>
                        <a:rPr lang="en-GB" sz="1800" dirty="0">
                          <a:effectLst/>
                        </a:rPr>
                        <a:t>General government gross debt (%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93.1</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91.2</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90.4</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87.9</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85.9</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83.8</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96.9</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95.3</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92.3</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91.3</a:t>
                      </a:r>
                    </a:p>
                  </a:txBody>
                  <a:tcPr marL="68580" marR="68580" marT="0" marB="0" anchor="ctr"/>
                </a:tc>
                <a:extLst>
                  <a:ext uri="{0D108BD9-81ED-4DB2-BD59-A6C34878D82A}">
                    <a16:rowId xmlns:a16="http://schemas.microsoft.com/office/drawing/2014/main" val="1839955223"/>
                  </a:ext>
                </a:extLst>
              </a:tr>
              <a:tr h="633209">
                <a:tc>
                  <a:txBody>
                    <a:bodyPr/>
                    <a:lstStyle/>
                    <a:p>
                      <a:pPr>
                        <a:lnSpc>
                          <a:spcPct val="107000"/>
                        </a:lnSpc>
                        <a:spcAft>
                          <a:spcPts val="800"/>
                        </a:spcAft>
                      </a:pPr>
                      <a:r>
                        <a:rPr lang="en-GB" sz="1800" dirty="0">
                          <a:effectLst/>
                        </a:rPr>
                        <a:t>Current account balance </a:t>
                      </a:r>
                      <a:br>
                        <a:rPr lang="en-GB" sz="1800" dirty="0">
                          <a:effectLst/>
                        </a:rPr>
                      </a:br>
                      <a:r>
                        <a:rPr lang="en-GB" sz="1800" dirty="0">
                          <a:effectLst/>
                        </a:rPr>
                        <a:t>(% of GDP)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2.7</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3.2</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2.9</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2.3</a:t>
                      </a:r>
                    </a:p>
                  </a:txBody>
                  <a:tcPr marL="68580" marR="68580" marT="0" marB="0" anchor="ctr"/>
                </a:tc>
                <a:tc>
                  <a:txBody>
                    <a:bodyPr/>
                    <a:lstStyle/>
                    <a:p>
                      <a:pPr algn="ct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1.9</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2.5</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nchor="ctr"/>
                </a:tc>
                <a:tc>
                  <a:txBody>
                    <a:bodyPr/>
                    <a:lstStyle/>
                    <a:p>
                      <a:pPr algn="ct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nchor="ctr"/>
                </a:tc>
                <a:extLst>
                  <a:ext uri="{0D108BD9-81ED-4DB2-BD59-A6C34878D82A}">
                    <a16:rowId xmlns:a16="http://schemas.microsoft.com/office/drawing/2014/main" val="2798221769"/>
                  </a:ext>
                </a:extLst>
              </a:tr>
            </a:tbl>
          </a:graphicData>
        </a:graphic>
      </p:graphicFrame>
      <p:sp>
        <p:nvSpPr>
          <p:cNvPr id="9" name="TextBox 8">
            <a:extLst>
              <a:ext uri="{FF2B5EF4-FFF2-40B4-BE49-F238E27FC236}">
                <a16:creationId xmlns:a16="http://schemas.microsoft.com/office/drawing/2014/main" id="{8476947C-F57D-9D98-98D5-EDDA450F35AD}"/>
              </a:ext>
            </a:extLst>
          </p:cNvPr>
          <p:cNvSpPr txBox="1"/>
          <p:nvPr/>
        </p:nvSpPr>
        <p:spPr>
          <a:xfrm>
            <a:off x="2601875" y="6233726"/>
            <a:ext cx="6988250" cy="553998"/>
          </a:xfrm>
          <a:prstGeom prst="rect">
            <a:avLst/>
          </a:prstGeom>
          <a:noFill/>
        </p:spPr>
        <p:txBody>
          <a:bodyPr wrap="square">
            <a:spAutoFit/>
          </a:bodyPr>
          <a:lstStyle/>
          <a:p>
            <a:pPr algn="ctr">
              <a:defRPr/>
            </a:pPr>
            <a:r>
              <a:rPr kumimoji="0" lang="en-GB" sz="16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Source: </a:t>
            </a:r>
            <a:r>
              <a:rPr lang="en-GB" sz="1600" dirty="0">
                <a:solidFill>
                  <a:prstClr val="white"/>
                </a:solidFill>
                <a:latin typeface="Red Hat Display" panose="02010503040201060303" pitchFamily="2" charset="0"/>
              </a:rPr>
              <a:t>IMF; data in 2022-23 are forecasts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p:txBody>
      </p:sp>
      <p:pic>
        <p:nvPicPr>
          <p:cNvPr id="7" name="Picture 6" descr="A blue background with yellow stars&#10;&#10;Description automatically generated with low confidence">
            <a:extLst>
              <a:ext uri="{FF2B5EF4-FFF2-40B4-BE49-F238E27FC236}">
                <a16:creationId xmlns:a16="http://schemas.microsoft.com/office/drawing/2014/main" id="{83B951D8-1242-59BD-2596-70DD7672BB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4111" y="786809"/>
            <a:ext cx="660697" cy="440465"/>
          </a:xfrm>
          <a:prstGeom prst="rect">
            <a:avLst/>
          </a:prstGeom>
        </p:spPr>
      </p:pic>
    </p:spTree>
    <p:extLst>
      <p:ext uri="{BB962C8B-B14F-4D97-AF65-F5344CB8AC3E}">
        <p14:creationId xmlns:p14="http://schemas.microsoft.com/office/powerpoint/2010/main" val="20270820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565233B-D4DF-4C0B-A2D9-AB3B66540765}"/>
              </a:ext>
            </a:extLst>
          </p:cNvPr>
          <p:cNvGraphicFramePr>
            <a:graphicFrameLocks/>
          </p:cNvGraphicFramePr>
          <p:nvPr>
            <p:extLst>
              <p:ext uri="{D42A27DB-BD31-4B8C-83A1-F6EECF244321}">
                <p14:modId xmlns:p14="http://schemas.microsoft.com/office/powerpoint/2010/main" val="1473211614"/>
              </p:ext>
            </p:extLst>
          </p:nvPr>
        </p:nvGraphicFramePr>
        <p:xfrm>
          <a:off x="421537" y="899491"/>
          <a:ext cx="11397599" cy="51502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B196722D-414A-C634-4F51-0AE758A38B7E}"/>
              </a:ext>
            </a:extLst>
          </p:cNvPr>
          <p:cNvSpPr/>
          <p:nvPr/>
        </p:nvSpPr>
        <p:spPr>
          <a:xfrm>
            <a:off x="372864" y="190717"/>
            <a:ext cx="2849732" cy="617592"/>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216423" y="6140445"/>
            <a:ext cx="9759155"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bg1"/>
                </a:solidFill>
                <a:latin typeface="Red Hat Display" panose="02010503040201060303" pitchFamily="2" charset="0"/>
              </a:rPr>
              <a:t>10-year government yield s</a:t>
            </a:r>
            <a:r>
              <a:rPr kumimoji="0" lang="en-GB" sz="2800" b="1"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pread</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over </a:t>
            </a:r>
            <a:r>
              <a:rPr lang="en-GB" sz="2800" b="1" dirty="0">
                <a:solidFill>
                  <a:prstClr val="white"/>
                </a:solidFill>
                <a:latin typeface="Red Hat Display" panose="02010503040201060303" pitchFamily="2" charset="0"/>
              </a:rPr>
              <a:t>German bonds</a:t>
            </a:r>
            <a:endParaRPr kumimoji="0" lang="en-GB" sz="28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Basis points. Source: Refinitiv Eikon </a:t>
            </a:r>
            <a:r>
              <a:rPr kumimoji="0" lang="en-GB" sz="14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IMF, OMFIF analysis. </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0" y="130459"/>
            <a:ext cx="11918288" cy="866444"/>
          </a:xfrm>
          <a:prstGeom prst="rect">
            <a:avLst/>
          </a:prstGeom>
        </p:spPr>
        <p:txBody>
          <a:bodyPr vert="horz" lIns="91440" tIns="45720" rIns="91440" bIns="45720" rtlCol="0">
            <a:norm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dirty="0">
                <a:latin typeface="Red Hat Display" panose="02010503040201060303" pitchFamily="2" charset="0"/>
              </a:rPr>
              <a:t>Steady rise in Bund spreads in 2022 – UK outlier</a:t>
            </a:r>
          </a:p>
        </p:txBody>
      </p:sp>
      <p:cxnSp>
        <p:nvCxnSpPr>
          <p:cNvPr id="3" name="Straight Connector 2">
            <a:extLst>
              <a:ext uri="{FF2B5EF4-FFF2-40B4-BE49-F238E27FC236}">
                <a16:creationId xmlns:a16="http://schemas.microsoft.com/office/drawing/2014/main" id="{C2DAD0CD-E9E3-8823-700B-D97BB038460A}"/>
              </a:ext>
            </a:extLst>
          </p:cNvPr>
          <p:cNvCxnSpPr>
            <a:cxnSpLocks/>
          </p:cNvCxnSpPr>
          <p:nvPr/>
        </p:nvCxnSpPr>
        <p:spPr>
          <a:xfrm>
            <a:off x="4203310" y="899492"/>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2">
            <a:extLst>
              <a:ext uri="{FF2B5EF4-FFF2-40B4-BE49-F238E27FC236}">
                <a16:creationId xmlns:a16="http://schemas.microsoft.com/office/drawing/2014/main" id="{E5A35520-B4BB-0F07-371F-23877F300285}"/>
              </a:ext>
            </a:extLst>
          </p:cNvPr>
          <p:cNvSpPr txBox="1"/>
          <p:nvPr/>
        </p:nvSpPr>
        <p:spPr>
          <a:xfrm>
            <a:off x="3105087" y="1174000"/>
            <a:ext cx="1098223"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End net PEPP purchases</a:t>
            </a:r>
            <a:endParaRPr lang="en-GB" sz="1200" dirty="0"/>
          </a:p>
        </p:txBody>
      </p:sp>
      <p:cxnSp>
        <p:nvCxnSpPr>
          <p:cNvPr id="19" name="Straight Connector 18">
            <a:extLst>
              <a:ext uri="{FF2B5EF4-FFF2-40B4-BE49-F238E27FC236}">
                <a16:creationId xmlns:a16="http://schemas.microsoft.com/office/drawing/2014/main" id="{18013BFA-2A1F-21F0-5A7D-00047B8397A2}"/>
              </a:ext>
            </a:extLst>
          </p:cNvPr>
          <p:cNvCxnSpPr>
            <a:cxnSpLocks/>
          </p:cNvCxnSpPr>
          <p:nvPr/>
        </p:nvCxnSpPr>
        <p:spPr>
          <a:xfrm>
            <a:off x="8878828" y="1047857"/>
            <a:ext cx="0" cy="4236660"/>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FB74844-8A16-EDD9-2A73-25EB7C0E9802}"/>
              </a:ext>
            </a:extLst>
          </p:cNvPr>
          <p:cNvCxnSpPr>
            <a:cxnSpLocks/>
          </p:cNvCxnSpPr>
          <p:nvPr/>
        </p:nvCxnSpPr>
        <p:spPr>
          <a:xfrm flipH="1">
            <a:off x="6973858" y="965771"/>
            <a:ext cx="51532" cy="4318746"/>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21" name="TextBox 12">
            <a:extLst>
              <a:ext uri="{FF2B5EF4-FFF2-40B4-BE49-F238E27FC236}">
                <a16:creationId xmlns:a16="http://schemas.microsoft.com/office/drawing/2014/main" id="{A1BFDF47-DEDA-FE61-44A4-22BEE2B1AA51}"/>
              </a:ext>
            </a:extLst>
          </p:cNvPr>
          <p:cNvSpPr txBox="1"/>
          <p:nvPr/>
        </p:nvSpPr>
        <p:spPr>
          <a:xfrm>
            <a:off x="5523259" y="1174000"/>
            <a:ext cx="141504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TPI announcement</a:t>
            </a:r>
            <a:endParaRPr lang="en-GB" sz="1200" dirty="0"/>
          </a:p>
        </p:txBody>
      </p:sp>
      <p:sp>
        <p:nvSpPr>
          <p:cNvPr id="22" name="TextBox 12">
            <a:extLst>
              <a:ext uri="{FF2B5EF4-FFF2-40B4-BE49-F238E27FC236}">
                <a16:creationId xmlns:a16="http://schemas.microsoft.com/office/drawing/2014/main" id="{64E5984A-A328-DC1F-15D4-89058FED6B92}"/>
              </a:ext>
            </a:extLst>
          </p:cNvPr>
          <p:cNvSpPr txBox="1"/>
          <p:nvPr/>
        </p:nvSpPr>
        <p:spPr>
          <a:xfrm>
            <a:off x="7772272" y="1143327"/>
            <a:ext cx="1037200"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TPI details</a:t>
            </a:r>
            <a:endParaRPr lang="en-GB" sz="1200" dirty="0"/>
          </a:p>
        </p:txBody>
      </p:sp>
      <p:cxnSp>
        <p:nvCxnSpPr>
          <p:cNvPr id="7" name="Straight Connector 6">
            <a:extLst>
              <a:ext uri="{FF2B5EF4-FFF2-40B4-BE49-F238E27FC236}">
                <a16:creationId xmlns:a16="http://schemas.microsoft.com/office/drawing/2014/main" id="{5CA16A25-53A0-3408-86EB-3AD78F456EA5}"/>
              </a:ext>
            </a:extLst>
          </p:cNvPr>
          <p:cNvCxnSpPr>
            <a:cxnSpLocks/>
          </p:cNvCxnSpPr>
          <p:nvPr/>
        </p:nvCxnSpPr>
        <p:spPr>
          <a:xfrm>
            <a:off x="10648045" y="899492"/>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9" name="TextBox 12">
            <a:extLst>
              <a:ext uri="{FF2B5EF4-FFF2-40B4-BE49-F238E27FC236}">
                <a16:creationId xmlns:a16="http://schemas.microsoft.com/office/drawing/2014/main" id="{36DD6CD5-A376-3236-CCAC-DA0D3287FC6F}"/>
              </a:ext>
            </a:extLst>
          </p:cNvPr>
          <p:cNvSpPr txBox="1"/>
          <p:nvPr/>
        </p:nvSpPr>
        <p:spPr>
          <a:xfrm>
            <a:off x="9610845" y="1134157"/>
            <a:ext cx="1037200"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UK ‘mini’ budget</a:t>
            </a:r>
            <a:endParaRPr lang="en-GB" sz="1200" dirty="0"/>
          </a:p>
        </p:txBody>
      </p:sp>
      <p:cxnSp>
        <p:nvCxnSpPr>
          <p:cNvPr id="10" name="Straight Connector 9">
            <a:extLst>
              <a:ext uri="{FF2B5EF4-FFF2-40B4-BE49-F238E27FC236}">
                <a16:creationId xmlns:a16="http://schemas.microsoft.com/office/drawing/2014/main" id="{E42135E1-F020-BAE0-8F2D-3DEC9041147C}"/>
              </a:ext>
            </a:extLst>
          </p:cNvPr>
          <p:cNvCxnSpPr>
            <a:cxnSpLocks/>
          </p:cNvCxnSpPr>
          <p:nvPr/>
        </p:nvCxnSpPr>
        <p:spPr>
          <a:xfrm>
            <a:off x="10761076" y="899492"/>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2">
            <a:extLst>
              <a:ext uri="{FF2B5EF4-FFF2-40B4-BE49-F238E27FC236}">
                <a16:creationId xmlns:a16="http://schemas.microsoft.com/office/drawing/2014/main" id="{41C159B4-CE0B-C20B-2296-8921841ECD00}"/>
              </a:ext>
            </a:extLst>
          </p:cNvPr>
          <p:cNvSpPr txBox="1"/>
          <p:nvPr/>
        </p:nvSpPr>
        <p:spPr>
          <a:xfrm>
            <a:off x="10790863" y="989334"/>
            <a:ext cx="867853"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Italy election</a:t>
            </a:r>
            <a:endParaRPr lang="en-GB" sz="1200" dirty="0"/>
          </a:p>
        </p:txBody>
      </p:sp>
      <p:cxnSp>
        <p:nvCxnSpPr>
          <p:cNvPr id="2" name="Straight Connector 1">
            <a:extLst>
              <a:ext uri="{FF2B5EF4-FFF2-40B4-BE49-F238E27FC236}">
                <a16:creationId xmlns:a16="http://schemas.microsoft.com/office/drawing/2014/main" id="{42986BC0-1C85-E0FE-B838-027D9DC5900B}"/>
              </a:ext>
            </a:extLst>
          </p:cNvPr>
          <p:cNvCxnSpPr>
            <a:cxnSpLocks/>
          </p:cNvCxnSpPr>
          <p:nvPr/>
        </p:nvCxnSpPr>
        <p:spPr>
          <a:xfrm>
            <a:off x="2933803" y="899492"/>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2">
            <a:extLst>
              <a:ext uri="{FF2B5EF4-FFF2-40B4-BE49-F238E27FC236}">
                <a16:creationId xmlns:a16="http://schemas.microsoft.com/office/drawing/2014/main" id="{6B01E5D2-FA17-111A-9EAC-4EA935405FD1}"/>
              </a:ext>
            </a:extLst>
          </p:cNvPr>
          <p:cNvSpPr txBox="1"/>
          <p:nvPr/>
        </p:nvSpPr>
        <p:spPr>
          <a:xfrm>
            <a:off x="1805794" y="1174000"/>
            <a:ext cx="1098223"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Russia invades Ukraine</a:t>
            </a:r>
            <a:endParaRPr lang="en-GB" sz="1200" dirty="0"/>
          </a:p>
        </p:txBody>
      </p:sp>
    </p:spTree>
    <p:extLst>
      <p:ext uri="{BB962C8B-B14F-4D97-AF65-F5344CB8AC3E}">
        <p14:creationId xmlns:p14="http://schemas.microsoft.com/office/powerpoint/2010/main" val="12979046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69A39E35-CEB1-493B-A324-D7917F7D1A5D}"/>
              </a:ext>
            </a:extLst>
          </p:cNvPr>
          <p:cNvGraphicFramePr>
            <a:graphicFrameLocks/>
          </p:cNvGraphicFramePr>
          <p:nvPr>
            <p:extLst>
              <p:ext uri="{D42A27DB-BD31-4B8C-83A1-F6EECF244321}">
                <p14:modId xmlns:p14="http://schemas.microsoft.com/office/powerpoint/2010/main" val="1119729031"/>
              </p:ext>
            </p:extLst>
          </p:nvPr>
        </p:nvGraphicFramePr>
        <p:xfrm>
          <a:off x="419799" y="898091"/>
          <a:ext cx="11397600" cy="51516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B196722D-414A-C634-4F51-0AE758A38B7E}"/>
              </a:ext>
            </a:extLst>
          </p:cNvPr>
          <p:cNvSpPr/>
          <p:nvPr/>
        </p:nvSpPr>
        <p:spPr>
          <a:xfrm>
            <a:off x="372864" y="190717"/>
            <a:ext cx="2849732" cy="617592"/>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216423" y="6140445"/>
            <a:ext cx="9759155"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bg1"/>
                </a:solidFill>
                <a:latin typeface="Red Hat Display" panose="02010503040201060303" pitchFamily="2" charset="0"/>
              </a:rPr>
              <a:t>10-year government yield s</a:t>
            </a:r>
            <a:r>
              <a:rPr kumimoji="0" lang="en-GB" sz="2800" b="1"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pread</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over </a:t>
            </a:r>
            <a:r>
              <a:rPr lang="en-GB" sz="2800" b="1" dirty="0">
                <a:solidFill>
                  <a:prstClr val="white"/>
                </a:solidFill>
                <a:latin typeface="Red Hat Display" panose="02010503040201060303" pitchFamily="2" charset="0"/>
              </a:rPr>
              <a:t>German bonds</a:t>
            </a:r>
            <a:endParaRPr kumimoji="0" lang="en-GB" sz="28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Basis points. Source: Refinitiv Eikon </a:t>
            </a:r>
            <a:r>
              <a:rPr kumimoji="0" lang="en-GB" sz="14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Datastream</a:t>
            </a: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IMF, OMFIF analysis. </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136855" y="132101"/>
            <a:ext cx="11918291" cy="911301"/>
          </a:xfrm>
          <a:prstGeom prst="rect">
            <a:avLst/>
          </a:prstGeom>
        </p:spPr>
        <p:txBody>
          <a:bodyPr vert="horz" lIns="91440" tIns="45720" rIns="91440" bIns="45720" rtlCol="0">
            <a:normAutofit fontScale="85000" lnSpcReduction="10000"/>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dirty="0">
                <a:latin typeface="Red Hat Display" panose="02010503040201060303" pitchFamily="2" charset="0"/>
              </a:rPr>
              <a:t>Big spread deterioration for Hungary and Poland in  2022 </a:t>
            </a:r>
          </a:p>
        </p:txBody>
      </p:sp>
      <p:cxnSp>
        <p:nvCxnSpPr>
          <p:cNvPr id="3" name="Straight Connector 2">
            <a:extLst>
              <a:ext uri="{FF2B5EF4-FFF2-40B4-BE49-F238E27FC236}">
                <a16:creationId xmlns:a16="http://schemas.microsoft.com/office/drawing/2014/main" id="{C2DAD0CD-E9E3-8823-700B-D97BB038460A}"/>
              </a:ext>
            </a:extLst>
          </p:cNvPr>
          <p:cNvCxnSpPr>
            <a:cxnSpLocks/>
          </p:cNvCxnSpPr>
          <p:nvPr/>
        </p:nvCxnSpPr>
        <p:spPr>
          <a:xfrm>
            <a:off x="4203310" y="899492"/>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2">
            <a:extLst>
              <a:ext uri="{FF2B5EF4-FFF2-40B4-BE49-F238E27FC236}">
                <a16:creationId xmlns:a16="http://schemas.microsoft.com/office/drawing/2014/main" id="{E5A35520-B4BB-0F07-371F-23877F300285}"/>
              </a:ext>
            </a:extLst>
          </p:cNvPr>
          <p:cNvSpPr txBox="1"/>
          <p:nvPr/>
        </p:nvSpPr>
        <p:spPr>
          <a:xfrm>
            <a:off x="3105087" y="1174000"/>
            <a:ext cx="1098223"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End net PEPP purchases</a:t>
            </a:r>
            <a:endParaRPr lang="en-GB" sz="1200" dirty="0"/>
          </a:p>
        </p:txBody>
      </p:sp>
      <p:cxnSp>
        <p:nvCxnSpPr>
          <p:cNvPr id="19" name="Straight Connector 18">
            <a:extLst>
              <a:ext uri="{FF2B5EF4-FFF2-40B4-BE49-F238E27FC236}">
                <a16:creationId xmlns:a16="http://schemas.microsoft.com/office/drawing/2014/main" id="{18013BFA-2A1F-21F0-5A7D-00047B8397A2}"/>
              </a:ext>
            </a:extLst>
          </p:cNvPr>
          <p:cNvCxnSpPr>
            <a:cxnSpLocks/>
          </p:cNvCxnSpPr>
          <p:nvPr/>
        </p:nvCxnSpPr>
        <p:spPr>
          <a:xfrm>
            <a:off x="8612768" y="899492"/>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FB74844-8A16-EDD9-2A73-25EB7C0E9802}"/>
              </a:ext>
            </a:extLst>
          </p:cNvPr>
          <p:cNvCxnSpPr>
            <a:cxnSpLocks/>
          </p:cNvCxnSpPr>
          <p:nvPr/>
        </p:nvCxnSpPr>
        <p:spPr>
          <a:xfrm>
            <a:off x="6975992" y="899492"/>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21" name="TextBox 12">
            <a:extLst>
              <a:ext uri="{FF2B5EF4-FFF2-40B4-BE49-F238E27FC236}">
                <a16:creationId xmlns:a16="http://schemas.microsoft.com/office/drawing/2014/main" id="{A1BFDF47-DEDA-FE61-44A4-22BEE2B1AA51}"/>
              </a:ext>
            </a:extLst>
          </p:cNvPr>
          <p:cNvSpPr txBox="1"/>
          <p:nvPr/>
        </p:nvSpPr>
        <p:spPr>
          <a:xfrm>
            <a:off x="5523259" y="1174000"/>
            <a:ext cx="1415049"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TPI announcement</a:t>
            </a:r>
            <a:endParaRPr lang="en-GB" sz="1200" dirty="0"/>
          </a:p>
        </p:txBody>
      </p:sp>
      <p:sp>
        <p:nvSpPr>
          <p:cNvPr id="22" name="TextBox 12">
            <a:extLst>
              <a:ext uri="{FF2B5EF4-FFF2-40B4-BE49-F238E27FC236}">
                <a16:creationId xmlns:a16="http://schemas.microsoft.com/office/drawing/2014/main" id="{64E5984A-A328-DC1F-15D4-89058FED6B92}"/>
              </a:ext>
            </a:extLst>
          </p:cNvPr>
          <p:cNvSpPr txBox="1"/>
          <p:nvPr/>
        </p:nvSpPr>
        <p:spPr>
          <a:xfrm>
            <a:off x="7514252" y="1178818"/>
            <a:ext cx="1037200"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TPI details</a:t>
            </a:r>
            <a:endParaRPr lang="en-GB" sz="1200" dirty="0"/>
          </a:p>
        </p:txBody>
      </p:sp>
      <p:cxnSp>
        <p:nvCxnSpPr>
          <p:cNvPr id="7" name="Straight Connector 6">
            <a:extLst>
              <a:ext uri="{FF2B5EF4-FFF2-40B4-BE49-F238E27FC236}">
                <a16:creationId xmlns:a16="http://schemas.microsoft.com/office/drawing/2014/main" id="{5CA16A25-53A0-3408-86EB-3AD78F456EA5}"/>
              </a:ext>
            </a:extLst>
          </p:cNvPr>
          <p:cNvCxnSpPr>
            <a:cxnSpLocks/>
          </p:cNvCxnSpPr>
          <p:nvPr/>
        </p:nvCxnSpPr>
        <p:spPr>
          <a:xfrm>
            <a:off x="10648045" y="899492"/>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9" name="TextBox 12">
            <a:extLst>
              <a:ext uri="{FF2B5EF4-FFF2-40B4-BE49-F238E27FC236}">
                <a16:creationId xmlns:a16="http://schemas.microsoft.com/office/drawing/2014/main" id="{36DD6CD5-A376-3236-CCAC-DA0D3287FC6F}"/>
              </a:ext>
            </a:extLst>
          </p:cNvPr>
          <p:cNvSpPr txBox="1"/>
          <p:nvPr/>
        </p:nvSpPr>
        <p:spPr>
          <a:xfrm>
            <a:off x="9610845" y="1134157"/>
            <a:ext cx="1037200"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UK ‘mini’ budget</a:t>
            </a:r>
            <a:endParaRPr lang="en-GB" sz="1200" dirty="0"/>
          </a:p>
        </p:txBody>
      </p:sp>
      <p:cxnSp>
        <p:nvCxnSpPr>
          <p:cNvPr id="10" name="Straight Connector 9">
            <a:extLst>
              <a:ext uri="{FF2B5EF4-FFF2-40B4-BE49-F238E27FC236}">
                <a16:creationId xmlns:a16="http://schemas.microsoft.com/office/drawing/2014/main" id="{E42135E1-F020-BAE0-8F2D-3DEC9041147C}"/>
              </a:ext>
            </a:extLst>
          </p:cNvPr>
          <p:cNvCxnSpPr>
            <a:cxnSpLocks/>
          </p:cNvCxnSpPr>
          <p:nvPr/>
        </p:nvCxnSpPr>
        <p:spPr>
          <a:xfrm>
            <a:off x="10761076" y="899492"/>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2">
            <a:extLst>
              <a:ext uri="{FF2B5EF4-FFF2-40B4-BE49-F238E27FC236}">
                <a16:creationId xmlns:a16="http://schemas.microsoft.com/office/drawing/2014/main" id="{41C159B4-CE0B-C20B-2296-8921841ECD00}"/>
              </a:ext>
            </a:extLst>
          </p:cNvPr>
          <p:cNvSpPr txBox="1"/>
          <p:nvPr/>
        </p:nvSpPr>
        <p:spPr>
          <a:xfrm>
            <a:off x="10790863" y="989334"/>
            <a:ext cx="867853"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Italy election</a:t>
            </a:r>
            <a:endParaRPr lang="en-GB" sz="1200" dirty="0"/>
          </a:p>
        </p:txBody>
      </p:sp>
      <p:cxnSp>
        <p:nvCxnSpPr>
          <p:cNvPr id="4" name="Straight Connector 3">
            <a:extLst>
              <a:ext uri="{FF2B5EF4-FFF2-40B4-BE49-F238E27FC236}">
                <a16:creationId xmlns:a16="http://schemas.microsoft.com/office/drawing/2014/main" id="{AF1FFB38-DEA8-813E-CD4C-1C7B5F140B8B}"/>
              </a:ext>
            </a:extLst>
          </p:cNvPr>
          <p:cNvCxnSpPr>
            <a:cxnSpLocks/>
          </p:cNvCxnSpPr>
          <p:nvPr/>
        </p:nvCxnSpPr>
        <p:spPr>
          <a:xfrm>
            <a:off x="2933803" y="899492"/>
            <a:ext cx="0" cy="4385025"/>
          </a:xfrm>
          <a:prstGeom prst="line">
            <a:avLst/>
          </a:prstGeom>
          <a:ln>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2">
            <a:extLst>
              <a:ext uri="{FF2B5EF4-FFF2-40B4-BE49-F238E27FC236}">
                <a16:creationId xmlns:a16="http://schemas.microsoft.com/office/drawing/2014/main" id="{3DA86C80-E5B8-2039-1B87-51780F4D8931}"/>
              </a:ext>
            </a:extLst>
          </p:cNvPr>
          <p:cNvSpPr txBox="1"/>
          <p:nvPr/>
        </p:nvSpPr>
        <p:spPr>
          <a:xfrm>
            <a:off x="1805794" y="1174000"/>
            <a:ext cx="1098223"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200" dirty="0">
                <a:latin typeface="Red Hat Display" panose="02010503040201060303" pitchFamily="2" charset="0"/>
              </a:rPr>
              <a:t>Russia invades Ukraine</a:t>
            </a:r>
            <a:endParaRPr lang="en-GB" sz="1200" dirty="0"/>
          </a:p>
        </p:txBody>
      </p:sp>
    </p:spTree>
    <p:extLst>
      <p:ext uri="{BB962C8B-B14F-4D97-AF65-F5344CB8AC3E}">
        <p14:creationId xmlns:p14="http://schemas.microsoft.com/office/powerpoint/2010/main" val="39875164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216422" y="6148008"/>
            <a:ext cx="9759155"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Eurosystem ECB programmes public </a:t>
            </a:r>
            <a:r>
              <a:rPr lang="en-GB" sz="2800" b="1" dirty="0">
                <a:solidFill>
                  <a:prstClr val="white"/>
                </a:solidFill>
                <a:latin typeface="Red Hat Display" panose="02010503040201060303" pitchFamily="2" charset="0"/>
              </a:rPr>
              <a:t>s</a:t>
            </a:r>
            <a:r>
              <a:rPr kumimoji="0" lang="en-GB" sz="2800" b="1"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ector</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r>
              <a:rPr lang="en-GB" sz="2800" b="1" dirty="0">
                <a:solidFill>
                  <a:prstClr val="white"/>
                </a:solidFill>
                <a:latin typeface="Red Hat Display" panose="02010503040201060303" pitchFamily="2" charset="0"/>
              </a:rPr>
              <a:t>n</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et </a:t>
            </a:r>
            <a:r>
              <a:rPr lang="en-GB" sz="2800" b="1" dirty="0">
                <a:solidFill>
                  <a:prstClr val="white"/>
                </a:solidFill>
                <a:latin typeface="Red Hat Display" panose="02010503040201060303" pitchFamily="2" charset="0"/>
              </a:rPr>
              <a:t>p</a:t>
            </a:r>
            <a:r>
              <a:rPr kumimoji="0" lang="en-GB" sz="2800" b="1"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urchases</a:t>
            </a:r>
            <a:r>
              <a:rPr lang="en-GB" sz="2800" b="1" dirty="0">
                <a:solidFill>
                  <a:prstClr val="white"/>
                </a:solidFill>
                <a:latin typeface="Red Hat Display" panose="02010503040201060303" pitchFamily="2" charset="0"/>
              </a:rPr>
              <a:t> </a:t>
            </a:r>
            <a:r>
              <a:rPr kumimoji="0" lang="en-GB" sz="28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Monthly averages, $bn. Source: ECB, IMF, OMFIF analysis.  Ashok </a:t>
            </a:r>
            <a:r>
              <a:rPr kumimoji="0" lang="en-GB" sz="1400" b="0" i="0" u="none" strike="noStrike" kern="1200" cap="none" spc="0" normalizeH="0" baseline="0" noProof="0" dirty="0" err="1">
                <a:ln>
                  <a:noFill/>
                </a:ln>
                <a:solidFill>
                  <a:prstClr val="white"/>
                </a:solidFill>
                <a:effectLst/>
                <a:uLnTx/>
                <a:uFillTx/>
                <a:latin typeface="Red Hat Display" panose="02010503040201060303" pitchFamily="2" charset="0"/>
                <a:ea typeface="+mn-ea"/>
                <a:cs typeface="+mn-cs"/>
              </a:rPr>
              <a:t>Bhjatia</a:t>
            </a:r>
            <a:r>
              <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5.10.22 Paris slides</a:t>
            </a: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372862" y="184639"/>
            <a:ext cx="12272198" cy="617592"/>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dirty="0">
                <a:latin typeface="Red Hat Display" panose="02010503040201060303" pitchFamily="2" charset="0"/>
              </a:rPr>
              <a:t>Big decline in ECB Italy support since summer  </a:t>
            </a:r>
          </a:p>
        </p:txBody>
      </p:sp>
      <p:graphicFrame>
        <p:nvGraphicFramePr>
          <p:cNvPr id="4" name="Chart 3">
            <a:extLst>
              <a:ext uri="{FF2B5EF4-FFF2-40B4-BE49-F238E27FC236}">
                <a16:creationId xmlns:a16="http://schemas.microsoft.com/office/drawing/2014/main" id="{B428BA30-D29A-F408-85EF-23DF10310B89}"/>
              </a:ext>
            </a:extLst>
          </p:cNvPr>
          <p:cNvGraphicFramePr>
            <a:graphicFrameLocks/>
          </p:cNvGraphicFramePr>
          <p:nvPr>
            <p:extLst>
              <p:ext uri="{D42A27DB-BD31-4B8C-83A1-F6EECF244321}">
                <p14:modId xmlns:p14="http://schemas.microsoft.com/office/powerpoint/2010/main" val="2291616336"/>
              </p:ext>
            </p:extLst>
          </p:nvPr>
        </p:nvGraphicFramePr>
        <p:xfrm>
          <a:off x="397200" y="978408"/>
          <a:ext cx="11397600" cy="5169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031497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Box 7">
            <a:extLst>
              <a:ext uri="{FF2B5EF4-FFF2-40B4-BE49-F238E27FC236}">
                <a16:creationId xmlns:a16="http://schemas.microsoft.com/office/drawing/2014/main" id="{E71FF951-2F12-A174-C1AD-DDC5ECAC5C15}"/>
              </a:ext>
            </a:extLst>
          </p:cNvPr>
          <p:cNvSpPr txBox="1"/>
          <p:nvPr/>
        </p:nvSpPr>
        <p:spPr>
          <a:xfrm>
            <a:off x="1487972" y="6126123"/>
            <a:ext cx="11150354"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Euro government funding –  ECB bond </a:t>
            </a:r>
            <a:r>
              <a:rPr lang="en-GB" sz="2800" b="1" dirty="0">
                <a:solidFill>
                  <a:prstClr val="white"/>
                </a:solidFill>
                <a:latin typeface="Red Hat Display" panose="02010503040201060303" pitchFamily="2" charset="0"/>
              </a:rPr>
              <a:t>buying cuts</a:t>
            </a:r>
            <a:r>
              <a:rPr kumimoji="0" lang="en-GB" sz="2800" b="1"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rPr>
              <a:t> debt costs </a:t>
            </a:r>
          </a:p>
          <a:p>
            <a:pPr lvl="0">
              <a:defRPr/>
            </a:pPr>
            <a:r>
              <a:rPr lang="en-GB" sz="1400" dirty="0">
                <a:solidFill>
                  <a:prstClr val="white"/>
                </a:solidFill>
                <a:latin typeface="Red Hat Display" panose="02010503040201060303" pitchFamily="2" charset="0"/>
              </a:rPr>
              <a:t>Shaded area – Eurosystem holdings excl. SMP. Source: IMF  based on ECB figures – Ashok Bhatia 5.10.22 Paris slides</a:t>
            </a:r>
            <a:endParaRPr kumimoji="0" lang="en-GB" sz="1400" b="0" i="0" u="none" strike="noStrike" kern="1200" cap="none" spc="0" normalizeH="0" baseline="0" noProof="0" dirty="0">
              <a:ln>
                <a:noFill/>
              </a:ln>
              <a:solidFill>
                <a:prstClr val="white"/>
              </a:solidFill>
              <a:effectLst/>
              <a:uLnTx/>
              <a:uFillTx/>
              <a:latin typeface="Red Hat Display" panose="02010503040201060303" pitchFamily="2" charset="0"/>
              <a:ea typeface="+mn-ea"/>
              <a:cs typeface="+mn-cs"/>
            </a:endParaRPr>
          </a:p>
        </p:txBody>
      </p:sp>
      <p:sp>
        <p:nvSpPr>
          <p:cNvPr id="106" name="Text Placeholder 2">
            <a:extLst>
              <a:ext uri="{FF2B5EF4-FFF2-40B4-BE49-F238E27FC236}">
                <a16:creationId xmlns:a16="http://schemas.microsoft.com/office/drawing/2014/main" id="{A2E88B4A-C414-082E-A210-4A6A7B360A1C}"/>
              </a:ext>
            </a:extLst>
          </p:cNvPr>
          <p:cNvSpPr txBox="1">
            <a:spLocks/>
          </p:cNvSpPr>
          <p:nvPr/>
        </p:nvSpPr>
        <p:spPr>
          <a:xfrm>
            <a:off x="153281" y="248852"/>
            <a:ext cx="13166112" cy="617592"/>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dirty="0">
                <a:latin typeface="Red Hat Display" panose="02010503040201060303" pitchFamily="2" charset="0"/>
              </a:rPr>
              <a:t>  EMU debt service costs rise as ECB funding fades</a:t>
            </a:r>
          </a:p>
        </p:txBody>
      </p:sp>
      <p:pic>
        <p:nvPicPr>
          <p:cNvPr id="2" name="Picture 1">
            <a:extLst>
              <a:ext uri="{FF2B5EF4-FFF2-40B4-BE49-F238E27FC236}">
                <a16:creationId xmlns:a16="http://schemas.microsoft.com/office/drawing/2014/main" id="{14E29AE2-2DC3-4A0B-C9A3-004A21653F29}"/>
              </a:ext>
            </a:extLst>
          </p:cNvPr>
          <p:cNvPicPr>
            <a:picLocks noChangeAspect="1"/>
          </p:cNvPicPr>
          <p:nvPr/>
        </p:nvPicPr>
        <p:blipFill>
          <a:blip r:embed="rId4"/>
          <a:stretch>
            <a:fillRect/>
          </a:stretch>
        </p:blipFill>
        <p:spPr>
          <a:xfrm>
            <a:off x="492920" y="955057"/>
            <a:ext cx="11150354" cy="5171065"/>
          </a:xfrm>
          <a:prstGeom prst="rect">
            <a:avLst/>
          </a:prstGeom>
        </p:spPr>
      </p:pic>
    </p:spTree>
    <p:extLst>
      <p:ext uri="{BB962C8B-B14F-4D97-AF65-F5344CB8AC3E}">
        <p14:creationId xmlns:p14="http://schemas.microsoft.com/office/powerpoint/2010/main" val="30267794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372862" y="184639"/>
            <a:ext cx="2849732"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9" name="Text Placeholder 2">
            <a:extLst>
              <a:ext uri="{FF2B5EF4-FFF2-40B4-BE49-F238E27FC236}">
                <a16:creationId xmlns:a16="http://schemas.microsoft.com/office/drawing/2014/main" id="{60803449-DD79-2B1D-5783-D3F3E87AE773}"/>
              </a:ext>
            </a:extLst>
          </p:cNvPr>
          <p:cNvSpPr>
            <a:spLocks noGrp="1"/>
          </p:cNvSpPr>
          <p:nvPr>
            <p:ph type="body" sz="quarter" idx="18"/>
          </p:nvPr>
        </p:nvSpPr>
        <p:spPr>
          <a:xfrm>
            <a:off x="2388760" y="2222501"/>
            <a:ext cx="7556720" cy="3152774"/>
          </a:xfrm>
        </p:spPr>
        <p:txBody>
          <a:bodyPr>
            <a:normAutofit/>
          </a:bodyPr>
          <a:lstStyle/>
          <a:p>
            <a:pPr marL="571500" lvl="0" indent="-571500" algn="ctr">
              <a:buFont typeface="+mj-lt"/>
              <a:buAutoNum type="romanUcPeriod"/>
            </a:pPr>
            <a:endParaRPr lang="en-GB" sz="4000" dirty="0">
              <a:effectLst/>
              <a:latin typeface="Red Hat Display" panose="02010503040201060303" pitchFamily="2" charset="0"/>
              <a:ea typeface="Calibri" panose="020F050202020403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000" b="1" i="0" u="none" strike="noStrike" kern="1200" cap="none" spc="0" normalizeH="0" baseline="0" noProof="0" dirty="0">
                <a:ln>
                  <a:noFill/>
                </a:ln>
                <a:solidFill>
                  <a:prstClr val="white"/>
                </a:solidFill>
                <a:effectLst/>
                <a:uLnTx/>
                <a:uFillTx/>
                <a:latin typeface="Red Hat Display" panose="02010503040201060303" pitchFamily="2" charset="0"/>
                <a:ea typeface="Calibri" panose="020F0502020204030204" pitchFamily="34" charset="0"/>
                <a:cs typeface="+mn-cs"/>
              </a:rPr>
              <a:t>V. Precepts for the future</a:t>
            </a:r>
          </a:p>
        </p:txBody>
      </p:sp>
    </p:spTree>
    <p:extLst>
      <p:ext uri="{BB962C8B-B14F-4D97-AF65-F5344CB8AC3E}">
        <p14:creationId xmlns:p14="http://schemas.microsoft.com/office/powerpoint/2010/main" val="26443820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438540" y="146680"/>
            <a:ext cx="10302906"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400" b="1" dirty="0"/>
              <a:t>Suggested guidelines for Polish policy</a:t>
            </a:r>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 Placeholder 2">
            <a:extLst>
              <a:ext uri="{FF2B5EF4-FFF2-40B4-BE49-F238E27FC236}">
                <a16:creationId xmlns:a16="http://schemas.microsoft.com/office/drawing/2014/main" id="{D8A0FB9A-DDCA-E7B5-93F6-8EBD8E077417}"/>
              </a:ext>
            </a:extLst>
          </p:cNvPr>
          <p:cNvSpPr txBox="1">
            <a:spLocks/>
          </p:cNvSpPr>
          <p:nvPr/>
        </p:nvSpPr>
        <p:spPr>
          <a:xfrm>
            <a:off x="324997" y="885966"/>
            <a:ext cx="11542005" cy="5029200"/>
          </a:xfrm>
          <a:prstGeom prst="rect">
            <a:avLst/>
          </a:prstGeom>
        </p:spPr>
        <p:txBody>
          <a:bodyPr vert="horz" lIns="91440" tIns="45720" rIns="91440" bIns="45720" rtlCol="0">
            <a:no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lvl="0" indent="-685800" rtl="0">
              <a:buFont typeface="Arial" panose="020B0604020202020204" pitchFamily="34" charset="0"/>
              <a:buChar char="•"/>
            </a:pPr>
            <a:r>
              <a:rPr lang="en-US" sz="2800" b="0" dirty="0">
                <a:latin typeface="Red Hat Display" panose="02010503040201060303" pitchFamily="2" charset="0"/>
              </a:rPr>
              <a:t>Maintain tight monetary policies despite recession risks</a:t>
            </a:r>
          </a:p>
          <a:p>
            <a:pPr marL="685800" lvl="0" indent="-685800" rtl="0">
              <a:buFont typeface="Arial" panose="020B0604020202020204" pitchFamily="34" charset="0"/>
              <a:buChar char="•"/>
            </a:pPr>
            <a:r>
              <a:rPr lang="en-US" sz="2800" b="0" dirty="0">
                <a:latin typeface="Red Hat Display" panose="02010503040201060303" pitchFamily="2" charset="0"/>
              </a:rPr>
              <a:t>Back government  on energy saving and other measures </a:t>
            </a:r>
          </a:p>
          <a:p>
            <a:pPr marL="685800" lvl="0" indent="-685800" rtl="0">
              <a:buFont typeface="Arial" panose="020B0604020202020204" pitchFamily="34" charset="0"/>
              <a:buChar char="•"/>
            </a:pPr>
            <a:r>
              <a:rPr lang="en-US" sz="2800" b="0" dirty="0">
                <a:latin typeface="Red Hat Display" panose="02010503040201060303" pitchFamily="2" charset="0"/>
              </a:rPr>
              <a:t>Support fiscal-monetary coordination, but </a:t>
            </a:r>
            <a:r>
              <a:rPr lang="en-US" sz="2800" b="0" dirty="0" err="1">
                <a:latin typeface="Red Hat Display" panose="02010503040201060303" pitchFamily="2" charset="0"/>
              </a:rPr>
              <a:t>emphasise</a:t>
            </a:r>
            <a:r>
              <a:rPr lang="en-US" sz="2800" b="0" dirty="0">
                <a:latin typeface="Red Hat Display" panose="02010503040201060303" pitchFamily="2" charset="0"/>
              </a:rPr>
              <a:t> ‘orthodoxy’</a:t>
            </a:r>
          </a:p>
          <a:p>
            <a:pPr marL="685800" indent="-685800">
              <a:buFont typeface="Arial" panose="020B0604020202020204" pitchFamily="34" charset="0"/>
              <a:buChar char="•"/>
            </a:pPr>
            <a:r>
              <a:rPr lang="en-US" sz="2800" b="0" dirty="0">
                <a:latin typeface="Red Hat Display" panose="02010503040201060303" pitchFamily="2" charset="0"/>
              </a:rPr>
              <a:t>Maintain maximum alignment with US in politics and economics </a:t>
            </a:r>
          </a:p>
          <a:p>
            <a:pPr marL="685800" indent="-685800">
              <a:buFont typeface="Arial" panose="020B0604020202020204" pitchFamily="34" charset="0"/>
              <a:buChar char="•"/>
            </a:pPr>
            <a:r>
              <a:rPr lang="en-US" sz="2800" b="0" dirty="0" err="1">
                <a:latin typeface="Red Hat Display" panose="02010503040201060303" pitchFamily="2" charset="0"/>
              </a:rPr>
              <a:t>Prioritise</a:t>
            </a:r>
            <a:r>
              <a:rPr lang="en-US" sz="2800" b="0" dirty="0">
                <a:latin typeface="Red Hat Display" panose="02010503040201060303" pitchFamily="2" charset="0"/>
              </a:rPr>
              <a:t> efforts to </a:t>
            </a:r>
            <a:r>
              <a:rPr lang="en-US" sz="2800" b="0" dirty="0" err="1">
                <a:latin typeface="Red Hat Display" panose="02010503040201060303" pitchFamily="2" charset="0"/>
              </a:rPr>
              <a:t>minimise</a:t>
            </a:r>
            <a:r>
              <a:rPr lang="en-US" sz="2800" b="0" dirty="0">
                <a:latin typeface="Red Hat Display" panose="02010503040201060303" pitchFamily="2" charset="0"/>
              </a:rPr>
              <a:t> Bund spreads (600 bp is far too high) </a:t>
            </a:r>
          </a:p>
          <a:p>
            <a:pPr marL="685800" lvl="0" indent="-685800" rtl="0">
              <a:buFont typeface="Arial" panose="020B0604020202020204" pitchFamily="34" charset="0"/>
              <a:buChar char="•"/>
            </a:pPr>
            <a:r>
              <a:rPr lang="en-US" sz="2800" b="0" dirty="0">
                <a:latin typeface="Red Hat Display" panose="02010503040201060303" pitchFamily="2" charset="0"/>
              </a:rPr>
              <a:t>Step up investment promotion / bond market investor relations</a:t>
            </a:r>
          </a:p>
          <a:p>
            <a:pPr marL="685800" lvl="0" indent="-685800" rtl="0">
              <a:buFont typeface="Arial" panose="020B0604020202020204" pitchFamily="34" charset="0"/>
              <a:buChar char="•"/>
            </a:pPr>
            <a:r>
              <a:rPr lang="en-US" sz="2800" b="0" dirty="0">
                <a:latin typeface="Red Hat Display" panose="02010503040201060303" pitchFamily="2" charset="0"/>
              </a:rPr>
              <a:t>Explore new issuance techniques including ‘green’ T-bills</a:t>
            </a:r>
          </a:p>
          <a:p>
            <a:pPr marL="685800" lvl="0" indent="-685800" rtl="0">
              <a:buFont typeface="Arial" panose="020B0604020202020204" pitchFamily="34" charset="0"/>
              <a:buChar char="•"/>
            </a:pPr>
            <a:r>
              <a:rPr lang="en-US" sz="2800" b="0" dirty="0">
                <a:latin typeface="Red Hat Display" panose="02010503040201060303" pitchFamily="2" charset="0"/>
              </a:rPr>
              <a:t>Secure adequate foreign  exchange and gold reserves </a:t>
            </a:r>
          </a:p>
          <a:p>
            <a:pPr marL="685800" lvl="0" indent="-685800" rtl="0">
              <a:buFont typeface="Arial" panose="020B0604020202020204" pitchFamily="34" charset="0"/>
              <a:buChar char="•"/>
            </a:pPr>
            <a:r>
              <a:rPr lang="en-US" sz="2800" b="0" dirty="0">
                <a:latin typeface="Red Hat Display" panose="02010503040201060303" pitchFamily="2" charset="0"/>
              </a:rPr>
              <a:t>Work on relations with ECB and other major central banks</a:t>
            </a:r>
          </a:p>
          <a:p>
            <a:pPr marL="685800" lvl="0" indent="-685800" rtl="0">
              <a:buFont typeface="Arial" panose="020B0604020202020204" pitchFamily="34" charset="0"/>
              <a:buChar char="•"/>
            </a:pPr>
            <a:r>
              <a:rPr lang="en-US" sz="2800" b="0" dirty="0">
                <a:latin typeface="Red Hat Display" panose="02010503040201060303" pitchFamily="2" charset="0"/>
              </a:rPr>
              <a:t>Explore technical moves including swap lines, repo measures</a:t>
            </a:r>
          </a:p>
          <a:p>
            <a:pPr marL="685800" lvl="0" indent="-685800" rtl="0">
              <a:buFont typeface="Arial" panose="020B0604020202020204" pitchFamily="34" charset="0"/>
              <a:buChar char="•"/>
            </a:pPr>
            <a:r>
              <a:rPr lang="en-US" sz="2800" b="0" dirty="0">
                <a:latin typeface="Red Hat Display" panose="02010503040201060303" pitchFamily="2" charset="0"/>
              </a:rPr>
              <a:t>Keep EMU door open, but underline no interest in adventurism</a:t>
            </a:r>
          </a:p>
        </p:txBody>
      </p:sp>
    </p:spTree>
    <p:extLst>
      <p:ext uri="{BB962C8B-B14F-4D97-AF65-F5344CB8AC3E}">
        <p14:creationId xmlns:p14="http://schemas.microsoft.com/office/powerpoint/2010/main" val="2240546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96722D-414A-C634-4F51-0AE758A38B7E}"/>
              </a:ext>
            </a:extLst>
          </p:cNvPr>
          <p:cNvSpPr/>
          <p:nvPr/>
        </p:nvSpPr>
        <p:spPr>
          <a:xfrm>
            <a:off x="153281" y="145103"/>
            <a:ext cx="11800020" cy="739286"/>
          </a:xfrm>
          <a:prstGeom prst="rect">
            <a:avLst/>
          </a:prstGeom>
          <a:solidFill>
            <a:srgbClr val="002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t>Acknowledgments </a:t>
            </a:r>
          </a:p>
        </p:txBody>
      </p:sp>
      <p:pic>
        <p:nvPicPr>
          <p:cNvPr id="6" name="Picture 5" descr="A picture containing drawing&#10;&#10;Description automatically generated">
            <a:extLst>
              <a:ext uri="{FF2B5EF4-FFF2-40B4-BE49-F238E27FC236}">
                <a16:creationId xmlns:a16="http://schemas.microsoft.com/office/drawing/2014/main" id="{99E1ED12-9526-6BD8-13B8-93B66B9142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81" y="6438235"/>
            <a:ext cx="1337017" cy="300212"/>
          </a:xfrm>
          <a:prstGeom prst="rect">
            <a:avLst/>
          </a:prstGeom>
        </p:spPr>
      </p:pic>
      <p:sp>
        <p:nvSpPr>
          <p:cNvPr id="8" name="Text Placeholder 2">
            <a:extLst>
              <a:ext uri="{FF2B5EF4-FFF2-40B4-BE49-F238E27FC236}">
                <a16:creationId xmlns:a16="http://schemas.microsoft.com/office/drawing/2014/main" id="{D8A0FB9A-DDCA-E7B5-93F6-8EBD8E077417}"/>
              </a:ext>
            </a:extLst>
          </p:cNvPr>
          <p:cNvSpPr txBox="1">
            <a:spLocks/>
          </p:cNvSpPr>
          <p:nvPr/>
        </p:nvSpPr>
        <p:spPr>
          <a:xfrm>
            <a:off x="411296" y="1059271"/>
            <a:ext cx="11542005" cy="5029200"/>
          </a:xfrm>
          <a:prstGeom prst="rect">
            <a:avLst/>
          </a:prstGeom>
        </p:spPr>
        <p:txBody>
          <a:bodyPr vert="horz" lIns="91440" tIns="45720" rIns="91440" bIns="45720" rtlCol="0">
            <a:normAutofit/>
          </a:bodyPr>
          <a:lstStyle>
            <a:lvl1pPr marL="0" indent="-228600" algn="l"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lvl="0" indent="-685800" rtl="0">
              <a:buFont typeface="Arial" panose="020B0604020202020204" pitchFamily="34" charset="0"/>
              <a:buChar char="•"/>
            </a:pPr>
            <a:r>
              <a:rPr lang="en-US" sz="2400" b="0" dirty="0">
                <a:latin typeface="Red Hat Display" panose="02010503040201060303" pitchFamily="2" charset="0"/>
              </a:rPr>
              <a:t>Thanks are due to Taylor Pearce, Nikhil Sanghani, Katerina Liu for the compilation of this presentation </a:t>
            </a:r>
          </a:p>
          <a:p>
            <a:pPr marL="685800" lvl="0" indent="-685800" rtl="0">
              <a:buFont typeface="Arial" panose="020B0604020202020204" pitchFamily="34" charset="0"/>
              <a:buChar char="•"/>
            </a:pPr>
            <a:r>
              <a:rPr lang="en-US" sz="2400" b="0" dirty="0">
                <a:latin typeface="Red Hat Display" panose="02010503040201060303" pitchFamily="2" charset="0"/>
              </a:rPr>
              <a:t>Thanks also to Ashok Bhatia for permission to use two IMF slides authored by him first displayed at the OMFIF conference ‘Future of the euro area’ in Paris on 5 October.</a:t>
            </a:r>
          </a:p>
          <a:p>
            <a:pPr marL="685800" lvl="0" indent="-685800" rtl="0">
              <a:buFont typeface="Arial" panose="020B0604020202020204" pitchFamily="34" charset="0"/>
              <a:buChar char="•"/>
            </a:pPr>
            <a:r>
              <a:rPr lang="en-US" sz="2400" b="0" dirty="0">
                <a:latin typeface="Red Hat Display" panose="02010503040201060303" pitchFamily="2" charset="0"/>
              </a:rPr>
              <a:t>For further references please contact : </a:t>
            </a:r>
            <a:r>
              <a:rPr lang="en-US" sz="2400" b="0" dirty="0">
                <a:latin typeface="Red Hat Display" panose="02010503040201060303" pitchFamily="2" charset="0"/>
                <a:hlinkClick r:id="rId3"/>
              </a:rPr>
              <a:t>emma.jones@omfif.org</a:t>
            </a:r>
            <a:r>
              <a:rPr lang="en-US" sz="2400" b="0" dirty="0">
                <a:latin typeface="Red Hat Display" panose="02010503040201060303" pitchFamily="2" charset="0"/>
              </a:rPr>
              <a:t>, </a:t>
            </a:r>
            <a:r>
              <a:rPr lang="en-US" sz="2400" b="0" dirty="0">
                <a:latin typeface="Red Hat Display" panose="02010503040201060303" pitchFamily="2" charset="0"/>
                <a:hlinkClick r:id="rId4"/>
              </a:rPr>
              <a:t>paul.grace@omfif.org</a:t>
            </a:r>
            <a:r>
              <a:rPr lang="en-US" sz="2400" b="0" dirty="0">
                <a:latin typeface="Red Hat Display" panose="02010503040201060303" pitchFamily="2" charset="0"/>
              </a:rPr>
              <a:t> </a:t>
            </a:r>
          </a:p>
          <a:p>
            <a:pPr marL="685800" lvl="0" indent="-685800" rtl="0">
              <a:buFont typeface="Arial" panose="020B0604020202020204" pitchFamily="34" charset="0"/>
              <a:buChar char="•"/>
            </a:pPr>
            <a:endParaRPr lang="en-US" sz="3200" b="0" dirty="0">
              <a:latin typeface="Red Hat Display" panose="02010503040201060303" pitchFamily="2" charset="0"/>
            </a:endParaRPr>
          </a:p>
        </p:txBody>
      </p:sp>
    </p:spTree>
    <p:extLst>
      <p:ext uri="{BB962C8B-B14F-4D97-AF65-F5344CB8AC3E}">
        <p14:creationId xmlns:p14="http://schemas.microsoft.com/office/powerpoint/2010/main" val="35566280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4C87B99E296D840B0034A988CF8EF0B" ma:contentTypeVersion="11" ma:contentTypeDescription="Create a new document." ma:contentTypeScope="" ma:versionID="707fa6ef1feef11ed2c38ef90003585d">
  <xsd:schema xmlns:xsd="http://www.w3.org/2001/XMLSchema" xmlns:xs="http://www.w3.org/2001/XMLSchema" xmlns:p="http://schemas.microsoft.com/office/2006/metadata/properties" xmlns:ns3="46e58631-0fd4-4368-9c85-b9eb77f9c7bb" xmlns:ns4="769fdfd0-a423-4447-904f-3f2bec20eaaf" targetNamespace="http://schemas.microsoft.com/office/2006/metadata/properties" ma:root="true" ma:fieldsID="0703355caf426b5de0233c47dd396f77" ns3:_="" ns4:_="">
    <xsd:import namespace="46e58631-0fd4-4368-9c85-b9eb77f9c7bb"/>
    <xsd:import namespace="769fdfd0-a423-4447-904f-3f2bec20eaa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e58631-0fd4-4368-9c85-b9eb77f9c7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9fdfd0-a423-4447-904f-3f2bec20eaa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D79444-C659-4F31-8E9C-9C5AFEE9C2F9}">
  <ds:schemaRefs>
    <ds:schemaRef ds:uri="http://schemas.microsoft.com/office/2006/documentManagement/types"/>
    <ds:schemaRef ds:uri="http://purl.org/dc/dcmitype/"/>
    <ds:schemaRef ds:uri="769fdfd0-a423-4447-904f-3f2bec20eaaf"/>
    <ds:schemaRef ds:uri="http://www.w3.org/XML/1998/namespace"/>
    <ds:schemaRef ds:uri="http://purl.org/dc/elements/1.1/"/>
    <ds:schemaRef ds:uri="http://schemas.microsoft.com/office/2006/metadata/properties"/>
    <ds:schemaRef ds:uri="http://purl.org/dc/terms/"/>
    <ds:schemaRef ds:uri="http://schemas.microsoft.com/office/infopath/2007/PartnerControls"/>
    <ds:schemaRef ds:uri="http://schemas.openxmlformats.org/package/2006/metadata/core-properties"/>
    <ds:schemaRef ds:uri="46e58631-0fd4-4368-9c85-b9eb77f9c7bb"/>
  </ds:schemaRefs>
</ds:datastoreItem>
</file>

<file path=customXml/itemProps2.xml><?xml version="1.0" encoding="utf-8"?>
<ds:datastoreItem xmlns:ds="http://schemas.openxmlformats.org/officeDocument/2006/customXml" ds:itemID="{A05EC2CC-07F8-4AD3-B730-D2ECA53D3BAB}">
  <ds:schemaRefs>
    <ds:schemaRef ds:uri="http://schemas.microsoft.com/sharepoint/v3/contenttype/forms"/>
  </ds:schemaRefs>
</ds:datastoreItem>
</file>

<file path=customXml/itemProps3.xml><?xml version="1.0" encoding="utf-8"?>
<ds:datastoreItem xmlns:ds="http://schemas.openxmlformats.org/officeDocument/2006/customXml" ds:itemID="{61A072F1-A231-46C7-843D-16C8537B38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e58631-0fd4-4368-9c85-b9eb77f9c7bb"/>
    <ds:schemaRef ds:uri="769fdfd0-a423-4447-904f-3f2bec20ea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4088</Words>
  <Application>Microsoft Office PowerPoint</Application>
  <PresentationFormat>Widescreen</PresentationFormat>
  <Paragraphs>867</Paragraphs>
  <Slides>51</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Arial</vt:lpstr>
      <vt:lpstr>Calibri</vt:lpstr>
      <vt:lpstr>Calibri </vt:lpstr>
      <vt:lpstr>Calibri Light</vt:lpstr>
      <vt:lpstr>FrutigerNextW04-Regular</vt:lpstr>
      <vt:lpstr>helvetica neue</vt:lpstr>
      <vt:lpstr>Perpetua Titling MT</vt:lpstr>
      <vt:lpstr>Red Hat Display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 Pearce | OMFIF</dc:creator>
  <cp:lastModifiedBy>David Marsh | OMFIF</cp:lastModifiedBy>
  <cp:revision>66</cp:revision>
  <cp:lastPrinted>2022-07-04T13:40:20Z</cp:lastPrinted>
  <dcterms:created xsi:type="dcterms:W3CDTF">2022-06-29T14:57:56Z</dcterms:created>
  <dcterms:modified xsi:type="dcterms:W3CDTF">2022-11-09T13:06:46Z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0x010100E4C87B99E296D840B0034A988CF8EF0B</vt:lpwstr>
  </property>
</Properties>
</file>